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7" r:id="rId3"/>
    <p:sldId id="263" r:id="rId4"/>
    <p:sldId id="258" r:id="rId5"/>
    <p:sldId id="259" r:id="rId6"/>
    <p:sldId id="260" r:id="rId7"/>
    <p:sldId id="261" r:id="rId8"/>
    <p:sldId id="262"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9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E998C8-A644-48A3-BBDB-EC83AA3FEEC8}" type="datetimeFigureOut">
              <a:rPr lang="ru-RU" smtClean="0"/>
              <a:t>17.10.2020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6A26D9-D667-4544-807A-3637AB5E38B3}" type="slidenum">
              <a:rPr lang="ru-RU" smtClean="0"/>
              <a:t>‹#›</a:t>
            </a:fld>
            <a:endParaRPr lang="ru-RU"/>
          </a:p>
        </p:txBody>
      </p:sp>
    </p:spTree>
    <p:extLst>
      <p:ext uri="{BB962C8B-B14F-4D97-AF65-F5344CB8AC3E}">
        <p14:creationId xmlns:p14="http://schemas.microsoft.com/office/powerpoint/2010/main" val="4183948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56A26D9-D667-4544-807A-3637AB5E38B3}" type="slidenum">
              <a:rPr lang="ru-RU" smtClean="0"/>
              <a:t>13</a:t>
            </a:fld>
            <a:endParaRPr lang="ru-RU"/>
          </a:p>
        </p:txBody>
      </p:sp>
    </p:spTree>
    <p:extLst>
      <p:ext uri="{BB962C8B-B14F-4D97-AF65-F5344CB8AC3E}">
        <p14:creationId xmlns:p14="http://schemas.microsoft.com/office/powerpoint/2010/main" val="1124616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1E6E431-D43B-4792-A6F4-DB978661CAC6}" type="datetimeFigureOut">
              <a:rPr lang="ru-RU" smtClean="0"/>
              <a:t>17.10.2020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8F1FA3-CF2E-481E-85B5-E04CCC8FB63C}" type="slidenum">
              <a:rPr lang="ru-RU" smtClean="0"/>
              <a:t>‹#›</a:t>
            </a:fld>
            <a:endParaRPr lang="ru-RU"/>
          </a:p>
        </p:txBody>
      </p:sp>
    </p:spTree>
    <p:extLst>
      <p:ext uri="{BB962C8B-B14F-4D97-AF65-F5344CB8AC3E}">
        <p14:creationId xmlns:p14="http://schemas.microsoft.com/office/powerpoint/2010/main" val="3174068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1E6E431-D43B-4792-A6F4-DB978661CAC6}" type="datetimeFigureOut">
              <a:rPr lang="ru-RU" smtClean="0"/>
              <a:t>17.10.2020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8F1FA3-CF2E-481E-85B5-E04CCC8FB63C}" type="slidenum">
              <a:rPr lang="ru-RU" smtClean="0"/>
              <a:t>‹#›</a:t>
            </a:fld>
            <a:endParaRPr lang="ru-RU"/>
          </a:p>
        </p:txBody>
      </p:sp>
    </p:spTree>
    <p:extLst>
      <p:ext uri="{BB962C8B-B14F-4D97-AF65-F5344CB8AC3E}">
        <p14:creationId xmlns:p14="http://schemas.microsoft.com/office/powerpoint/2010/main" val="3638841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1E6E431-D43B-4792-A6F4-DB978661CAC6}" type="datetimeFigureOut">
              <a:rPr lang="ru-RU" smtClean="0"/>
              <a:t>17.10.2020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8F1FA3-CF2E-481E-85B5-E04CCC8FB63C}"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3109293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1E6E431-D43B-4792-A6F4-DB978661CAC6}" type="datetimeFigureOut">
              <a:rPr lang="ru-RU" smtClean="0"/>
              <a:t>17.10.2020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8F1FA3-CF2E-481E-85B5-E04CCC8FB63C}" type="slidenum">
              <a:rPr lang="ru-RU" smtClean="0"/>
              <a:t>‹#›</a:t>
            </a:fld>
            <a:endParaRPr lang="ru-RU"/>
          </a:p>
        </p:txBody>
      </p:sp>
    </p:spTree>
    <p:extLst>
      <p:ext uri="{BB962C8B-B14F-4D97-AF65-F5344CB8AC3E}">
        <p14:creationId xmlns:p14="http://schemas.microsoft.com/office/powerpoint/2010/main" val="413334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1E6E431-D43B-4792-A6F4-DB978661CAC6}" type="datetimeFigureOut">
              <a:rPr lang="ru-RU" smtClean="0"/>
              <a:t>17.10.2020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8F1FA3-CF2E-481E-85B5-E04CCC8FB63C}"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274476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1E6E431-D43B-4792-A6F4-DB978661CAC6}" type="datetimeFigureOut">
              <a:rPr lang="ru-RU" smtClean="0"/>
              <a:t>17.10.2020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8F1FA3-CF2E-481E-85B5-E04CCC8FB63C}" type="slidenum">
              <a:rPr lang="ru-RU" smtClean="0"/>
              <a:t>‹#›</a:t>
            </a:fld>
            <a:endParaRPr lang="ru-RU"/>
          </a:p>
        </p:txBody>
      </p:sp>
    </p:spTree>
    <p:extLst>
      <p:ext uri="{BB962C8B-B14F-4D97-AF65-F5344CB8AC3E}">
        <p14:creationId xmlns:p14="http://schemas.microsoft.com/office/powerpoint/2010/main" val="13848439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1E6E431-D43B-4792-A6F4-DB978661CAC6}" type="datetimeFigureOut">
              <a:rPr lang="ru-RU" smtClean="0"/>
              <a:t>17.10.2020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8F1FA3-CF2E-481E-85B5-E04CCC8FB63C}" type="slidenum">
              <a:rPr lang="ru-RU" smtClean="0"/>
              <a:t>‹#›</a:t>
            </a:fld>
            <a:endParaRPr lang="ru-RU"/>
          </a:p>
        </p:txBody>
      </p:sp>
    </p:spTree>
    <p:extLst>
      <p:ext uri="{BB962C8B-B14F-4D97-AF65-F5344CB8AC3E}">
        <p14:creationId xmlns:p14="http://schemas.microsoft.com/office/powerpoint/2010/main" val="25725657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1E6E431-D43B-4792-A6F4-DB978661CAC6}" type="datetimeFigureOut">
              <a:rPr lang="ru-RU" smtClean="0"/>
              <a:t>17.10.2020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8F1FA3-CF2E-481E-85B5-E04CCC8FB63C}" type="slidenum">
              <a:rPr lang="ru-RU" smtClean="0"/>
              <a:t>‹#›</a:t>
            </a:fld>
            <a:endParaRPr lang="ru-RU"/>
          </a:p>
        </p:txBody>
      </p:sp>
    </p:spTree>
    <p:extLst>
      <p:ext uri="{BB962C8B-B14F-4D97-AF65-F5344CB8AC3E}">
        <p14:creationId xmlns:p14="http://schemas.microsoft.com/office/powerpoint/2010/main" val="162752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1E6E431-D43B-4792-A6F4-DB978661CAC6}" type="datetimeFigureOut">
              <a:rPr lang="ru-RU" smtClean="0"/>
              <a:t>17.10.2020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8F1FA3-CF2E-481E-85B5-E04CCC8FB63C}" type="slidenum">
              <a:rPr lang="ru-RU" smtClean="0"/>
              <a:t>‹#›</a:t>
            </a:fld>
            <a:endParaRPr lang="ru-RU"/>
          </a:p>
        </p:txBody>
      </p:sp>
    </p:spTree>
    <p:extLst>
      <p:ext uri="{BB962C8B-B14F-4D97-AF65-F5344CB8AC3E}">
        <p14:creationId xmlns:p14="http://schemas.microsoft.com/office/powerpoint/2010/main" val="742562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1E6E431-D43B-4792-A6F4-DB978661CAC6}" type="datetimeFigureOut">
              <a:rPr lang="ru-RU" smtClean="0"/>
              <a:t>17.10.2020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8F1FA3-CF2E-481E-85B5-E04CCC8FB63C}" type="slidenum">
              <a:rPr lang="ru-RU" smtClean="0"/>
              <a:t>‹#›</a:t>
            </a:fld>
            <a:endParaRPr lang="ru-RU"/>
          </a:p>
        </p:txBody>
      </p:sp>
    </p:spTree>
    <p:extLst>
      <p:ext uri="{BB962C8B-B14F-4D97-AF65-F5344CB8AC3E}">
        <p14:creationId xmlns:p14="http://schemas.microsoft.com/office/powerpoint/2010/main" val="3003404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1E6E431-D43B-4792-A6F4-DB978661CAC6}" type="datetimeFigureOut">
              <a:rPr lang="ru-RU" smtClean="0"/>
              <a:t>17.10.2020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58F1FA3-CF2E-481E-85B5-E04CCC8FB63C}" type="slidenum">
              <a:rPr lang="ru-RU" smtClean="0"/>
              <a:t>‹#›</a:t>
            </a:fld>
            <a:endParaRPr lang="ru-RU"/>
          </a:p>
        </p:txBody>
      </p:sp>
    </p:spTree>
    <p:extLst>
      <p:ext uri="{BB962C8B-B14F-4D97-AF65-F5344CB8AC3E}">
        <p14:creationId xmlns:p14="http://schemas.microsoft.com/office/powerpoint/2010/main" val="538739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1E6E431-D43B-4792-A6F4-DB978661CAC6}" type="datetimeFigureOut">
              <a:rPr lang="ru-RU" smtClean="0"/>
              <a:t>17.10.2020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58F1FA3-CF2E-481E-85B5-E04CCC8FB63C}" type="slidenum">
              <a:rPr lang="ru-RU" smtClean="0"/>
              <a:t>‹#›</a:t>
            </a:fld>
            <a:endParaRPr lang="ru-RU"/>
          </a:p>
        </p:txBody>
      </p:sp>
    </p:spTree>
    <p:extLst>
      <p:ext uri="{BB962C8B-B14F-4D97-AF65-F5344CB8AC3E}">
        <p14:creationId xmlns:p14="http://schemas.microsoft.com/office/powerpoint/2010/main" val="1433244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1E6E431-D43B-4792-A6F4-DB978661CAC6}" type="datetimeFigureOut">
              <a:rPr lang="ru-RU" smtClean="0"/>
              <a:t>17.10.2020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58F1FA3-CF2E-481E-85B5-E04CCC8FB63C}" type="slidenum">
              <a:rPr lang="ru-RU" smtClean="0"/>
              <a:t>‹#›</a:t>
            </a:fld>
            <a:endParaRPr lang="ru-RU"/>
          </a:p>
        </p:txBody>
      </p:sp>
    </p:spTree>
    <p:extLst>
      <p:ext uri="{BB962C8B-B14F-4D97-AF65-F5344CB8AC3E}">
        <p14:creationId xmlns:p14="http://schemas.microsoft.com/office/powerpoint/2010/main" val="710774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E6E431-D43B-4792-A6F4-DB978661CAC6}" type="datetimeFigureOut">
              <a:rPr lang="ru-RU" smtClean="0"/>
              <a:t>17.10.2020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58F1FA3-CF2E-481E-85B5-E04CCC8FB63C}" type="slidenum">
              <a:rPr lang="ru-RU" smtClean="0"/>
              <a:t>‹#›</a:t>
            </a:fld>
            <a:endParaRPr lang="ru-RU"/>
          </a:p>
        </p:txBody>
      </p:sp>
    </p:spTree>
    <p:extLst>
      <p:ext uri="{BB962C8B-B14F-4D97-AF65-F5344CB8AC3E}">
        <p14:creationId xmlns:p14="http://schemas.microsoft.com/office/powerpoint/2010/main" val="372870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1E6E431-D43B-4792-A6F4-DB978661CAC6}" type="datetimeFigureOut">
              <a:rPr lang="ru-RU" smtClean="0"/>
              <a:t>17.10.2020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58F1FA3-CF2E-481E-85B5-E04CCC8FB63C}" type="slidenum">
              <a:rPr lang="ru-RU" smtClean="0"/>
              <a:t>‹#›</a:t>
            </a:fld>
            <a:endParaRPr lang="ru-RU"/>
          </a:p>
        </p:txBody>
      </p:sp>
    </p:spTree>
    <p:extLst>
      <p:ext uri="{BB962C8B-B14F-4D97-AF65-F5344CB8AC3E}">
        <p14:creationId xmlns:p14="http://schemas.microsoft.com/office/powerpoint/2010/main" val="1690907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1E6E431-D43B-4792-A6F4-DB978661CAC6}" type="datetimeFigureOut">
              <a:rPr lang="ru-RU" smtClean="0"/>
              <a:t>17.10.2020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58F1FA3-CF2E-481E-85B5-E04CCC8FB63C}" type="slidenum">
              <a:rPr lang="ru-RU" smtClean="0"/>
              <a:t>‹#›</a:t>
            </a:fld>
            <a:endParaRPr lang="ru-RU"/>
          </a:p>
        </p:txBody>
      </p:sp>
    </p:spTree>
    <p:extLst>
      <p:ext uri="{BB962C8B-B14F-4D97-AF65-F5344CB8AC3E}">
        <p14:creationId xmlns:p14="http://schemas.microsoft.com/office/powerpoint/2010/main" val="2778290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1E6E431-D43B-4792-A6F4-DB978661CAC6}" type="datetimeFigureOut">
              <a:rPr lang="ru-RU" smtClean="0"/>
              <a:t>17.10.2020</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58F1FA3-CF2E-481E-85B5-E04CCC8FB63C}" type="slidenum">
              <a:rPr lang="ru-RU" smtClean="0"/>
              <a:t>‹#›</a:t>
            </a:fld>
            <a:endParaRPr lang="ru-RU"/>
          </a:p>
        </p:txBody>
      </p:sp>
    </p:spTree>
    <p:extLst>
      <p:ext uri="{BB962C8B-B14F-4D97-AF65-F5344CB8AC3E}">
        <p14:creationId xmlns:p14="http://schemas.microsoft.com/office/powerpoint/2010/main" val="10123503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uk.wikipedia.org/wiki/%D0%A1%D0%B2%D1%96%D1%82%D0%BB%D0%BE" TargetMode="External"/><Relationship Id="rId3" Type="http://schemas.openxmlformats.org/officeDocument/2006/relationships/hyperlink" Target="https://uk.wikipedia.org/wiki/%D0%9D%D0%B0%D0%BF%D1%80%D1%83%D0%B3%D0%B0" TargetMode="External"/><Relationship Id="rId7" Type="http://schemas.openxmlformats.org/officeDocument/2006/relationships/hyperlink" Target="https://uk.wikipedia.org/wiki/%D0%97%D0%B2%D1%83%D0%BA" TargetMode="External"/><Relationship Id="rId12" Type="http://schemas.openxmlformats.org/officeDocument/2006/relationships/hyperlink" Target="https://uk.wikipedia.org/wiki/%D0%9C%D1%96%D0%BA%D1%80%D0%BE%D1%84%D0%BE%D0%BD" TargetMode="External"/><Relationship Id="rId2" Type="http://schemas.openxmlformats.org/officeDocument/2006/relationships/hyperlink" Target="https://uk.wikipedia.org/wiki/%D0%91%D0%B0%D1%80%D0%BE%D0%BC%D0%B5%D1%82%D1%80" TargetMode="External"/><Relationship Id="rId1" Type="http://schemas.openxmlformats.org/officeDocument/2006/relationships/slideLayout" Target="../slideLayouts/slideLayout2.xml"/><Relationship Id="rId6" Type="http://schemas.openxmlformats.org/officeDocument/2006/relationships/hyperlink" Target="https://uk.wikipedia.org/wiki/%D0%A7%D0%B0%D1%81%D1%82%D0%BE%D1%82%D0%B0" TargetMode="External"/><Relationship Id="rId11" Type="http://schemas.openxmlformats.org/officeDocument/2006/relationships/hyperlink" Target="https://uk.wikipedia.org/wiki/%D0%92%D0%B8%D0%BC%D1%96%D1%80%D1%8E%D0%B2%D0%B0%D0%BB%D1%8C%D0%BD%D0%B8%D0%B9_%D0%BF%D0%B5%D1%80%D0%B5%D1%82%D0%B2%D0%BE%D1%80%D1%8E%D0%B2%D0%B0%D1%87" TargetMode="External"/><Relationship Id="rId5" Type="http://schemas.openxmlformats.org/officeDocument/2006/relationships/hyperlink" Target="https://uk.wikipedia.org/wiki/%D0%A4%D0%B0%D0%B7%D0%B0_(%D0%BA%D0%BE%D0%BB%D0%B8%D0%B2%D0%B0%D0%BD%D0%BD%D1%8F)" TargetMode="External"/><Relationship Id="rId10" Type="http://schemas.openxmlformats.org/officeDocument/2006/relationships/hyperlink" Target="https://uk.wikipedia.org/wiki/%D0%A2%D0%B8%D1%81%D0%BA" TargetMode="External"/><Relationship Id="rId4" Type="http://schemas.openxmlformats.org/officeDocument/2006/relationships/hyperlink" Target="https://uk.wikipedia.org/wiki/%D0%95%D0%BB%D0%B5%D0%BA%D1%82%D1%80%D0%B8%D1%87%D0%BD%D0%B8%D0%B9_%D1%81%D1%82%D1%80%D1%83%D0%BC" TargetMode="External"/><Relationship Id="rId9" Type="http://schemas.openxmlformats.org/officeDocument/2006/relationships/hyperlink" Target="https://uk.wikipedia.org/wiki/%D0%A2%D0%B5%D0%BC%D0%BF%D0%B5%D1%80%D0%B0%D1%82%D1%83%D1%80%D0%B0"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uk.wikipedia.org/wiki/%D0%A1%D0%BF%D0%BE%D1%82%D0%B2%D0%BE%D1%80%D0%B5%D0%BD%D0%BD%D1%8F_%D1%81%D0%B8%D0%B3%D0%BD%D0%B0%D0%BB%D1%83" TargetMode="External"/><Relationship Id="rId7" Type="http://schemas.openxmlformats.org/officeDocument/2006/relationships/hyperlink" Target="https://uk.wikipedia.org/wiki/%D0%9A%D0%B2%D0%B0%D0%BD%D1%82%D1%83%D0%B2%D0%B0%D0%BD%D0%BD%D1%8F_(%D0%BE%D0%B1%D1%80%D0%BE%D0%B1%D0%BA%D0%B0_%D1%81%D0%B8%D0%B3%D0%BD%D0%B0%D0%BB%D1%96%D0%B2)" TargetMode="External"/><Relationship Id="rId2" Type="http://schemas.openxmlformats.org/officeDocument/2006/relationships/hyperlink" Target="https://uk.wikipedia.org/wiki/%D0%97%D0%B0%D0%B2%D0%B0%D0%B4%D0%B8" TargetMode="External"/><Relationship Id="rId1" Type="http://schemas.openxmlformats.org/officeDocument/2006/relationships/slideLayout" Target="../slideLayouts/slideLayout2.xml"/><Relationship Id="rId6" Type="http://schemas.openxmlformats.org/officeDocument/2006/relationships/hyperlink" Target="https://uk.wikipedia.org/wiki/%D0%A1%D0%BF%D1%96%D0%B2%D0%B2%D1%96%D0%B4%D0%BD%D0%BE%D1%88%D0%B5%D0%BD%D0%BD%D1%8F_%D1%81%D0%B8%D0%B3%D0%BD%D0%B0%D0%BB/%D1%88%D1%83%D0%BC" TargetMode="External"/><Relationship Id="rId5" Type="http://schemas.openxmlformats.org/officeDocument/2006/relationships/hyperlink" Target="https://uk.wikipedia.org/wiki/%D0%9E%D0%B1%D1%80%D0%BE%D0%B1%D0%BA%D0%B0_%D1%81%D0%B8%D0%B3%D0%BD%D0%B0%D0%BB%D1%96%D0%B2" TargetMode="External"/><Relationship Id="rId4" Type="http://schemas.openxmlformats.org/officeDocument/2006/relationships/hyperlink" Target="https://uk.wikipedia.org/wiki/%D0%9A%D0%B0%D0%BD%D0%B0%D0%BB_%D0%B7%D0%B2%27%D1%8F%D0%B7%D0%BA%D1%83"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uk.wikipedia.org/wiki/%D0%A1%D0%B8%D0%B3%D0%BD%D0%B0%D0%BB"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uk.wikipedia.org/wiki/%D0%9A%D0%BE%D0%BC%D0%BF%27%D1%8E%D1%82%D0%B5%D1%80" TargetMode="External"/><Relationship Id="rId5" Type="http://schemas.openxmlformats.org/officeDocument/2006/relationships/hyperlink" Target="https://uk.wikipedia.org/wiki/%D0%90%D0%BD%D0%B0%D0%BB%D0%BE%D0%B3%D0%BE%D0%B2%D0%B8%D0%B9_%D1%81%D0%B8%D0%B3%D0%BD%D0%B0%D0%BB" TargetMode="External"/><Relationship Id="rId4" Type="http://schemas.openxmlformats.org/officeDocument/2006/relationships/hyperlink" Target="https://uk.wikipedia.org/wiki/%D0%9A%D0%B2%D0%B0%D0%BD%D1%82%D1%83%D0%B2%D0%B0%D0%BD%D0%BD%D1%8F_(%D1%96%D0%BD%D1%84%D0%BE%D1%80%D0%BC%D0%B0%D1%82%D0%B8%D0%BA%D0%B0)"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uk.wikipedia.org/w/index.php?title=%D0%86%D0%BC%D0%BF%D1%83%D0%BB%D1%8C%D1%81%D0%BD%D0%B0_%D0%BF%D0%BE%D1%81%D0%BB%D1%96%D0%B4%D0%BE%D0%B2%D0%BD%D1%96%D1%81%D1%82%D1%8C&amp;action=edit&amp;redlink=1" TargetMode="External"/><Relationship Id="rId2" Type="http://schemas.openxmlformats.org/officeDocument/2006/relationships/hyperlink" Target="https://uk.wikipedia.org/wiki/%D0%A6%D0%B8%D1%84%D1%80%D0%BE%D0%B2%D0%B0_%D0%B5%D0%BB%D0%B5%D0%BA%D1%82%D1%80%D0%BE%D0%BD%D1%96%D0%BA%D0%B0" TargetMode="Externa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s://uk.wikipedia.org/w/index.php?title=%D0%86%D0%BC%D0%BF%D1%83%D0%BB%D1%8C%D1%81%D0%BD%D0%BE-%D0%B0%D0%BC%D0%BF%D0%BB%D1%96%D1%82%D1%83%D0%B4%D0%BD%D0%B0_%D0%BC%D0%BE%D0%B4%D1%83%D0%BB%D1%8F%D1%86%D1%96%D1%8F&amp;action=edit&amp;redlink=1"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uk.wikipedia.org/wiki/%D0%A6%D0%B8%D1%84%D1%80%D0%BE%D0%B2%D0%B8%D0%B9_%D1%81%D0%B8%D0%B3%D0%BD%D0%B0%D0%BB#cite_note-Khanna-3" TargetMode="External"/><Relationship Id="rId2" Type="http://schemas.openxmlformats.org/officeDocument/2006/relationships/hyperlink" Target="https://uk.wikipedia.org/wiki/%D0%A6%D0%B8%D1%84%D1%80%D0%BE%D0%B2%D0%B0_%D0%BE%D0%B1%D1%80%D0%BE%D0%B1%D0%BA%D0%B0_%D1%81%D0%B8%D0%B3%D0%BD%D0%B0%D0%BB%D1%96%D0%B2"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https://uk.wikipedia.org/wiki/%D0%86%D0%BC%D0%BF%D1%83%D0%BB%D1%8C%D1%81%D0%BD%D0%BE-%D0%BA%D0%BE%D0%B4%D0%BE%D0%B2%D0%B0_%D0%BC%D0%BE%D0%B4%D1%83%D0%BB%D1%8F%D1%86%D1%96%D1%8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uk.wikipedia.org/wiki/%D0%91%D1%96%D1%82%D0%BE%D0%B2%D0%B8%D0%B9_%D0%BF%D0%BE%D1%82%D1%96%D0%BA" TargetMode="External"/><Relationship Id="rId2" Type="http://schemas.openxmlformats.org/officeDocument/2006/relationships/hyperlink" Target="https://uk.wikipedia.org/wiki/%D0%9F%D0%B5%D1%80%D0%B5%D0%B4%D0%B0%D0%B2%D0%B0%D0%BD%D0%BD%D1%8F_%D0%B4%D0%B0%D0%BD%D0%B8%D1%85" TargetMode="External"/><Relationship Id="rId1" Type="http://schemas.openxmlformats.org/officeDocument/2006/relationships/slideLayout" Target="../slideLayouts/slideLayout2.xml"/><Relationship Id="rId6" Type="http://schemas.openxmlformats.org/officeDocument/2006/relationships/hyperlink" Target="https://uk.wikipedia.org/wiki/%D0%9D%D0%B0%D0%B4%D0%BC%D1%96%D1%80%D0%BD%D1%96%D1%81%D1%82%D1%8C_%D1%96%D0%BD%D1%84%D0%BE%D1%80%D0%BC%D0%B0%D1%86%D1%96%D1%97" TargetMode="External"/><Relationship Id="rId5" Type="http://schemas.openxmlformats.org/officeDocument/2006/relationships/hyperlink" Target="https://uk.wikipedia.org/wiki/%D0%9C%D0%BE%D0%B4%D1%83%D0%BB%D1%8F%D1%86%D1%96%D1%8F_(%D1%84%D1%96%D0%B7%D0%B8%D0%BA%D0%B0)" TargetMode="External"/><Relationship Id="rId4" Type="http://schemas.openxmlformats.org/officeDocument/2006/relationships/hyperlink" Target="https://uk.wikipedia.org/wiki/%D0%9A%D0%BE%D0%B4%D1%83%D0%B2%D0%B0%D0%BD%D0%BD%D1%8F_(%D1%82%D0%B5%D0%BB%D0%B5%D0%BA%D0%BE%D0%BC%D1%83%D0%BD%D1%96%D0%BA%D0%B0%D1%86%D1%96%D1%97)"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uk.wikipedia.org/wiki/%D0%A8%D1%83%D0%BC"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uk.wikipedia.org/wiki/%D0%A6%D0%B8%D1%84%D1%80%D0%BE%D0%B2%D0%B8%D0%B9_%D1%81%D0%B8%D0%B3%D0%BD%D0%B0%D0%BB" TargetMode="External"/><Relationship Id="rId2" Type="http://schemas.openxmlformats.org/officeDocument/2006/relationships/hyperlink" Target="https://uk.wikipedia.org/wiki/%D0%90%D0%BD%D0%B0%D0%BB%D0%BE%D0%B3%D0%BE%D0%B2%D0%B8%D0%B9_%D1%81%D0%B8%D0%B3%D0%BD%D0%B0%D0%BB" TargetMode="External"/><Relationship Id="rId1" Type="http://schemas.openxmlformats.org/officeDocument/2006/relationships/slideLayout" Target="../slideLayouts/slideLayout2.xml"/><Relationship Id="rId5" Type="http://schemas.openxmlformats.org/officeDocument/2006/relationships/hyperlink" Target="https://uk.wikipedia.org/wiki/%D0%90%D0%B4%D0%B8%D1%82%D0%B8%D0%B2%D0%BD%D0%B8%D0%B9_%D0%B1%D1%96%D0%BB%D0%B8%D0%B9_%D0%B3%D0%B0%D1%83%D1%81%D1%96%D0%B2_%D1%88%D1%83%D0%BC" TargetMode="External"/><Relationship Id="rId4" Type="http://schemas.openxmlformats.org/officeDocument/2006/relationships/hyperlink" Target="https://uk.wikipedia.org/wiki/%D0%92%D0%B8%D0%BF%D0%B0%D0%B4%D0%BA%D0%BE%D0%B2%D0%B8%D0%B9_%D0%BF%D1%80%D0%BE%D1%86%D0%B5%D1%81"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uk.wikipedia.org/wiki/%D0%A0%D1%8F%D0%B4_%D0%A4%D1%83%D1%80%27%D1%94" TargetMode="External"/><Relationship Id="rId13" Type="http://schemas.openxmlformats.org/officeDocument/2006/relationships/hyperlink" Target="https://uk.wikipedia.org/w/index.php?title=%D0%94%D0%B8%D1%81%D0%BA%D1%80%D0%B5%D1%82%D0%B0&amp;action=edit&amp;redlink=1" TargetMode="External"/><Relationship Id="rId3" Type="http://schemas.openxmlformats.org/officeDocument/2006/relationships/hyperlink" Target="https://uk.wikipedia.org/wiki/%D0%9D%D0%B0%D0%BF%D1%80%D1%83%D0%B3%D0%B0" TargetMode="External"/><Relationship Id="rId7" Type="http://schemas.openxmlformats.org/officeDocument/2006/relationships/hyperlink" Target="https://uk.wikipedia.org/wiki/%D0%A7%D0%B8%D1%81%D0%BB%D0%BE%D0%B2%D0%B8%D0%B9_%D1%80%D1%8F%D0%B4" TargetMode="External"/><Relationship Id="rId12" Type="http://schemas.openxmlformats.org/officeDocument/2006/relationships/hyperlink" Target="https://uk.wikipedia.org/wiki/%D0%94%D0%B8%D1%81%D0%BA%D1%80%D0%B5%D1%82%D0%BD%D0%B8%D0%B9_%D1%81%D0%B8%D0%B3%D0%BD%D0%B0%D0%BB" TargetMode="External"/><Relationship Id="rId2" Type="http://schemas.openxmlformats.org/officeDocument/2006/relationships/hyperlink" Target="https://uk.wikipedia.org/wiki/%D0%A1%D0%B8%D0%B3%D0%BD%D0%B0%D0%BB" TargetMode="External"/><Relationship Id="rId16" Type="http://schemas.openxmlformats.org/officeDocument/2006/relationships/hyperlink" Target="https://uk.wikipedia.org/wiki/%D0%9F%D0%B5%D1%80%D0%B5%D0%B4%D0%B0%D1%87%D0%B0_%D1%96%D0%BD%D1%84%D0%BE%D1%80%D0%BC%D0%B0%D1%86%D1%96%D1%97" TargetMode="External"/><Relationship Id="rId1" Type="http://schemas.openxmlformats.org/officeDocument/2006/relationships/slideLayout" Target="../slideLayouts/slideLayout2.xml"/><Relationship Id="rId6" Type="http://schemas.openxmlformats.org/officeDocument/2006/relationships/hyperlink" Target="https://uk.wikipedia.org/wiki/%D0%9A%D0%BE%D0%BB%D0%B8%D0%B2%D0%B0%D0%BD%D0%BD%D1%8F" TargetMode="External"/><Relationship Id="rId11" Type="http://schemas.openxmlformats.org/officeDocument/2006/relationships/hyperlink" Target="https://uk.wikipedia.org/wiki/%D0%A7%D0%B0%D1%81%D1%82%D0%BE%D1%82%D0%B0" TargetMode="External"/><Relationship Id="rId5" Type="http://schemas.openxmlformats.org/officeDocument/2006/relationships/hyperlink" Target="https://uk.wikipedia.org/wiki/%D0%93%D0%B0%D1%80%D0%BC%D0%BE%D0%BD%D1%96%D1%87%D0%BD%D1%96_%D0%BA%D0%BE%D0%BB%D0%B8%D0%B2%D0%B0%D0%BD%D0%BD%D1%8F" TargetMode="External"/><Relationship Id="rId15" Type="http://schemas.openxmlformats.org/officeDocument/2006/relationships/hyperlink" Target="https://uk.wikipedia.org/wiki/%D0%90%D0%B2%D1%82%D0%BE%D0%BC%D0%B0%D1%82%D0%B8%D1%87%D0%BD%D0%B0_%D1%81%D0%B8%D1%81%D1%82%D0%B5%D0%BC%D0%B0_%D0%BA%D0%B5%D1%80%D1%83%D0%B2%D0%B0%D0%BD%D0%BD%D1%8F" TargetMode="External"/><Relationship Id="rId10" Type="http://schemas.openxmlformats.org/officeDocument/2006/relationships/hyperlink" Target="https://uk.wikipedia.org/wiki/%D0%90%D0%BC%D0%BF%D0%BB%D1%96%D1%82%D1%83%D0%B4%D0%B0" TargetMode="External"/><Relationship Id="rId4" Type="http://schemas.openxmlformats.org/officeDocument/2006/relationships/hyperlink" Target="https://uk.wikipedia.org/wiki/%D0%A1%D1%82%D1%80%D1%83%D0%BC" TargetMode="External"/><Relationship Id="rId9" Type="http://schemas.openxmlformats.org/officeDocument/2006/relationships/hyperlink" Target="https://uk.wikipedia.org/w/index.php?title=%D0%9D%D0%B0%D0%BA%D0%BB%D0%B0%D0%B4%D0%B0%D0%BD%D0%BD%D1%8F_%D1%85%D0%B2%D0%B8%D0%BB%D1%8C&amp;action=edit&amp;redlink=1" TargetMode="External"/><Relationship Id="rId14" Type="http://schemas.openxmlformats.org/officeDocument/2006/relationships/hyperlink" Target="https://uk.wikipedia.org/wiki/%D0%86%D0%BC%D0%BF%D1%83%D0%BB%D1%8C%D1%81_(%D1%84%D0%BE%D1%80%D0%BC%D0%B0_%D1%81%D0%B8%D0%B3%D0%BD%D0%B0%D0%BB%D1%8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68406" y="203745"/>
            <a:ext cx="11495964" cy="6456362"/>
          </a:xfrm>
        </p:spPr>
        <p:txBody>
          <a:bodyPr>
            <a:normAutofit/>
          </a:bodyPr>
          <a:lstStyle/>
          <a:p>
            <a:pPr algn="ctr"/>
            <a:r>
              <a:rPr lang="uk-UA" sz="4000" i="1" dirty="0">
                <a:solidFill>
                  <a:schemeClr val="tx1"/>
                </a:solidFill>
                <a:latin typeface="Trebuchet MS" panose="020B0603020202020204" pitchFamily="34" charset="0"/>
              </a:rPr>
              <a:t>Навчальна дисципліна:</a:t>
            </a:r>
            <a:r>
              <a:rPr lang="ru-RU" sz="4000" i="1" dirty="0">
                <a:solidFill>
                  <a:schemeClr val="tx1"/>
                </a:solidFill>
                <a:latin typeface="Trebuchet MS" panose="020B0603020202020204" pitchFamily="34" charset="0"/>
              </a:rPr>
              <a:t/>
            </a:r>
            <a:br>
              <a:rPr lang="ru-RU" sz="4000" i="1" dirty="0">
                <a:solidFill>
                  <a:schemeClr val="tx1"/>
                </a:solidFill>
                <a:latin typeface="Trebuchet MS" panose="020B0603020202020204" pitchFamily="34" charset="0"/>
              </a:rPr>
            </a:br>
            <a:r>
              <a:rPr lang="uk-UA" sz="4000" i="1" dirty="0">
                <a:solidFill>
                  <a:schemeClr val="tx1"/>
                </a:solidFill>
                <a:latin typeface="Trebuchet MS" panose="020B0603020202020204" pitchFamily="34" charset="0"/>
              </a:rPr>
              <a:t>«Вступ до </a:t>
            </a:r>
            <a:r>
              <a:rPr lang="uk-UA" sz="4000" i="1" dirty="0" smtClean="0">
                <a:solidFill>
                  <a:schemeClr val="tx1"/>
                </a:solidFill>
                <a:latin typeface="Trebuchet MS" panose="020B0603020202020204" pitchFamily="34" charset="0"/>
              </a:rPr>
              <a:t>телекомунікацій </a:t>
            </a:r>
            <a:r>
              <a:rPr lang="uk-UA" sz="4000" i="1" dirty="0">
                <a:solidFill>
                  <a:schemeClr val="tx1"/>
                </a:solidFill>
                <a:latin typeface="Trebuchet MS" panose="020B0603020202020204" pitchFamily="34" charset="0"/>
              </a:rPr>
              <a:t>та радіотехніки</a:t>
            </a:r>
            <a:r>
              <a:rPr lang="uk-UA" sz="4000" i="1" dirty="0" smtClean="0">
                <a:solidFill>
                  <a:schemeClr val="tx1"/>
                </a:solidFill>
                <a:latin typeface="Trebuchet MS" panose="020B0603020202020204" pitchFamily="34" charset="0"/>
              </a:rPr>
              <a:t>»</a:t>
            </a:r>
          </a:p>
          <a:p>
            <a:endParaRPr lang="ru-RU" sz="4000" dirty="0"/>
          </a:p>
        </p:txBody>
      </p:sp>
      <p:pic>
        <p:nvPicPr>
          <p:cNvPr id="4" name="Рисунок 3"/>
          <p:cNvPicPr/>
          <p:nvPr/>
        </p:nvPicPr>
        <p:blipFill>
          <a:blip r:embed="rId2"/>
          <a:stretch>
            <a:fillRect/>
          </a:stretch>
        </p:blipFill>
        <p:spPr>
          <a:xfrm>
            <a:off x="2559145" y="1502580"/>
            <a:ext cx="6448377" cy="5355419"/>
          </a:xfrm>
          <a:prstGeom prst="rect">
            <a:avLst/>
          </a:prstGeom>
        </p:spPr>
      </p:pic>
    </p:spTree>
    <p:extLst>
      <p:ext uri="{BB962C8B-B14F-4D97-AF65-F5344CB8AC3E}">
        <p14:creationId xmlns:p14="http://schemas.microsoft.com/office/powerpoint/2010/main" val="119579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1424" y="195312"/>
            <a:ext cx="10036158" cy="6533034"/>
          </a:xfrm>
        </p:spPr>
        <p:txBody>
          <a:bodyPr>
            <a:normAutofit lnSpcReduction="10000"/>
          </a:bodyPr>
          <a:lstStyle/>
          <a:p>
            <a:r>
              <a:rPr lang="uk-UA" sz="2400" dirty="0" smtClean="0"/>
              <a:t>Перевагою аналогового сигналу над дискретним є відсутність невизначеності між </a:t>
            </a:r>
            <a:r>
              <a:rPr lang="uk-UA" sz="2400" dirty="0" err="1" smtClean="0"/>
              <a:t>відліками</a:t>
            </a:r>
            <a:r>
              <a:rPr lang="uk-UA" sz="2400" dirty="0" smtClean="0"/>
              <a:t>, яку має дискретний сигнал.</a:t>
            </a:r>
          </a:p>
          <a:p>
            <a:r>
              <a:rPr lang="uk-UA" sz="2400" dirty="0" smtClean="0"/>
              <a:t>Аналоговий сигнал використовує певні властивості середовища для передачі інформації. Наприклад, </a:t>
            </a:r>
            <a:r>
              <a:rPr lang="uk-UA" sz="2400" dirty="0" err="1" smtClean="0">
                <a:hlinkClick r:id="rId2" tooltip="Барометр"/>
              </a:rPr>
              <a:t>анаероїдний</a:t>
            </a:r>
            <a:r>
              <a:rPr lang="uk-UA" sz="2400" dirty="0" smtClean="0">
                <a:hlinkClick r:id="rId2" tooltip="Барометр"/>
              </a:rPr>
              <a:t> барометр</a:t>
            </a:r>
            <a:r>
              <a:rPr lang="uk-UA" sz="2400" dirty="0" smtClean="0"/>
              <a:t> використовує поворотну позицію як сигнал для передачі інформації про тиск. В електричних сигналах для передачі інформації, може змінюватися </a:t>
            </a:r>
            <a:r>
              <a:rPr lang="uk-UA" sz="2400" dirty="0" smtClean="0">
                <a:hlinkClick r:id="rId3" tooltip="Напруга"/>
              </a:rPr>
              <a:t>напруга</a:t>
            </a:r>
            <a:r>
              <a:rPr lang="uk-UA" sz="2400" dirty="0" smtClean="0"/>
              <a:t>, </a:t>
            </a:r>
            <a:r>
              <a:rPr lang="uk-UA" sz="2400" dirty="0" smtClean="0">
                <a:hlinkClick r:id="rId4" tooltip="Електричний струм"/>
              </a:rPr>
              <a:t>струм</a:t>
            </a:r>
            <a:r>
              <a:rPr lang="uk-UA" sz="2400" dirty="0" smtClean="0"/>
              <a:t>, </a:t>
            </a:r>
            <a:r>
              <a:rPr lang="uk-UA" sz="2400" dirty="0" smtClean="0">
                <a:hlinkClick r:id="rId5" tooltip="Фаза (коливання)"/>
              </a:rPr>
              <a:t>фаза</a:t>
            </a:r>
            <a:r>
              <a:rPr lang="uk-UA" sz="2400" dirty="0" smtClean="0"/>
              <a:t> або </a:t>
            </a:r>
            <a:r>
              <a:rPr lang="uk-UA" sz="2400" dirty="0" smtClean="0">
                <a:hlinkClick r:id="rId6" tooltip="Частота"/>
              </a:rPr>
              <a:t>частота</a:t>
            </a:r>
            <a:r>
              <a:rPr lang="uk-UA" sz="2400" dirty="0" smtClean="0"/>
              <a:t> сигналу.</a:t>
            </a:r>
          </a:p>
          <a:p>
            <a:r>
              <a:rPr lang="uk-UA" sz="2400" dirty="0" smtClean="0"/>
              <a:t>Будь-яка інформація може передаватися в формі аналогового сигналу; часто такий сигнал це виміряна реакція на зміну фізичного явища, такого як </a:t>
            </a:r>
            <a:r>
              <a:rPr lang="uk-UA" sz="2400" dirty="0" smtClean="0">
                <a:hlinkClick r:id="rId7" tooltip="Звук"/>
              </a:rPr>
              <a:t>звук</a:t>
            </a:r>
            <a:r>
              <a:rPr lang="uk-UA" sz="2400" dirty="0" smtClean="0"/>
              <a:t>, </a:t>
            </a:r>
            <a:r>
              <a:rPr lang="uk-UA" sz="2400" dirty="0" smtClean="0">
                <a:hlinkClick r:id="rId8" tooltip="Світло"/>
              </a:rPr>
              <a:t>світло</a:t>
            </a:r>
            <a:r>
              <a:rPr lang="uk-UA" sz="2400" dirty="0" smtClean="0"/>
              <a:t>, </a:t>
            </a:r>
            <a:r>
              <a:rPr lang="uk-UA" sz="2400" dirty="0" smtClean="0">
                <a:hlinkClick r:id="rId9" tooltip="Температура"/>
              </a:rPr>
              <a:t>температура</a:t>
            </a:r>
            <a:r>
              <a:rPr lang="uk-UA" sz="2400" dirty="0" smtClean="0"/>
              <a:t>, позиція, або </a:t>
            </a:r>
            <a:r>
              <a:rPr lang="uk-UA" sz="2400" dirty="0" smtClean="0">
                <a:hlinkClick r:id="rId10" tooltip="Тиск"/>
              </a:rPr>
              <a:t>тиск</a:t>
            </a:r>
            <a:r>
              <a:rPr lang="uk-UA" sz="2400" dirty="0" smtClean="0"/>
              <a:t>. Фізична величина перетворюється на аналоговий сигнал за допомогою </a:t>
            </a:r>
            <a:r>
              <a:rPr lang="uk-UA" sz="2400" dirty="0" smtClean="0">
                <a:hlinkClick r:id="rId11" tooltip="Вимірювальний перетворювач"/>
              </a:rPr>
              <a:t>перетворювача</a:t>
            </a:r>
            <a:r>
              <a:rPr lang="uk-UA" sz="2400" dirty="0" smtClean="0"/>
              <a:t>. Наприклад, при записуванні звуку, коливання тиску повітря, що діє на діафрагму </a:t>
            </a:r>
            <a:r>
              <a:rPr lang="uk-UA" sz="2400" dirty="0" smtClean="0">
                <a:hlinkClick r:id="rId12" tooltip="Мікрофон"/>
              </a:rPr>
              <a:t>мікрофона</a:t>
            </a:r>
            <a:r>
              <a:rPr lang="uk-UA" sz="2400" dirty="0" smtClean="0"/>
              <a:t> яка приводить до відповідних коливань струму, що створюється котушкою електромагнітного мікрофону, або напруги, яку створює конденсаторний мікрофон.</a:t>
            </a:r>
          </a:p>
          <a:p>
            <a:endParaRPr lang="ru-RU" dirty="0"/>
          </a:p>
        </p:txBody>
      </p:sp>
    </p:spTree>
    <p:extLst>
      <p:ext uri="{BB962C8B-B14F-4D97-AF65-F5344CB8AC3E}">
        <p14:creationId xmlns:p14="http://schemas.microsoft.com/office/powerpoint/2010/main" val="3371030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8718" y="72482"/>
            <a:ext cx="9899681" cy="6785518"/>
          </a:xfrm>
        </p:spPr>
        <p:txBody>
          <a:bodyPr>
            <a:normAutofit/>
          </a:bodyPr>
          <a:lstStyle/>
          <a:p>
            <a:r>
              <a:rPr lang="uk-UA" sz="2400" dirty="0" smtClean="0"/>
              <a:t>Теоретично аналоговий сигнал має нескінченну роздільну здатність. На практиці аналоговий сигнал піддається </a:t>
            </a:r>
            <a:r>
              <a:rPr lang="uk-UA" sz="2400" u="sng" dirty="0" smtClean="0">
                <a:hlinkClick r:id="rId2"/>
              </a:rPr>
              <a:t>електронному шуму</a:t>
            </a:r>
            <a:r>
              <a:rPr lang="uk-UA" sz="2400" dirty="0" smtClean="0"/>
              <a:t> і </a:t>
            </a:r>
            <a:r>
              <a:rPr lang="uk-UA" sz="2400" dirty="0" smtClean="0">
                <a:hlinkClick r:id="rId3" tooltip="Спотворення сигналу"/>
              </a:rPr>
              <a:t>спотворенню</a:t>
            </a:r>
            <a:r>
              <a:rPr lang="uk-UA" sz="2400" dirty="0" smtClean="0"/>
              <a:t>, що спричинені </a:t>
            </a:r>
            <a:r>
              <a:rPr lang="uk-UA" sz="2400" dirty="0" smtClean="0">
                <a:hlinkClick r:id="rId4" tooltip="Канал зв'язку"/>
              </a:rPr>
              <a:t>каналами передачі</a:t>
            </a:r>
            <a:r>
              <a:rPr lang="uk-UA" sz="2400" dirty="0" smtClean="0"/>
              <a:t> і операцій з </a:t>
            </a:r>
            <a:r>
              <a:rPr lang="uk-UA" sz="2400" dirty="0" smtClean="0">
                <a:hlinkClick r:id="rId5" tooltip="Обробка сигналів"/>
              </a:rPr>
              <a:t>обробки сигналів</a:t>
            </a:r>
            <a:r>
              <a:rPr lang="uk-UA" sz="2400" dirty="0" smtClean="0"/>
              <a:t>, що можуть значно погіршити </a:t>
            </a:r>
            <a:r>
              <a:rPr lang="uk-UA" sz="2400" dirty="0" smtClean="0">
                <a:hlinkClick r:id="rId6" tooltip="Співвідношення сигнал/шум"/>
              </a:rPr>
              <a:t>співвідношення сигнал-шум (SNR)</a:t>
            </a:r>
            <a:r>
              <a:rPr lang="uk-UA" sz="2400" dirty="0" smtClean="0"/>
              <a:t>. Перетворення аналогового сигналу в цифрову форму породжує постійний шум низького рівня, який називають </a:t>
            </a:r>
            <a:r>
              <a:rPr lang="uk-UA" sz="2400" dirty="0" smtClean="0">
                <a:hlinkClick r:id="rId7" tooltip="Квантування (обробка сигналів)"/>
              </a:rPr>
              <a:t>шумом квантування</a:t>
            </a:r>
            <a:r>
              <a:rPr lang="uk-UA" sz="2400" dirty="0" smtClean="0"/>
              <a:t>, але якщо сигнал уже перетворено в цифрову форму в основному він може передаватися або оброблятися без появи додаткового шуму або спотворення. В аналогових системах, важко встановити коли така деградація відбулася. Однак, в цифрових системах, деградацію можна не лише виявити але і виправити.</a:t>
            </a:r>
            <a:endParaRPr lang="uk-UA" sz="3200" dirty="0"/>
          </a:p>
        </p:txBody>
      </p:sp>
    </p:spTree>
    <p:extLst>
      <p:ext uri="{BB962C8B-B14F-4D97-AF65-F5344CB8AC3E}">
        <p14:creationId xmlns:p14="http://schemas.microsoft.com/office/powerpoint/2010/main" val="1861755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Аналог Цифра.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02220" y="205686"/>
            <a:ext cx="7291404" cy="65258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0027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1422" y="195312"/>
            <a:ext cx="9558487" cy="6519387"/>
          </a:xfrm>
        </p:spPr>
        <p:txBody>
          <a:bodyPr>
            <a:normAutofit lnSpcReduction="10000"/>
          </a:bodyPr>
          <a:lstStyle/>
          <a:p>
            <a:r>
              <a:rPr lang="uk-UA" sz="2400" b="1" dirty="0" err="1" smtClean="0"/>
              <a:t>Цифрови́й</a:t>
            </a:r>
            <a:r>
              <a:rPr lang="uk-UA" sz="2400" b="1" dirty="0" smtClean="0"/>
              <a:t> </a:t>
            </a:r>
            <a:r>
              <a:rPr lang="uk-UA" sz="2400" b="1" dirty="0" err="1" smtClean="0"/>
              <a:t>сигна́л</a:t>
            </a:r>
            <a:r>
              <a:rPr lang="uk-UA" sz="2400" dirty="0" smtClean="0"/>
              <a:t> — дискретний </a:t>
            </a:r>
            <a:r>
              <a:rPr lang="uk-UA" sz="2400" dirty="0" smtClean="0">
                <a:hlinkClick r:id="rId3" tooltip="Сигнал"/>
              </a:rPr>
              <a:t>сигнал</a:t>
            </a:r>
            <a:r>
              <a:rPr lang="uk-UA" sz="2400" dirty="0" smtClean="0"/>
              <a:t> з певним значенням інформативного параметра, яке визначається у цифровій формі. Цифрові сигнали є цифровим зображенням дискретного сигналу, який часто видобувається шляхом </a:t>
            </a:r>
            <a:r>
              <a:rPr lang="uk-UA" sz="2400" dirty="0" smtClean="0">
                <a:hlinkClick r:id="rId4" tooltip="Квантування (інформатика)"/>
              </a:rPr>
              <a:t>квантування</a:t>
            </a:r>
            <a:r>
              <a:rPr lang="uk-UA" sz="2400" dirty="0" smtClean="0"/>
              <a:t> </a:t>
            </a:r>
            <a:r>
              <a:rPr lang="uk-UA" sz="2400" dirty="0" smtClean="0">
                <a:hlinkClick r:id="rId5" tooltip="Аналоговий сигнал"/>
              </a:rPr>
              <a:t>аналогового сигналу</a:t>
            </a:r>
            <a:r>
              <a:rPr lang="uk-UA" sz="2400" dirty="0" smtClean="0"/>
              <a:t>.</a:t>
            </a:r>
          </a:p>
          <a:p>
            <a:r>
              <a:rPr lang="uk-UA" sz="2400" dirty="0" smtClean="0"/>
              <a:t>В </a:t>
            </a:r>
            <a:r>
              <a:rPr lang="uk-UA" sz="2400" dirty="0" smtClean="0">
                <a:hlinkClick r:id="rId6" tooltip="Комп'ютер"/>
              </a:rPr>
              <a:t>комп'ютерах</a:t>
            </a:r>
            <a:r>
              <a:rPr lang="uk-UA" sz="2400" dirty="0" smtClean="0"/>
              <a:t> та інших цифрових системах, цифровий сигнал є хвилею, що переключається між двома рівнями напруги (0 та 1). У більшості комп'ютерних програм цифровий сигнал </a:t>
            </a:r>
            <a:r>
              <a:rPr lang="uk-UA" sz="2400" dirty="0" err="1" smtClean="0"/>
              <a:t>зображається</a:t>
            </a:r>
            <a:r>
              <a:rPr lang="uk-UA" sz="2400" dirty="0" smtClean="0"/>
              <a:t> у вигляді двійкових чисел і тому точність </a:t>
            </a:r>
            <a:r>
              <a:rPr lang="uk-UA" sz="2400" dirty="0" err="1" smtClean="0"/>
              <a:t>квантизації</a:t>
            </a:r>
            <a:r>
              <a:rPr lang="uk-UA" sz="2400" dirty="0" smtClean="0"/>
              <a:t> вимірюється у бітах. Так, наприклад, 4-бітова система забезпечить підтримку 2</a:t>
            </a:r>
            <a:r>
              <a:rPr lang="uk-UA" sz="2400" baseline="30000" dirty="0" smtClean="0"/>
              <a:t>4</a:t>
            </a:r>
            <a:r>
              <a:rPr lang="uk-UA" sz="2400" dirty="0" smtClean="0"/>
              <a:t> = 16 дискретних значень, 7-бітова — 2</a:t>
            </a:r>
            <a:r>
              <a:rPr lang="uk-UA" sz="2400" baseline="30000" dirty="0" smtClean="0"/>
              <a:t>7</a:t>
            </a:r>
            <a:r>
              <a:rPr lang="uk-UA" sz="2400" dirty="0" smtClean="0"/>
              <a:t> = 128, 16-бітова — 2</a:t>
            </a:r>
            <a:r>
              <a:rPr lang="uk-UA" sz="2400" baseline="30000" dirty="0" smtClean="0"/>
              <a:t>16</a:t>
            </a:r>
            <a:r>
              <a:rPr lang="uk-UA" sz="2400" dirty="0" smtClean="0"/>
              <a:t> = 65536 дискретних значень і т. д.</a:t>
            </a:r>
          </a:p>
          <a:p>
            <a:r>
              <a:rPr lang="uk-UA" sz="2400" dirty="0" smtClean="0"/>
              <a:t>Цифрові технології отримали широке розповсюдження у 1990-ті роки і включають у себе різноманітні медіа пристрої. Сучасні телекомунікації та побутова електроніка працює майже виключно на цифрових технологіях.</a:t>
            </a:r>
          </a:p>
          <a:p>
            <a:endParaRPr lang="ru-RU" sz="2400" dirty="0"/>
          </a:p>
        </p:txBody>
      </p:sp>
    </p:spTree>
    <p:extLst>
      <p:ext uri="{BB962C8B-B14F-4D97-AF65-F5344CB8AC3E}">
        <p14:creationId xmlns:p14="http://schemas.microsoft.com/office/powerpoint/2010/main" val="13213904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upload.wikimedia.org/wikipedia/commons/thumb/9/9a/Digital.signal.svg/1024px-Digital.signal.svg.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2138" y="772011"/>
            <a:ext cx="10084229" cy="6085989"/>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2181349" y="187236"/>
            <a:ext cx="7030890" cy="584775"/>
          </a:xfrm>
          <a:prstGeom prst="rect">
            <a:avLst/>
          </a:prstGeom>
        </p:spPr>
        <p:txBody>
          <a:bodyPr wrap="square">
            <a:spAutoFit/>
          </a:bodyPr>
          <a:lstStyle/>
          <a:p>
            <a:r>
              <a:rPr lang="uk-UA" sz="3200" b="1" dirty="0" err="1" smtClean="0">
                <a:solidFill>
                  <a:srgbClr val="202122"/>
                </a:solidFill>
                <a:latin typeface="+mj-lt"/>
              </a:rPr>
              <a:t>Оцифрований</a:t>
            </a:r>
            <a:r>
              <a:rPr lang="uk-UA" sz="3200" b="1" dirty="0" smtClean="0">
                <a:solidFill>
                  <a:srgbClr val="202122"/>
                </a:solidFill>
                <a:latin typeface="+mj-lt"/>
              </a:rPr>
              <a:t> аналоговий сигнал</a:t>
            </a:r>
            <a:endParaRPr lang="uk-UA" sz="3200" b="1" dirty="0">
              <a:latin typeface="+mj-lt"/>
            </a:endParaRPr>
          </a:p>
        </p:txBody>
      </p:sp>
    </p:spTree>
    <p:extLst>
      <p:ext uri="{BB962C8B-B14F-4D97-AF65-F5344CB8AC3E}">
        <p14:creationId xmlns:p14="http://schemas.microsoft.com/office/powerpoint/2010/main" val="3725735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128" y="86129"/>
            <a:ext cx="11455526" cy="6614922"/>
          </a:xfrm>
        </p:spPr>
        <p:txBody>
          <a:bodyPr>
            <a:normAutofit/>
          </a:bodyPr>
          <a:lstStyle/>
          <a:p>
            <a:r>
              <a:rPr lang="uk-UA" sz="2400" i="1" dirty="0" smtClean="0"/>
              <a:t>Термін цифровий сигнал має відповідні значення в різних контекстах.</a:t>
            </a:r>
          </a:p>
          <a:p>
            <a:r>
              <a:rPr lang="ru-RU" sz="2800" b="1" dirty="0"/>
              <a:t>В </a:t>
            </a:r>
            <a:r>
              <a:rPr lang="uk-UA" sz="2800" b="1" dirty="0" smtClean="0"/>
              <a:t>цифровій електроніці:</a:t>
            </a:r>
          </a:p>
          <a:p>
            <a:r>
              <a:rPr lang="ru-RU" sz="2400" dirty="0"/>
              <a:t>В </a:t>
            </a:r>
            <a:r>
              <a:rPr lang="uk-UA" sz="2400" dirty="0" smtClean="0">
                <a:hlinkClick r:id="rId2" tooltip="Цифрова електроніка"/>
              </a:rPr>
              <a:t>цифровій</a:t>
            </a:r>
            <a:r>
              <a:rPr lang="ru-RU" sz="2400" dirty="0" smtClean="0">
                <a:hlinkClick r:id="rId2" tooltip="Цифрова електроніка"/>
              </a:rPr>
              <a:t> </a:t>
            </a:r>
            <a:r>
              <a:rPr lang="uk-UA" sz="2400" dirty="0" smtClean="0">
                <a:hlinkClick r:id="rId2" tooltip="Цифрова електроніка"/>
              </a:rPr>
              <a:t>електроніці</a:t>
            </a:r>
            <a:r>
              <a:rPr lang="ru-RU" sz="2400" dirty="0"/>
              <a:t> </a:t>
            </a:r>
            <a:r>
              <a:rPr lang="uk-UA" sz="2400" dirty="0" smtClean="0"/>
              <a:t>цифровий</a:t>
            </a:r>
            <a:r>
              <a:rPr lang="ru-RU" sz="2400" dirty="0" smtClean="0"/>
              <a:t> </a:t>
            </a:r>
            <a:r>
              <a:rPr lang="ru-RU" sz="2400" dirty="0"/>
              <a:t>сигнал </a:t>
            </a:r>
            <a:r>
              <a:rPr lang="uk-UA" sz="2400" dirty="0" smtClean="0"/>
              <a:t>це</a:t>
            </a:r>
            <a:r>
              <a:rPr lang="ru-RU" sz="2400" dirty="0"/>
              <a:t> </a:t>
            </a:r>
            <a:r>
              <a:rPr lang="uk-UA" sz="2400" dirty="0" smtClean="0">
                <a:hlinkClick r:id="rId3" tooltip="Імпульсна послідовність (ще не написана)"/>
              </a:rPr>
              <a:t>послідовність</a:t>
            </a:r>
            <a:r>
              <a:rPr lang="ru-RU" sz="2400" dirty="0" smtClean="0">
                <a:hlinkClick r:id="rId3" tooltip="Імпульсна послідовність (ще не написана)"/>
              </a:rPr>
              <a:t> </a:t>
            </a:r>
            <a:r>
              <a:rPr lang="uk-UA" sz="2400" dirty="0" smtClean="0">
                <a:hlinkClick r:id="rId3" tooltip="Імпульсна послідовність (ще не написана)"/>
              </a:rPr>
              <a:t>імпульсів</a:t>
            </a:r>
            <a:r>
              <a:rPr lang="en-US" sz="2400" baseline="30000" dirty="0" smtClean="0"/>
              <a:t> </a:t>
            </a:r>
            <a:r>
              <a:rPr lang="en-US" sz="2400" dirty="0" smtClean="0"/>
              <a:t>(</a:t>
            </a:r>
            <a:r>
              <a:rPr lang="ru-RU" sz="2400" dirty="0"/>
              <a:t>сигнал в </a:t>
            </a:r>
            <a:r>
              <a:rPr lang="uk-UA" sz="2400" dirty="0" smtClean="0">
                <a:hlinkClick r:id="rId4" tooltip="Імпульсно-амплітудна модуляція (ще не написана)"/>
              </a:rPr>
              <a:t>імпульсно-амплітудній</a:t>
            </a:r>
            <a:r>
              <a:rPr lang="ru-RU" sz="2400" dirty="0" smtClean="0">
                <a:hlinkClick r:id="rId4" tooltip="Імпульсно-амплітудна модуляція (ще не написана)"/>
              </a:rPr>
              <a:t> </a:t>
            </a:r>
            <a:r>
              <a:rPr lang="uk-UA" sz="2400" dirty="0" smtClean="0">
                <a:hlinkClick r:id="rId4" tooltip="Імпульсно-амплітудна модуляція (ще не написана)"/>
              </a:rPr>
              <a:t>модуляції</a:t>
            </a:r>
            <a:r>
              <a:rPr lang="en-US" sz="2400" dirty="0" smtClean="0"/>
              <a:t>), </a:t>
            </a:r>
            <a:r>
              <a:rPr lang="uk-UA" sz="2400" dirty="0" smtClean="0"/>
              <a:t>тобто</a:t>
            </a:r>
            <a:r>
              <a:rPr lang="ru-RU" sz="2400" dirty="0" smtClean="0"/>
              <a:t> </a:t>
            </a:r>
            <a:r>
              <a:rPr lang="uk-UA" sz="2400" dirty="0" smtClean="0"/>
              <a:t>послідовність електричних імпульсів квадратної форми із фіксованою довжиною, кожен з яких може займати один із рівнів амплітуди, яких можлива дискретна кількість. Особливим випадком є </a:t>
            </a:r>
            <a:r>
              <a:rPr lang="uk-UA" sz="2400" i="1" dirty="0" smtClean="0"/>
              <a:t>логічний сигнал</a:t>
            </a:r>
            <a:r>
              <a:rPr lang="uk-UA" sz="2400" dirty="0" smtClean="0"/>
              <a:t> або </a:t>
            </a:r>
            <a:r>
              <a:rPr lang="uk-UA" sz="2400" i="1" dirty="0" smtClean="0"/>
              <a:t>двійковий сигнал</a:t>
            </a:r>
            <a:r>
              <a:rPr lang="uk-UA" sz="2400" dirty="0" smtClean="0"/>
              <a:t>, який змінюється між високим і низьким рівнем </a:t>
            </a:r>
            <a:r>
              <a:rPr lang="ru-RU" sz="2400" dirty="0" smtClean="0"/>
              <a:t>сигналу</a:t>
            </a:r>
            <a:r>
              <a:rPr lang="ru-RU" sz="2400" dirty="0"/>
              <a:t>.</a:t>
            </a:r>
            <a:endParaRPr lang="uk-UA" sz="2400" b="1" dirty="0" smtClean="0"/>
          </a:p>
          <a:p>
            <a:endParaRPr lang="uk-UA" sz="3200" i="1" dirty="0"/>
          </a:p>
        </p:txBody>
      </p:sp>
      <p:pic>
        <p:nvPicPr>
          <p:cNvPr id="4098" name="Picture 2" descr="https://upload.wikimedia.org/wikipedia/commons/thumb/c/cd/5PAMlevels.png/220px-5PAMlevels.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3160" y="4471069"/>
            <a:ext cx="5257461" cy="1983499"/>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272955" y="3393590"/>
            <a:ext cx="10768084" cy="830997"/>
          </a:xfrm>
          <a:prstGeom prst="rect">
            <a:avLst/>
          </a:prstGeom>
        </p:spPr>
        <p:txBody>
          <a:bodyPr wrap="square">
            <a:spAutoFit/>
          </a:bodyPr>
          <a:lstStyle/>
          <a:p>
            <a:pPr algn="ctr"/>
            <a:r>
              <a:rPr lang="uk-UA" sz="2400" b="1" dirty="0" smtClean="0">
                <a:solidFill>
                  <a:srgbClr val="202122"/>
                </a:solidFill>
                <a:latin typeface="+mj-lt"/>
              </a:rPr>
              <a:t>Цифровий</a:t>
            </a:r>
            <a:r>
              <a:rPr lang="ru-RU" sz="2400" b="1" dirty="0" smtClean="0">
                <a:solidFill>
                  <a:srgbClr val="202122"/>
                </a:solidFill>
                <a:latin typeface="+mj-lt"/>
              </a:rPr>
              <a:t> </a:t>
            </a:r>
            <a:r>
              <a:rPr lang="ru-RU" sz="2400" b="1" dirty="0">
                <a:solidFill>
                  <a:srgbClr val="202122"/>
                </a:solidFill>
                <a:latin typeface="+mj-lt"/>
              </a:rPr>
              <a:t>сигнал у </a:t>
            </a:r>
            <a:r>
              <a:rPr lang="uk-UA" sz="2400" b="1" dirty="0" smtClean="0">
                <a:solidFill>
                  <a:srgbClr val="202122"/>
                </a:solidFill>
                <a:latin typeface="+mj-lt"/>
              </a:rPr>
              <a:t>формі</a:t>
            </a:r>
            <a:r>
              <a:rPr lang="ru-RU" sz="2400" b="1" dirty="0" smtClean="0">
                <a:solidFill>
                  <a:srgbClr val="202122"/>
                </a:solidFill>
                <a:latin typeface="+mj-lt"/>
              </a:rPr>
              <a:t> </a:t>
            </a:r>
            <a:r>
              <a:rPr lang="uk-UA" sz="2400" b="1" dirty="0" smtClean="0">
                <a:solidFill>
                  <a:srgbClr val="202122"/>
                </a:solidFill>
                <a:latin typeface="+mj-lt"/>
              </a:rPr>
              <a:t>п'яти-</a:t>
            </a:r>
            <a:r>
              <a:rPr lang="uk-UA" sz="2400" b="1" dirty="0" err="1" smtClean="0">
                <a:solidFill>
                  <a:srgbClr val="202122"/>
                </a:solidFill>
                <a:latin typeface="+mj-lt"/>
              </a:rPr>
              <a:t>рівневої</a:t>
            </a:r>
            <a:r>
              <a:rPr lang="ru-RU" sz="2400" b="1" dirty="0">
                <a:solidFill>
                  <a:srgbClr val="202122"/>
                </a:solidFill>
                <a:latin typeface="+mj-lt"/>
              </a:rPr>
              <a:t> </a:t>
            </a:r>
            <a:r>
              <a:rPr lang="uk-UA" sz="2400" b="1" dirty="0" smtClean="0">
                <a:solidFill>
                  <a:srgbClr val="A55858"/>
                </a:solidFill>
                <a:latin typeface="+mj-lt"/>
                <a:hlinkClick r:id="rId4" tooltip="Імпульсно-амплітудна модуляція (ще не написана)"/>
              </a:rPr>
              <a:t>імпульсно-амплітудної</a:t>
            </a:r>
            <a:r>
              <a:rPr lang="ru-RU" sz="2400" b="1" dirty="0" smtClean="0">
                <a:solidFill>
                  <a:srgbClr val="A55858"/>
                </a:solidFill>
                <a:latin typeface="+mj-lt"/>
                <a:hlinkClick r:id="rId4" tooltip="Імпульсно-амплітудна модуляція (ще не написана)"/>
              </a:rPr>
              <a:t> </a:t>
            </a:r>
            <a:r>
              <a:rPr lang="uk-UA" sz="2400" b="1" dirty="0" smtClean="0">
                <a:solidFill>
                  <a:srgbClr val="A55858"/>
                </a:solidFill>
                <a:latin typeface="+mj-lt"/>
                <a:hlinkClick r:id="rId4" tooltip="Імпульсно-амплітудна модуляція (ще не написана)"/>
              </a:rPr>
              <a:t>модуляції</a:t>
            </a:r>
            <a:endParaRPr lang="uk-UA" sz="2400" b="1" dirty="0">
              <a:latin typeface="+mj-lt"/>
            </a:endParaRPr>
          </a:p>
        </p:txBody>
      </p:sp>
    </p:spTree>
    <p:extLst>
      <p:ext uri="{BB962C8B-B14F-4D97-AF65-F5344CB8AC3E}">
        <p14:creationId xmlns:p14="http://schemas.microsoft.com/office/powerpoint/2010/main" val="590199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31538"/>
            <a:ext cx="10254524" cy="6826462"/>
          </a:xfrm>
        </p:spPr>
        <p:txBody>
          <a:bodyPr/>
          <a:lstStyle/>
          <a:p>
            <a:r>
              <a:rPr lang="uk-UA" sz="2800" b="1" dirty="0" smtClean="0"/>
              <a:t>В обробці сигналів:</a:t>
            </a:r>
          </a:p>
          <a:p>
            <a:r>
              <a:rPr lang="ru-RU" sz="2400" dirty="0"/>
              <a:t>В </a:t>
            </a:r>
            <a:r>
              <a:rPr lang="uk-UA" sz="2400" dirty="0" smtClean="0">
                <a:hlinkClick r:id="rId2" tooltip="Цифрова обробка сигналів"/>
              </a:rPr>
              <a:t>цифровій обробці сигналів</a:t>
            </a:r>
            <a:r>
              <a:rPr lang="uk-UA" sz="2400" dirty="0" smtClean="0"/>
              <a:t>, цифровий сигнал подається </a:t>
            </a:r>
            <a:r>
              <a:rPr lang="uk-UA" sz="2400" dirty="0" err="1" smtClean="0"/>
              <a:t>дискретизованим</a:t>
            </a:r>
            <a:r>
              <a:rPr lang="uk-UA" sz="2400" dirty="0" smtClean="0"/>
              <a:t> і </a:t>
            </a:r>
            <a:r>
              <a:rPr lang="uk-UA" sz="2400" dirty="0" err="1" smtClean="0"/>
              <a:t>квантованим</a:t>
            </a:r>
            <a:r>
              <a:rPr lang="uk-UA" sz="2400" dirty="0" smtClean="0"/>
              <a:t> фізичним сигналом. Цифровий сигнал є </a:t>
            </a:r>
            <a:r>
              <a:rPr lang="uk-UA" sz="2400" dirty="0" err="1" smtClean="0"/>
              <a:t>абстрацією</a:t>
            </a:r>
            <a:r>
              <a:rPr lang="uk-UA" sz="2400" dirty="0" smtClean="0"/>
              <a:t>, яка дискретна у часі і амплітуді. Значення сигналу існує лише в регулярних часових інтервалах, оскільки лише в ці </a:t>
            </a:r>
            <a:r>
              <a:rPr lang="uk-UA" sz="2400" dirty="0" err="1" smtClean="0"/>
              <a:t>квантовані</a:t>
            </a:r>
            <a:r>
              <a:rPr lang="uk-UA" sz="2400" dirty="0" smtClean="0"/>
              <a:t> моменти часу значення відповідного фізичного сигналу є важливими для подальшої цифрової обробки. Цифровий сигнал це послідовність кодів отриманих із кінцевого набору значень.</a:t>
            </a:r>
            <a:r>
              <a:rPr lang="uk-UA" sz="2400" baseline="30000" dirty="0" smtClean="0">
                <a:hlinkClick r:id="rId3"/>
              </a:rPr>
              <a:t>[3]</a:t>
            </a:r>
            <a:r>
              <a:rPr lang="uk-UA" sz="2400" dirty="0" smtClean="0"/>
              <a:t> Цифровий сигнал може зберігатися, оброблюватися чи передаватися фізично як сигнал </a:t>
            </a:r>
            <a:r>
              <a:rPr lang="uk-UA" sz="2400" dirty="0" smtClean="0">
                <a:hlinkClick r:id="rId4" tooltip="Імпульсно-кодова модуляція"/>
              </a:rPr>
              <a:t>імпульсно-кодової модуляції</a:t>
            </a:r>
            <a:r>
              <a:rPr lang="ru-RU" sz="2400" dirty="0"/>
              <a:t> (ІКМ</a:t>
            </a:r>
            <a:r>
              <a:rPr lang="ru-RU" sz="2400" dirty="0" smtClean="0"/>
              <a:t>).</a:t>
            </a:r>
          </a:p>
          <a:p>
            <a:endParaRPr lang="uk-UA" sz="2400" b="1" dirty="0" smtClean="0"/>
          </a:p>
          <a:p>
            <a:endParaRPr lang="ru-RU" dirty="0"/>
          </a:p>
        </p:txBody>
      </p:sp>
      <p:pic>
        <p:nvPicPr>
          <p:cNvPr id="5122" name="Picture 2" descr="https://upload.wikimedia.org/wikipedia/commons/thumb/0/04/Digital.signal.discret.svg/220px-Digital.signal.discret.svg.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79511" y="4036349"/>
            <a:ext cx="4398853" cy="27192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50524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0"/>
            <a:ext cx="9976513" cy="6858000"/>
          </a:xfrm>
        </p:spPr>
        <p:txBody>
          <a:bodyPr>
            <a:normAutofit fontScale="92500"/>
          </a:bodyPr>
          <a:lstStyle/>
          <a:p>
            <a:r>
              <a:rPr lang="ru-RU" sz="2800" b="1" dirty="0"/>
              <a:t>У </a:t>
            </a:r>
            <a:r>
              <a:rPr lang="uk-UA" sz="2800" b="1" dirty="0" smtClean="0"/>
              <a:t>зв'язку:</a:t>
            </a:r>
          </a:p>
          <a:p>
            <a:r>
              <a:rPr lang="ru-RU" sz="2400" dirty="0"/>
              <a:t>У </a:t>
            </a:r>
            <a:r>
              <a:rPr lang="ru-RU" sz="2400" dirty="0">
                <a:hlinkClick r:id="rId2" tooltip="Передавання даних"/>
              </a:rPr>
              <a:t>цифровому </a:t>
            </a:r>
            <a:r>
              <a:rPr lang="uk-UA" sz="2400" dirty="0" smtClean="0">
                <a:hlinkClick r:id="rId2" tooltip="Передавання даних"/>
              </a:rPr>
              <a:t>передаванні</a:t>
            </a:r>
            <a:r>
              <a:rPr lang="ru-RU" sz="2400" dirty="0" smtClean="0">
                <a:hlinkClick r:id="rId2" tooltip="Передавання даних"/>
              </a:rPr>
              <a:t> </a:t>
            </a:r>
            <a:r>
              <a:rPr lang="ru-RU" sz="2400" dirty="0" err="1">
                <a:hlinkClick r:id="rId2" tooltip="Передавання даних"/>
              </a:rPr>
              <a:t>даних</a:t>
            </a:r>
            <a:r>
              <a:rPr lang="ru-RU" sz="2400" dirty="0"/>
              <a:t>, </a:t>
            </a:r>
            <a:r>
              <a:rPr lang="ru-RU" sz="2400" dirty="0" err="1"/>
              <a:t>цифровий</a:t>
            </a:r>
            <a:r>
              <a:rPr lang="ru-RU" sz="2400" dirty="0"/>
              <a:t> сигнал представлений </a:t>
            </a:r>
            <a:r>
              <a:rPr lang="ru-RU" sz="2400" dirty="0" err="1"/>
              <a:t>неперервним</a:t>
            </a:r>
            <a:r>
              <a:rPr lang="ru-RU" sz="2400" dirty="0"/>
              <a:t> у </a:t>
            </a:r>
            <a:r>
              <a:rPr lang="ru-RU" sz="2400" dirty="0" err="1"/>
              <a:t>часі</a:t>
            </a:r>
            <a:r>
              <a:rPr lang="ru-RU" sz="2400" dirty="0"/>
              <a:t> </a:t>
            </a:r>
            <a:r>
              <a:rPr lang="ru-RU" sz="2400" dirty="0" err="1"/>
              <a:t>фізичним</a:t>
            </a:r>
            <a:r>
              <a:rPr lang="ru-RU" sz="2400" dirty="0"/>
              <a:t> сигналом </a:t>
            </a:r>
            <a:r>
              <a:rPr lang="en-US" sz="2400" dirty="0"/>
              <a:t>a, </a:t>
            </a:r>
            <a:r>
              <a:rPr lang="ru-RU" sz="2400" dirty="0" err="1"/>
              <a:t>що</a:t>
            </a:r>
            <a:r>
              <a:rPr lang="ru-RU" sz="2400" dirty="0"/>
              <a:t> </a:t>
            </a:r>
            <a:r>
              <a:rPr lang="ru-RU" sz="2400" dirty="0" err="1"/>
              <a:t>чергується</a:t>
            </a:r>
            <a:r>
              <a:rPr lang="ru-RU" sz="2400" dirty="0"/>
              <a:t> </a:t>
            </a:r>
            <a:r>
              <a:rPr lang="ru-RU" sz="2400" dirty="0" err="1"/>
              <a:t>між</a:t>
            </a:r>
            <a:r>
              <a:rPr lang="ru-RU" sz="2400" dirty="0"/>
              <a:t> дискретною </a:t>
            </a:r>
            <a:r>
              <a:rPr lang="ru-RU" sz="2400" dirty="0" err="1"/>
              <a:t>кількістю</a:t>
            </a:r>
            <a:r>
              <a:rPr lang="ru-RU" sz="2400" dirty="0"/>
              <a:t> форм </a:t>
            </a:r>
            <a:r>
              <a:rPr lang="ru-RU" sz="2400" dirty="0" err="1"/>
              <a:t>хвилі</a:t>
            </a:r>
            <a:r>
              <a:rPr lang="ru-RU" sz="2400" dirty="0" smtClean="0"/>
              <a:t>,</a:t>
            </a:r>
            <a:r>
              <a:rPr lang="ru-RU" sz="2400" baseline="30000" dirty="0" smtClean="0"/>
              <a:t> </a:t>
            </a:r>
            <a:r>
              <a:rPr lang="ru-RU" sz="2400" dirty="0" smtClean="0"/>
              <a:t>і </a:t>
            </a:r>
            <a:r>
              <a:rPr lang="ru-RU" sz="2400" dirty="0" err="1"/>
              <a:t>представляє</a:t>
            </a:r>
            <a:r>
              <a:rPr lang="ru-RU" sz="2400" dirty="0"/>
              <a:t> </a:t>
            </a:r>
            <a:r>
              <a:rPr lang="ru-RU" sz="2400" dirty="0" err="1">
                <a:hlinkClick r:id="rId3" tooltip="Бітовий потік"/>
              </a:rPr>
              <a:t>бітовий</a:t>
            </a:r>
            <a:r>
              <a:rPr lang="ru-RU" sz="2400" dirty="0">
                <a:hlinkClick r:id="rId3" tooltip="Бітовий потік"/>
              </a:rPr>
              <a:t> </a:t>
            </a:r>
            <a:r>
              <a:rPr lang="ru-RU" sz="2400" dirty="0" err="1">
                <a:hlinkClick r:id="rId3" tooltip="Бітовий потік"/>
              </a:rPr>
              <a:t>потік</a:t>
            </a:r>
            <a:r>
              <a:rPr lang="ru-RU" sz="2400" dirty="0"/>
              <a:t>. Форма </a:t>
            </a:r>
            <a:r>
              <a:rPr lang="ru-RU" sz="2400" dirty="0" err="1"/>
              <a:t>хвилі</a:t>
            </a:r>
            <a:r>
              <a:rPr lang="ru-RU" sz="2400" dirty="0"/>
              <a:t> </a:t>
            </a:r>
            <a:r>
              <a:rPr lang="uk-UA" sz="2400" dirty="0" smtClean="0"/>
              <a:t>сигналу</a:t>
            </a:r>
            <a:r>
              <a:rPr lang="ru-RU" sz="2400" dirty="0" smtClean="0"/>
              <a:t> </a:t>
            </a:r>
            <a:r>
              <a:rPr lang="ru-RU" sz="2400" dirty="0" err="1"/>
              <a:t>залежить</a:t>
            </a:r>
            <a:r>
              <a:rPr lang="ru-RU" sz="2400" dirty="0"/>
              <a:t> </a:t>
            </a:r>
            <a:r>
              <a:rPr lang="ru-RU" sz="2400" dirty="0" err="1"/>
              <a:t>від</a:t>
            </a:r>
            <a:r>
              <a:rPr lang="ru-RU" sz="2400" dirty="0"/>
              <a:t> </a:t>
            </a:r>
            <a:r>
              <a:rPr lang="ru-RU" sz="2400" dirty="0" err="1"/>
              <a:t>схеми</a:t>
            </a:r>
            <a:r>
              <a:rPr lang="ru-RU" sz="2400" dirty="0"/>
              <a:t> </a:t>
            </a:r>
            <a:r>
              <a:rPr lang="ru-RU" sz="2400" dirty="0" err="1"/>
              <a:t>передачі</a:t>
            </a:r>
            <a:r>
              <a:rPr lang="ru-RU" sz="2400" dirty="0"/>
              <a:t>, яка </a:t>
            </a:r>
            <a:r>
              <a:rPr lang="ru-RU" sz="2400" dirty="0" err="1"/>
              <a:t>може</a:t>
            </a:r>
            <a:r>
              <a:rPr lang="ru-RU" sz="2400" dirty="0"/>
              <a:t> бути </a:t>
            </a:r>
            <a:r>
              <a:rPr lang="ru-RU" sz="2400" dirty="0" err="1"/>
              <a:t>або</a:t>
            </a:r>
            <a:r>
              <a:rPr lang="ru-RU" sz="2400" dirty="0"/>
              <a:t> схемою </a:t>
            </a:r>
            <a:r>
              <a:rPr lang="ru-RU" sz="2400" dirty="0" err="1">
                <a:hlinkClick r:id="rId4" tooltip="Кодування (телекомунікації)"/>
              </a:rPr>
              <a:t>кодування</a:t>
            </a:r>
            <a:r>
              <a:rPr lang="ru-RU" sz="2400" dirty="0"/>
              <a:t>; </a:t>
            </a:r>
            <a:r>
              <a:rPr lang="ru-RU" sz="2400" dirty="0" err="1"/>
              <a:t>або</a:t>
            </a:r>
            <a:r>
              <a:rPr lang="ru-RU" sz="2400" dirty="0"/>
              <a:t> схемою </a:t>
            </a:r>
            <a:r>
              <a:rPr lang="ru-RU" sz="2400" dirty="0" err="1">
                <a:hlinkClick r:id="rId5" tooltip="Модуляція (фізика)"/>
              </a:rPr>
              <a:t>модуляції</a:t>
            </a:r>
            <a:r>
              <a:rPr lang="ru-RU" sz="2400" dirty="0"/>
              <a:t>. </a:t>
            </a:r>
            <a:r>
              <a:rPr lang="ru-RU" sz="2400" dirty="0" err="1"/>
              <a:t>Така</a:t>
            </a:r>
            <a:r>
              <a:rPr lang="ru-RU" sz="2400" dirty="0"/>
              <a:t> </a:t>
            </a:r>
            <a:r>
              <a:rPr lang="ru-RU" sz="2400" dirty="0" err="1"/>
              <a:t>модульована</a:t>
            </a:r>
            <a:r>
              <a:rPr lang="ru-RU" sz="2400" dirty="0"/>
              <a:t> </a:t>
            </a:r>
            <a:r>
              <a:rPr lang="ru-RU" sz="2400" dirty="0" err="1"/>
              <a:t>носієм</a:t>
            </a:r>
            <a:r>
              <a:rPr lang="ru-RU" sz="2400" dirty="0"/>
              <a:t> синусова </a:t>
            </a:r>
            <a:r>
              <a:rPr lang="ru-RU" sz="2400" dirty="0" err="1"/>
              <a:t>хвиля</a:t>
            </a:r>
            <a:r>
              <a:rPr lang="ru-RU" sz="2400" dirty="0"/>
              <a:t> </a:t>
            </a:r>
            <a:r>
              <a:rPr lang="ru-RU" sz="2400" dirty="0" err="1"/>
              <a:t>вважається</a:t>
            </a:r>
            <a:r>
              <a:rPr lang="ru-RU" sz="2400" dirty="0"/>
              <a:t> </a:t>
            </a:r>
            <a:r>
              <a:rPr lang="ru-RU" sz="2400" dirty="0" err="1"/>
              <a:t>цифровим</a:t>
            </a:r>
            <a:r>
              <a:rPr lang="ru-RU" sz="2400" dirty="0"/>
              <a:t> сигналом у </a:t>
            </a:r>
            <a:r>
              <a:rPr lang="ru-RU" sz="2400" dirty="0" err="1"/>
              <a:t>літературі</a:t>
            </a:r>
            <a:r>
              <a:rPr lang="ru-RU" sz="2400" dirty="0"/>
              <a:t> </a:t>
            </a:r>
            <a:r>
              <a:rPr lang="ru-RU" sz="2400" dirty="0" err="1"/>
              <a:t>із</a:t>
            </a:r>
            <a:r>
              <a:rPr lang="ru-RU" sz="2400" dirty="0"/>
              <a:t> цифрового </a:t>
            </a:r>
            <a:r>
              <a:rPr lang="ru-RU" sz="2400" dirty="0" err="1"/>
              <a:t>зв'язку</a:t>
            </a:r>
            <a:r>
              <a:rPr lang="ru-RU" sz="2400" dirty="0"/>
              <a:t> і </a:t>
            </a:r>
            <a:r>
              <a:rPr lang="ru-RU" sz="2400" dirty="0" err="1"/>
              <a:t>передавання</a:t>
            </a:r>
            <a:r>
              <a:rPr lang="ru-RU" sz="2400" dirty="0"/>
              <a:t> </a:t>
            </a:r>
            <a:r>
              <a:rPr lang="ru-RU" sz="2400" dirty="0" err="1" smtClean="0"/>
              <a:t>даних</a:t>
            </a:r>
            <a:r>
              <a:rPr lang="ru-RU" sz="2400" dirty="0" smtClean="0"/>
              <a:t>, </a:t>
            </a:r>
            <a:r>
              <a:rPr lang="ru-RU" sz="2400" dirty="0"/>
              <a:t>але в </a:t>
            </a:r>
            <a:r>
              <a:rPr lang="ru-RU" sz="2400" dirty="0" err="1"/>
              <a:t>електроніці</a:t>
            </a:r>
            <a:r>
              <a:rPr lang="ru-RU" sz="2400" dirty="0"/>
              <a:t> і </a:t>
            </a:r>
            <a:r>
              <a:rPr lang="ru-RU" sz="2400" dirty="0" err="1"/>
              <a:t>комп'ютерних</a:t>
            </a:r>
            <a:r>
              <a:rPr lang="ru-RU" sz="2400" dirty="0"/>
              <a:t> мережах </a:t>
            </a:r>
            <a:r>
              <a:rPr lang="ru-RU" sz="2400" dirty="0" err="1"/>
              <a:t>розглядається</a:t>
            </a:r>
            <a:r>
              <a:rPr lang="ru-RU" sz="2400" dirty="0"/>
              <a:t> як </a:t>
            </a:r>
            <a:r>
              <a:rPr lang="ru-RU" sz="2400" dirty="0" err="1"/>
              <a:t>перетворений</a:t>
            </a:r>
            <a:r>
              <a:rPr lang="ru-RU" sz="2400" dirty="0"/>
              <a:t> у </a:t>
            </a:r>
            <a:r>
              <a:rPr lang="ru-RU" sz="2400" dirty="0" err="1"/>
              <a:t>аналоговий</a:t>
            </a:r>
            <a:r>
              <a:rPr lang="ru-RU" sz="2400" dirty="0"/>
              <a:t> сигнал </a:t>
            </a:r>
            <a:r>
              <a:rPr lang="ru-RU" sz="2400" dirty="0" err="1"/>
              <a:t>бітовий</a:t>
            </a:r>
            <a:r>
              <a:rPr lang="ru-RU" sz="2400" dirty="0"/>
              <a:t> </a:t>
            </a:r>
            <a:r>
              <a:rPr lang="ru-RU" sz="2400" dirty="0" err="1"/>
              <a:t>потік</a:t>
            </a:r>
            <a:r>
              <a:rPr lang="ru-RU" sz="2400" dirty="0" smtClean="0"/>
              <a:t>.</a:t>
            </a:r>
          </a:p>
          <a:p>
            <a:r>
              <a:rPr lang="ru-RU" sz="2400" baseline="30000" dirty="0" smtClean="0"/>
              <a:t> </a:t>
            </a:r>
            <a:r>
              <a:rPr lang="ru-RU" sz="2400" dirty="0" smtClean="0"/>
              <a:t>У </a:t>
            </a:r>
            <a:r>
              <a:rPr lang="ru-RU" sz="2400" dirty="0"/>
              <a:t>системах </a:t>
            </a:r>
            <a:r>
              <a:rPr lang="ru-RU" sz="2400" dirty="0" err="1"/>
              <a:t>зв'язку</a:t>
            </a:r>
            <a:r>
              <a:rPr lang="ru-RU" sz="2400" dirty="0"/>
              <a:t>, як правило </a:t>
            </a:r>
            <a:r>
              <a:rPr lang="ru-RU" sz="2400" dirty="0" err="1"/>
              <a:t>присутні</a:t>
            </a:r>
            <a:r>
              <a:rPr lang="ru-RU" sz="2400" dirty="0"/>
              <a:t> </a:t>
            </a:r>
            <a:r>
              <a:rPr lang="ru-RU" sz="2400" dirty="0" err="1"/>
              <a:t>джерела</a:t>
            </a:r>
            <a:r>
              <a:rPr lang="ru-RU" sz="2400" dirty="0"/>
              <a:t> </a:t>
            </a:r>
            <a:r>
              <a:rPr lang="ru-RU" sz="2400" dirty="0" err="1"/>
              <a:t>перешкод</a:t>
            </a:r>
            <a:r>
              <a:rPr lang="ru-RU" sz="2400" dirty="0"/>
              <a:t>, </a:t>
            </a:r>
            <a:r>
              <a:rPr lang="ru-RU" sz="2400" dirty="0" err="1"/>
              <a:t>які</a:t>
            </a:r>
            <a:r>
              <a:rPr lang="ru-RU" sz="2400" dirty="0"/>
              <a:t> </a:t>
            </a:r>
            <a:r>
              <a:rPr lang="ru-RU" sz="2400" dirty="0" err="1"/>
              <a:t>вносять</a:t>
            </a:r>
            <a:r>
              <a:rPr lang="ru-RU" sz="2400" dirty="0"/>
              <a:t> шум у сигнал, </a:t>
            </a:r>
            <a:r>
              <a:rPr lang="ru-RU" sz="2400" dirty="0" err="1"/>
              <a:t>що</a:t>
            </a:r>
            <a:r>
              <a:rPr lang="ru-RU" sz="2400" dirty="0"/>
              <a:t> часто є </a:t>
            </a:r>
            <a:r>
              <a:rPr lang="ru-RU" sz="2400" dirty="0" err="1"/>
              <a:t>суттєвою</a:t>
            </a:r>
            <a:r>
              <a:rPr lang="ru-RU" sz="2400" dirty="0"/>
              <a:t> проблемою. </a:t>
            </a:r>
            <a:r>
              <a:rPr lang="ru-RU" sz="2400" dirty="0" err="1"/>
              <a:t>Ефект</a:t>
            </a:r>
            <a:r>
              <a:rPr lang="ru-RU" sz="2400" dirty="0"/>
              <a:t> </a:t>
            </a:r>
            <a:r>
              <a:rPr lang="ru-RU" sz="2400" dirty="0" err="1"/>
              <a:t>інтерференції</a:t>
            </a:r>
            <a:r>
              <a:rPr lang="ru-RU" sz="2400" dirty="0"/>
              <a:t>, як правило, </a:t>
            </a:r>
            <a:r>
              <a:rPr lang="ru-RU" sz="2400" dirty="0" err="1"/>
              <a:t>зводять</a:t>
            </a:r>
            <a:r>
              <a:rPr lang="ru-RU" sz="2400" dirty="0"/>
              <a:t> до </a:t>
            </a:r>
            <a:r>
              <a:rPr lang="ru-RU" sz="2400" dirty="0" err="1"/>
              <a:t>мінімуму</a:t>
            </a:r>
            <a:r>
              <a:rPr lang="ru-RU" sz="2400" dirty="0"/>
              <a:t> за </a:t>
            </a:r>
            <a:r>
              <a:rPr lang="ru-RU" sz="2400" dirty="0" err="1"/>
              <a:t>допомогою</a:t>
            </a:r>
            <a:r>
              <a:rPr lang="ru-RU" sz="2400" dirty="0"/>
              <a:t> </a:t>
            </a:r>
            <a:r>
              <a:rPr lang="ru-RU" sz="2400" dirty="0" err="1"/>
              <a:t>фільтрації</a:t>
            </a:r>
            <a:r>
              <a:rPr lang="ru-RU" sz="2400" dirty="0"/>
              <a:t> </a:t>
            </a:r>
            <a:r>
              <a:rPr lang="ru-RU" sz="2400" dirty="0" err="1"/>
              <a:t>зашумлених</a:t>
            </a:r>
            <a:r>
              <a:rPr lang="ru-RU" sz="2400" dirty="0"/>
              <a:t> </a:t>
            </a:r>
            <a:r>
              <a:rPr lang="ru-RU" sz="2400" dirty="0" err="1"/>
              <a:t>сигналів</a:t>
            </a:r>
            <a:r>
              <a:rPr lang="ru-RU" sz="2400" dirty="0"/>
              <a:t>, </a:t>
            </a:r>
            <a:r>
              <a:rPr lang="ru-RU" sz="2400" dirty="0" err="1"/>
              <a:t>наскільки</a:t>
            </a:r>
            <a:r>
              <a:rPr lang="ru-RU" sz="2400" dirty="0"/>
              <a:t> </a:t>
            </a:r>
            <a:r>
              <a:rPr lang="ru-RU" sz="2400" dirty="0" err="1"/>
              <a:t>це</a:t>
            </a:r>
            <a:r>
              <a:rPr lang="ru-RU" sz="2400" dirty="0"/>
              <a:t> </a:t>
            </a:r>
            <a:r>
              <a:rPr lang="ru-RU" sz="2400" dirty="0" err="1"/>
              <a:t>можливо</a:t>
            </a:r>
            <a:r>
              <a:rPr lang="ru-RU" sz="2400" dirty="0"/>
              <a:t>, а </a:t>
            </a:r>
            <a:r>
              <a:rPr lang="ru-RU" sz="2400" dirty="0" err="1"/>
              <a:t>також</a:t>
            </a:r>
            <a:r>
              <a:rPr lang="ru-RU" sz="2400" dirty="0"/>
              <a:t> </a:t>
            </a:r>
            <a:r>
              <a:rPr lang="ru-RU" sz="2400" dirty="0" err="1"/>
              <a:t>використовують</a:t>
            </a:r>
            <a:r>
              <a:rPr lang="ru-RU" sz="2400" dirty="0"/>
              <a:t> </a:t>
            </a:r>
            <a:r>
              <a:rPr lang="ru-RU" sz="2400" dirty="0" err="1">
                <a:hlinkClick r:id="rId6" tooltip="Надмірність інформації"/>
              </a:rPr>
              <a:t>надмірність</a:t>
            </a:r>
            <a:r>
              <a:rPr lang="ru-RU" sz="2400" dirty="0">
                <a:hlinkClick r:id="rId6" tooltip="Надмірність інформації"/>
              </a:rPr>
              <a:t> </a:t>
            </a:r>
            <a:r>
              <a:rPr lang="ru-RU" sz="2400" dirty="0" err="1">
                <a:hlinkClick r:id="rId6" tooltip="Надмірність інформації"/>
              </a:rPr>
              <a:t>інформації</a:t>
            </a:r>
            <a:r>
              <a:rPr lang="ru-RU" sz="2400" dirty="0"/>
              <a:t>. Основною </a:t>
            </a:r>
            <a:r>
              <a:rPr lang="ru-RU" sz="2400" dirty="0" err="1"/>
              <a:t>перевагою</a:t>
            </a:r>
            <a:r>
              <a:rPr lang="ru-RU" sz="2400" dirty="0"/>
              <a:t> </a:t>
            </a:r>
            <a:r>
              <a:rPr lang="ru-RU" sz="2400" dirty="0" err="1"/>
              <a:t>цифрових</a:t>
            </a:r>
            <a:r>
              <a:rPr lang="ru-RU" sz="2400" dirty="0"/>
              <a:t> </a:t>
            </a:r>
            <a:r>
              <a:rPr lang="ru-RU" sz="2400" dirty="0" err="1"/>
              <a:t>сигналів</a:t>
            </a:r>
            <a:r>
              <a:rPr lang="ru-RU" sz="2400" dirty="0"/>
              <a:t> в системах </a:t>
            </a:r>
            <a:r>
              <a:rPr lang="ru-RU" sz="2400" dirty="0" err="1"/>
              <a:t>зв'язку</a:t>
            </a:r>
            <a:r>
              <a:rPr lang="ru-RU" sz="2400" dirty="0"/>
              <a:t> </a:t>
            </a:r>
            <a:r>
              <a:rPr lang="ru-RU" sz="2400" dirty="0" err="1"/>
              <a:t>завадостійкість</a:t>
            </a:r>
            <a:r>
              <a:rPr lang="ru-RU" sz="2400" dirty="0"/>
              <a:t> при </a:t>
            </a:r>
            <a:r>
              <a:rPr lang="ru-RU" sz="2400" dirty="0" err="1"/>
              <a:t>дії</a:t>
            </a:r>
            <a:r>
              <a:rPr lang="ru-RU" sz="2400" dirty="0"/>
              <a:t> шуму, і </a:t>
            </a:r>
            <a:r>
              <a:rPr lang="ru-RU" sz="2400" dirty="0" err="1"/>
              <a:t>можливість</a:t>
            </a:r>
            <a:r>
              <a:rPr lang="ru-RU" sz="2400" dirty="0"/>
              <a:t> в </a:t>
            </a:r>
            <a:r>
              <a:rPr lang="ru-RU" sz="2400" dirty="0" err="1"/>
              <a:t>багатьох</a:t>
            </a:r>
            <a:r>
              <a:rPr lang="ru-RU" sz="2400" dirty="0"/>
              <a:t> </a:t>
            </a:r>
            <a:r>
              <a:rPr lang="uk-UA" sz="2400" dirty="0" smtClean="0"/>
              <a:t>випадках</a:t>
            </a:r>
            <a:r>
              <a:rPr lang="ru-RU" sz="2400" dirty="0" smtClean="0"/>
              <a:t> </a:t>
            </a:r>
            <a:r>
              <a:rPr lang="ru-RU" sz="2400" dirty="0" err="1"/>
              <a:t>використовувати</a:t>
            </a:r>
            <a:r>
              <a:rPr lang="ru-RU" sz="2400" dirty="0"/>
              <a:t> </a:t>
            </a:r>
            <a:r>
              <a:rPr lang="ru-RU" sz="2400" dirty="0" err="1"/>
              <a:t>стиснення</a:t>
            </a:r>
            <a:r>
              <a:rPr lang="ru-RU" sz="2400" dirty="0"/>
              <a:t> </a:t>
            </a:r>
            <a:r>
              <a:rPr lang="ru-RU" sz="2400" dirty="0" err="1"/>
              <a:t>даних</a:t>
            </a:r>
            <a:r>
              <a:rPr lang="ru-RU" sz="2400" dirty="0"/>
              <a:t>, як </a:t>
            </a:r>
            <a:r>
              <a:rPr lang="ru-RU" sz="2400" dirty="0" err="1"/>
              <a:t>наприклад</a:t>
            </a:r>
            <a:r>
              <a:rPr lang="ru-RU" sz="2400" dirty="0"/>
              <a:t> </a:t>
            </a:r>
            <a:r>
              <a:rPr lang="ru-RU" sz="2400" dirty="0" err="1"/>
              <a:t>із</a:t>
            </a:r>
            <a:r>
              <a:rPr lang="ru-RU" sz="2400" dirty="0"/>
              <a:t> </a:t>
            </a:r>
            <a:r>
              <a:rPr lang="ru-RU" sz="2400" dirty="0" err="1"/>
              <a:t>радіо</a:t>
            </a:r>
            <a:r>
              <a:rPr lang="ru-RU" sz="2400" dirty="0"/>
              <a:t> та </a:t>
            </a:r>
            <a:r>
              <a:rPr lang="ru-RU" sz="2400" dirty="0" err="1"/>
              <a:t>відео</a:t>
            </a:r>
            <a:r>
              <a:rPr lang="ru-RU" sz="2400" dirty="0"/>
              <a:t> </a:t>
            </a:r>
            <a:r>
              <a:rPr lang="ru-RU" sz="2400" dirty="0" err="1"/>
              <a:t>даними</a:t>
            </a:r>
            <a:r>
              <a:rPr lang="en-US" sz="2400" dirty="0"/>
              <a:t>a, </a:t>
            </a:r>
            <a:r>
              <a:rPr lang="ru-RU" sz="2400" dirty="0" err="1"/>
              <a:t>що</a:t>
            </a:r>
            <a:r>
              <a:rPr lang="ru-RU" sz="2400" dirty="0"/>
              <a:t> </a:t>
            </a:r>
            <a:r>
              <a:rPr lang="ru-RU" sz="2400" dirty="0" err="1"/>
              <a:t>дозволяє</a:t>
            </a:r>
            <a:r>
              <a:rPr lang="ru-RU" sz="2400" dirty="0"/>
              <a:t> </a:t>
            </a:r>
            <a:r>
              <a:rPr lang="ru-RU" sz="2400" dirty="0" err="1"/>
              <a:t>значно</a:t>
            </a:r>
            <a:r>
              <a:rPr lang="ru-RU" sz="2400" dirty="0"/>
              <a:t> </a:t>
            </a:r>
            <a:r>
              <a:rPr lang="ru-RU" sz="2400" dirty="0" err="1"/>
              <a:t>зменшити</a:t>
            </a:r>
            <a:r>
              <a:rPr lang="ru-RU" sz="2400" dirty="0"/>
              <a:t> </a:t>
            </a:r>
            <a:r>
              <a:rPr lang="ru-RU" sz="2400" dirty="0" err="1"/>
              <a:t>необхідну</a:t>
            </a:r>
            <a:r>
              <a:rPr lang="ru-RU" sz="2400" dirty="0"/>
              <a:t> </a:t>
            </a:r>
            <a:r>
              <a:rPr lang="ru-RU" sz="2400" dirty="0" err="1"/>
              <a:t>пропускну</a:t>
            </a:r>
            <a:r>
              <a:rPr lang="ru-RU" sz="2400" dirty="0"/>
              <a:t> </a:t>
            </a:r>
            <a:r>
              <a:rPr lang="ru-RU" sz="2400" dirty="0" err="1"/>
              <a:t>здатність</a:t>
            </a:r>
            <a:r>
              <a:rPr lang="ru-RU" sz="2400" dirty="0"/>
              <a:t> </a:t>
            </a:r>
            <a:r>
              <a:rPr lang="ru-RU" sz="2400" dirty="0" err="1"/>
              <a:t>засобів</a:t>
            </a:r>
            <a:r>
              <a:rPr lang="ru-RU" sz="2400" dirty="0"/>
              <a:t> </a:t>
            </a:r>
            <a:r>
              <a:rPr lang="ru-RU" sz="2400" dirty="0" err="1"/>
              <a:t>комунікації</a:t>
            </a:r>
            <a:r>
              <a:rPr lang="ru-RU" sz="2400" dirty="0"/>
              <a:t>.</a:t>
            </a:r>
          </a:p>
          <a:p>
            <a:endParaRPr lang="uk-UA" sz="2800" b="1" dirty="0" smtClean="0"/>
          </a:p>
          <a:p>
            <a:endParaRPr lang="uk-UA" dirty="0"/>
          </a:p>
        </p:txBody>
      </p:sp>
    </p:spTree>
    <p:extLst>
      <p:ext uri="{BB962C8B-B14F-4D97-AF65-F5344CB8AC3E}">
        <p14:creationId xmlns:p14="http://schemas.microsoft.com/office/powerpoint/2010/main" val="2589411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0186988" cy="6858000"/>
          </a:xfrm>
        </p:spPr>
        <p:txBody>
          <a:bodyPr>
            <a:normAutofit/>
          </a:bodyPr>
          <a:lstStyle/>
          <a:p>
            <a:r>
              <a:rPr lang="uk-UA" sz="2800" b="1" i="1" dirty="0" smtClean="0"/>
              <a:t>Перевагами цифрового сигналу над аналоговими є :</a:t>
            </a:r>
          </a:p>
          <a:p>
            <a:r>
              <a:rPr lang="uk-UA" sz="2800" dirty="0" smtClean="0"/>
              <a:t>більша захищеність від дії </a:t>
            </a:r>
            <a:r>
              <a:rPr lang="uk-UA" sz="2800" dirty="0" smtClean="0">
                <a:hlinkClick r:id="rId2" tooltip="Шум"/>
              </a:rPr>
              <a:t>шумів</a:t>
            </a:r>
            <a:r>
              <a:rPr lang="uk-UA" sz="2800" dirty="0" smtClean="0"/>
              <a:t>, наводок і перешкод;</a:t>
            </a:r>
          </a:p>
          <a:p>
            <a:r>
              <a:rPr lang="uk-UA" sz="2800" dirty="0" smtClean="0"/>
              <a:t>невеликі відхилення від дозволених значень ніяк не викривляє цифровий сигнал, так як завжди існують зони допустимих відхилень;</a:t>
            </a:r>
          </a:p>
          <a:p>
            <a:r>
              <a:rPr lang="uk-UA" sz="2800" dirty="0" smtClean="0"/>
              <a:t>дозволяє складнішу і багатоступеневу обробку</a:t>
            </a:r>
          </a:p>
          <a:p>
            <a:r>
              <a:rPr lang="uk-UA" sz="2800" dirty="0" smtClean="0"/>
              <a:t>більш довге зберігання без втрат</a:t>
            </a:r>
          </a:p>
          <a:p>
            <a:r>
              <a:rPr lang="uk-UA" sz="2800" dirty="0" smtClean="0"/>
              <a:t>якісніша передача</a:t>
            </a:r>
          </a:p>
          <a:p>
            <a:r>
              <a:rPr lang="uk-UA" sz="2800" dirty="0" smtClean="0"/>
              <a:t>цифрові пристрої легше проектувати, </a:t>
            </a:r>
            <a:r>
              <a:rPr lang="uk-UA" sz="2800" dirty="0" err="1" smtClean="0"/>
              <a:t>відлагоджувати</a:t>
            </a:r>
            <a:r>
              <a:rPr lang="uk-UA" sz="2800" dirty="0" smtClean="0"/>
              <a:t>. Їхня поведінка більш точно прогнозується та розраховується.</a:t>
            </a:r>
          </a:p>
          <a:p>
            <a:endParaRPr lang="ru-RU" sz="2400" dirty="0"/>
          </a:p>
        </p:txBody>
      </p:sp>
    </p:spTree>
    <p:extLst>
      <p:ext uri="{BB962C8B-B14F-4D97-AF65-F5344CB8AC3E}">
        <p14:creationId xmlns:p14="http://schemas.microsoft.com/office/powerpoint/2010/main" val="30584366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1559" y="217489"/>
            <a:ext cx="9681104" cy="6469061"/>
          </a:xfrm>
        </p:spPr>
        <p:txBody>
          <a:bodyPr>
            <a:normAutofit/>
          </a:bodyPr>
          <a:lstStyle/>
          <a:p>
            <a:r>
              <a:rPr lang="uk-UA" sz="2400" b="1" i="1" smtClean="0"/>
              <a:t>Недоліками </a:t>
            </a:r>
            <a:r>
              <a:rPr lang="uk-UA" sz="2400" b="1" i="1" dirty="0"/>
              <a:t>цифрового сигналу над аналоговими є :</a:t>
            </a:r>
          </a:p>
          <a:p>
            <a:endParaRPr lang="uk-UA" sz="2400" dirty="0" smtClean="0"/>
          </a:p>
          <a:p>
            <a:r>
              <a:rPr lang="uk-UA" sz="2400" dirty="0" smtClean="0"/>
              <a:t>Цифровий сигнал передає інформацію кількома (переважно двома) своїми рівнями і зміною цих рівнів, а аналоговий більш ємний, оскільки несе інформацію кожним поточним своїм значенням. Крім того, цифровий сигнал потребує перебування в певному рівні деякий період часу, інакше його неможливо буде розпізнати. Тому цифрові пристрої працюють повільніше за аналогові і швидкість передачі та обробки інформації аналоговими пристроями завжди може бути більша.</a:t>
            </a:r>
            <a:endParaRPr lang="uk-UA" sz="2400" dirty="0"/>
          </a:p>
        </p:txBody>
      </p:sp>
    </p:spTree>
    <p:extLst>
      <p:ext uri="{BB962C8B-B14F-4D97-AF65-F5344CB8AC3E}">
        <p14:creationId xmlns:p14="http://schemas.microsoft.com/office/powerpoint/2010/main" val="682948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0"/>
            <a:ext cx="10358651" cy="6755642"/>
          </a:xfrm>
        </p:spPr>
        <p:txBody>
          <a:bodyPr>
            <a:normAutofit/>
          </a:bodyPr>
          <a:lstStyle/>
          <a:p>
            <a:pPr algn="ctr"/>
            <a:r>
              <a:rPr lang="uk-UA" sz="4000" i="1" dirty="0">
                <a:latin typeface="Trebuchet MS" panose="020B0603020202020204" pitchFamily="34" charset="0"/>
              </a:rPr>
              <a:t>Лекція </a:t>
            </a:r>
            <a:r>
              <a:rPr lang="uk-UA" sz="4000" i="1" dirty="0" smtClean="0">
                <a:latin typeface="Trebuchet MS" panose="020B0603020202020204" pitchFamily="34" charset="0"/>
              </a:rPr>
              <a:t>9</a:t>
            </a:r>
            <a:endParaRPr lang="ru-RU" sz="4000" i="1" dirty="0">
              <a:latin typeface="Trebuchet MS" panose="020B0603020202020204" pitchFamily="34" charset="0"/>
            </a:endParaRPr>
          </a:p>
          <a:p>
            <a:pPr algn="ctr"/>
            <a:r>
              <a:rPr lang="uk-UA" sz="4400" b="1" i="1" dirty="0" smtClean="0">
                <a:latin typeface="Trebuchet MS" panose="020B0603020202020204" pitchFamily="34" charset="0"/>
              </a:rPr>
              <a:t>«Аналогові і цифрові системи передачі інформації»</a:t>
            </a:r>
            <a:endParaRPr lang="ru-RU" sz="4400" b="1" i="1" dirty="0">
              <a:latin typeface="Trebuchet MS" panose="020B0603020202020204" pitchFamily="34" charset="0"/>
            </a:endParaRPr>
          </a:p>
          <a:p>
            <a:pPr lvl="0"/>
            <a:r>
              <a:rPr lang="uk-UA" sz="4000" i="1" dirty="0" smtClean="0">
                <a:latin typeface="Trebuchet MS" panose="020B0603020202020204" pitchFamily="34" charset="0"/>
              </a:rPr>
              <a:t>Аналогові і цифрові системи передачі інформації. </a:t>
            </a:r>
            <a:endParaRPr lang="ru-RU" sz="4000" i="1" dirty="0">
              <a:latin typeface="Trebuchet MS" panose="020B0603020202020204" pitchFamily="34" charset="0"/>
            </a:endParaRPr>
          </a:p>
          <a:p>
            <a:r>
              <a:rPr lang="uk-UA" sz="4000" i="1" dirty="0" smtClean="0">
                <a:latin typeface="Trebuchet MS" panose="020B0603020202020204" pitchFamily="34" charset="0"/>
              </a:rPr>
              <a:t>Аналогові і цифрові сигнали.</a:t>
            </a:r>
            <a:endParaRPr lang="ru-RU" sz="2400" dirty="0"/>
          </a:p>
        </p:txBody>
      </p:sp>
    </p:spTree>
    <p:extLst>
      <p:ext uri="{BB962C8B-B14F-4D97-AF65-F5344CB8AC3E}">
        <p14:creationId xmlns:p14="http://schemas.microsoft.com/office/powerpoint/2010/main" val="1849159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2366" y="99777"/>
            <a:ext cx="9763203" cy="6628569"/>
          </a:xfrm>
        </p:spPr>
        <p:txBody>
          <a:bodyPr>
            <a:normAutofit lnSpcReduction="10000"/>
          </a:bodyPr>
          <a:lstStyle/>
          <a:p>
            <a:pPr algn="just"/>
            <a:r>
              <a:rPr lang="uk-UA" sz="2400" dirty="0" smtClean="0">
                <a:solidFill>
                  <a:schemeClr val="tx1"/>
                </a:solidFill>
              </a:rPr>
              <a:t>Сигнали можуть передаватися або за допомогою </a:t>
            </a:r>
            <a:r>
              <a:rPr lang="uk-UA" sz="2400" dirty="0" smtClean="0">
                <a:solidFill>
                  <a:schemeClr val="tx1"/>
                </a:solidFill>
                <a:hlinkClick r:id="rId2" tooltip="Аналоговий сигнал"/>
              </a:rPr>
              <a:t>аналогових</a:t>
            </a:r>
            <a:r>
              <a:rPr lang="uk-UA" sz="2400" dirty="0" smtClean="0">
                <a:solidFill>
                  <a:schemeClr val="tx1"/>
                </a:solidFill>
              </a:rPr>
              <a:t> або </a:t>
            </a:r>
            <a:r>
              <a:rPr lang="uk-UA" sz="2400" dirty="0" smtClean="0">
                <a:solidFill>
                  <a:schemeClr val="tx1"/>
                </a:solidFill>
                <a:hlinkClick r:id="rId3" tooltip="Цифровий сигнал"/>
              </a:rPr>
              <a:t>цифрових</a:t>
            </a:r>
            <a:r>
              <a:rPr lang="uk-UA" sz="2400" dirty="0" smtClean="0">
                <a:solidFill>
                  <a:schemeClr val="tx1"/>
                </a:solidFill>
              </a:rPr>
              <a:t> сигналів. Відтак, існують аналогові та цифрові системи зв'язку. Для аналогової системи передачі, сигнал постійно змінюється в залежності від інформації. У цифровій системі передачі сигнал кодується як сукупність дискретних значень (наприклад, набір одиниць і нулів). Під час розповсюдження та прийому інформація, що міститься у аналоговому сигналі, неминуче погіршуватиметься небажаним фізичним шумом. Як правило, шум у системі зв'язку може бути виражений додавання та віднімання від бажаного сигналу у цілковито </a:t>
            </a:r>
            <a:r>
              <a:rPr lang="uk-UA" sz="2400" dirty="0" smtClean="0">
                <a:solidFill>
                  <a:schemeClr val="tx1"/>
                </a:solidFill>
                <a:hlinkClick r:id="rId4" tooltip="Випадковий процес"/>
              </a:rPr>
              <a:t>випадковому порядку</a:t>
            </a:r>
            <a:r>
              <a:rPr lang="uk-UA" sz="2400" dirty="0" smtClean="0">
                <a:solidFill>
                  <a:schemeClr val="tx1"/>
                </a:solidFill>
              </a:rPr>
              <a:t>. Ця форма шуму називається </a:t>
            </a:r>
            <a:r>
              <a:rPr lang="uk-UA" sz="2400" dirty="0" err="1" smtClean="0">
                <a:solidFill>
                  <a:schemeClr val="tx1"/>
                </a:solidFill>
                <a:hlinkClick r:id="rId5" tooltip="Адитивний білий гаусів шум"/>
              </a:rPr>
              <a:t>аддитивним</a:t>
            </a:r>
            <a:r>
              <a:rPr lang="uk-UA" sz="2400" dirty="0" smtClean="0">
                <a:solidFill>
                  <a:schemeClr val="tx1"/>
                </a:solidFill>
                <a:hlinkClick r:id="rId5" tooltip="Адитивний білий гаусів шум"/>
              </a:rPr>
              <a:t> шумом</a:t>
            </a:r>
            <a:r>
              <a:rPr lang="uk-UA" sz="2400" dirty="0" smtClean="0">
                <a:solidFill>
                  <a:schemeClr val="tx1"/>
                </a:solidFill>
              </a:rPr>
              <a:t>, який може мати позитивне або негативне значення у різні моменти часу. Шум, який не є </a:t>
            </a:r>
            <a:r>
              <a:rPr lang="uk-UA" sz="2400" dirty="0" err="1" smtClean="0">
                <a:solidFill>
                  <a:schemeClr val="tx1"/>
                </a:solidFill>
              </a:rPr>
              <a:t>аддитивним</a:t>
            </a:r>
            <a:r>
              <a:rPr lang="uk-UA" sz="2400" dirty="0" smtClean="0">
                <a:solidFill>
                  <a:schemeClr val="tx1"/>
                </a:solidFill>
              </a:rPr>
              <a:t> виникає у набагато складніших ситуаціях для опису та аналізу, в даній статті інші шуми розглядатись не будуть.</a:t>
            </a:r>
          </a:p>
          <a:p>
            <a:pPr algn="just"/>
            <a:r>
              <a:rPr lang="uk-UA" sz="2400" dirty="0" smtClean="0">
                <a:solidFill>
                  <a:schemeClr val="tx1"/>
                </a:solidFill>
              </a:rPr>
              <a:t>З іншого боку, якщо адитивні шуми не перевищують певного порогу, інформація що міститься в цифрових сигналах, залишатиметься незмінною. Їх стійкість до шуму є ключовою перевагою цифрових сигналів над аналоговими сигналами</a:t>
            </a:r>
            <a:r>
              <a:rPr lang="ru-RU" sz="2400" dirty="0" smtClean="0">
                <a:solidFill>
                  <a:schemeClr val="tx1"/>
                </a:solidFill>
              </a:rPr>
              <a:t>.</a:t>
            </a:r>
            <a:endParaRPr lang="ru-RU" sz="2400" dirty="0">
              <a:solidFill>
                <a:schemeClr val="tx1"/>
              </a:solidFill>
            </a:endParaRPr>
          </a:p>
          <a:p>
            <a:endParaRPr lang="ru-RU" sz="2400" dirty="0"/>
          </a:p>
        </p:txBody>
      </p:sp>
    </p:spTree>
    <p:extLst>
      <p:ext uri="{BB962C8B-B14F-4D97-AF65-F5344CB8AC3E}">
        <p14:creationId xmlns:p14="http://schemas.microsoft.com/office/powerpoint/2010/main" val="3030876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5321" y="-4763"/>
            <a:ext cx="10131693" cy="6858000"/>
          </a:xfrm>
        </p:spPr>
        <p:txBody>
          <a:bodyPr>
            <a:normAutofit/>
          </a:bodyPr>
          <a:lstStyle/>
          <a:p>
            <a:r>
              <a:rPr lang="uk-UA" sz="2400" dirty="0"/>
              <a:t>Будь-яка система цифрової передачі даних (цифрова система зв'язку) може бути змодельована за допомогою трьох основних компонентів. </a:t>
            </a:r>
            <a:endParaRPr lang="ru-RU" sz="2400" dirty="0"/>
          </a:p>
          <a:p>
            <a:r>
              <a:rPr lang="uk-UA" sz="2400" dirty="0"/>
              <a:t>Такими компонентами є: передавальний пристрій, канал передачі даних (канал зв'язку), приймальний пристрій. Додатково в таку структуру можуть входити джерело інформації та одержувач інформації. В реальних системах зв'язку основні компоненти розбиваються на складові частини, тому в загальному випадку </a:t>
            </a:r>
            <a:r>
              <a:rPr lang="uk-UA" sz="2400" dirty="0" smtClean="0"/>
              <a:t>структури </a:t>
            </a:r>
            <a:r>
              <a:rPr lang="uk-UA" sz="2400" dirty="0"/>
              <a:t>цифрової системи зв'язку може мати вигляд </a:t>
            </a:r>
            <a:r>
              <a:rPr lang="ru-RU" sz="2400" dirty="0" smtClean="0"/>
              <a:t>.</a:t>
            </a:r>
          </a:p>
          <a:p>
            <a:endParaRPr lang="ru-RU" sz="2400" dirty="0"/>
          </a:p>
        </p:txBody>
      </p:sp>
      <p:pic>
        <p:nvPicPr>
          <p:cNvPr id="1026" name="Picture 2" descr="Рисунок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279" y="3630304"/>
            <a:ext cx="9629775" cy="252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7901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8718" y="45186"/>
            <a:ext cx="9995215" cy="6812814"/>
          </a:xfrm>
        </p:spPr>
        <p:txBody>
          <a:bodyPr>
            <a:normAutofit fontScale="92500" lnSpcReduction="10000"/>
          </a:bodyPr>
          <a:lstStyle/>
          <a:p>
            <a:r>
              <a:rPr lang="uk-UA" sz="2400" dirty="0"/>
              <a:t>КТП – кінцевий термінальний пристрій, що може бути джерелом інформації або її споживачем (одержувачем), або тим і іншим одночасно. КТП може являти собою персональний комп'ютер, супер ЕОМ, термінал, пристрій (систему) збирання даних (АЦІ), касовий апарат, навігаційний приймач або будь-яку апаратуру, що може приймати, зберігати, обробляти та передавати дані. Часто для визначення КТП застосовують міжнародний термін DTE (</a:t>
            </a:r>
            <a:r>
              <a:rPr lang="uk-UA" sz="2400" dirty="0" err="1"/>
              <a:t>date</a:t>
            </a:r>
            <a:r>
              <a:rPr lang="uk-UA" sz="2400" dirty="0"/>
              <a:t> </a:t>
            </a:r>
            <a:r>
              <a:rPr lang="uk-UA" sz="2400" dirty="0" err="1"/>
              <a:t>terminal</a:t>
            </a:r>
            <a:r>
              <a:rPr lang="uk-UA" sz="2400" dirty="0"/>
              <a:t> </a:t>
            </a:r>
            <a:r>
              <a:rPr lang="uk-UA" sz="2400" dirty="0" err="1"/>
              <a:t>equipment</a:t>
            </a:r>
            <a:r>
              <a:rPr lang="uk-UA" sz="2400" dirty="0" smtClean="0"/>
              <a:t>).</a:t>
            </a:r>
          </a:p>
          <a:p>
            <a:r>
              <a:rPr lang="uk-UA" sz="2400" dirty="0"/>
              <a:t>Безпосередня передача даних відбувається за допомогою АПД -апаратури передачі даних, за міжнародним позначенням DCE (</a:t>
            </a:r>
            <a:r>
              <a:rPr lang="uk-UA" sz="2400" dirty="0" err="1"/>
              <a:t>date</a:t>
            </a:r>
            <a:r>
              <a:rPr lang="uk-UA" sz="2400" dirty="0"/>
              <a:t> </a:t>
            </a:r>
            <a:r>
              <a:rPr lang="uk-UA" sz="2400" dirty="0" err="1"/>
              <a:t>communications</a:t>
            </a:r>
            <a:r>
              <a:rPr lang="uk-UA" sz="2400" dirty="0"/>
              <a:t> </a:t>
            </a:r>
            <a:r>
              <a:rPr lang="uk-UA" sz="2400" dirty="0" err="1"/>
              <a:t>equipment</a:t>
            </a:r>
            <a:r>
              <a:rPr lang="uk-UA" sz="2400" dirty="0"/>
              <a:t>). Функція DCE полягає в тому щоб забезпечити можливість обміну інформацією між двома (або більше) DTE по каналу певного типу, наприклад, телефонному каналу загального користування (ТКЗК). DCE може являти собою аналоговий модем, якщо використовується аналоговий канал зв'язку або бути пристроєм обслуговування цифрового каналу типу Е1/Т1, або ISDN. У більшості випадків модем - це пристрій, який виконує функції модулятора-демодулятора, </a:t>
            </a:r>
            <a:r>
              <a:rPr lang="uk-UA" sz="2400" dirty="0" err="1"/>
              <a:t>кодера</a:t>
            </a:r>
            <a:r>
              <a:rPr lang="uk-UA" sz="2400" dirty="0"/>
              <a:t>-декодера та інші при обміні інформацією між персональними комп'ютерами як безпосередньо, так і в складі інформаційно-обчислювальних мереж (BBS, FIDONET, </a:t>
            </a:r>
            <a:r>
              <a:rPr lang="uk-UA" sz="2400" dirty="0" err="1"/>
              <a:t>Internet</a:t>
            </a:r>
            <a:r>
              <a:rPr lang="uk-UA" sz="2400" dirty="0"/>
              <a:t>, </a:t>
            </a:r>
            <a:r>
              <a:rPr lang="uk-UA" sz="2400" dirty="0" err="1"/>
              <a:t>Novell</a:t>
            </a:r>
            <a:r>
              <a:rPr lang="uk-UA" sz="2400" dirty="0"/>
              <a:t> і </a:t>
            </a:r>
            <a:r>
              <a:rPr lang="uk-UA" sz="2400" dirty="0" err="1"/>
              <a:t>т.д</a:t>
            </a:r>
            <a:r>
              <a:rPr lang="uk-UA" sz="2400" dirty="0"/>
              <a:t>.). </a:t>
            </a:r>
            <a:endParaRPr lang="ru-RU" sz="2400" dirty="0"/>
          </a:p>
          <a:p>
            <a:endParaRPr lang="ru-RU" sz="2400" dirty="0"/>
          </a:p>
          <a:p>
            <a:endParaRPr lang="ru-RU" sz="2400" dirty="0"/>
          </a:p>
        </p:txBody>
      </p:sp>
    </p:spTree>
    <p:extLst>
      <p:ext uri="{BB962C8B-B14F-4D97-AF65-F5344CB8AC3E}">
        <p14:creationId xmlns:p14="http://schemas.microsoft.com/office/powerpoint/2010/main" val="3684666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86129"/>
            <a:ext cx="9908275" cy="6771871"/>
          </a:xfrm>
        </p:spPr>
        <p:txBody>
          <a:bodyPr/>
          <a:lstStyle/>
          <a:p>
            <a:pPr lvl="0"/>
            <a:r>
              <a:rPr lang="uk-UA" sz="2400" dirty="0"/>
              <a:t>Для такого пристрою вхідний сигнал, це, як правило, цифрова послідовність даних, що надходить від DTE, а вихідний сигнал – це аналоговий сигнал, що подається в аналоговий телефонний канал. Однак це вірно для випадку, коли модем працює як модулятор. Якщо ж він працює як демодулятор, то все навпаки: вхідний сигнал має аналогову форму, а вихідний сигнал - це потік цифрових даних.</a:t>
            </a:r>
            <a:endParaRPr lang="ru-RU" sz="2400" dirty="0"/>
          </a:p>
          <a:p>
            <a:pPr lvl="0"/>
            <a:r>
              <a:rPr lang="uk-UA" sz="2400" dirty="0"/>
              <a:t>Важливу роль для взаємодії DTE і DCE відіграє їх інтерфейс, що складається з вхідних/вихідних кіл DTE, DCE, </a:t>
            </a:r>
            <a:r>
              <a:rPr lang="uk-UA" sz="2400" dirty="0" err="1"/>
              <a:t>рознімачів</a:t>
            </a:r>
            <a:r>
              <a:rPr lang="uk-UA" sz="2400" dirty="0"/>
              <a:t> та з'єднувальних кабелів (СТКДК).</a:t>
            </a:r>
            <a:endParaRPr lang="ru-RU" sz="2400" dirty="0"/>
          </a:p>
          <a:p>
            <a:endParaRPr lang="ru-RU" dirty="0"/>
          </a:p>
        </p:txBody>
      </p:sp>
    </p:spTree>
    <p:extLst>
      <p:ext uri="{BB962C8B-B14F-4D97-AF65-F5344CB8AC3E}">
        <p14:creationId xmlns:p14="http://schemas.microsoft.com/office/powerpoint/2010/main" val="2062699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0"/>
            <a:ext cx="9662615" cy="6858000"/>
          </a:xfrm>
        </p:spPr>
        <p:txBody>
          <a:bodyPr>
            <a:normAutofit fontScale="92500" lnSpcReduction="20000"/>
          </a:bodyPr>
          <a:lstStyle/>
          <a:p>
            <a:pPr algn="ctr"/>
            <a:r>
              <a:rPr lang="ru-RU" sz="2600" b="1" dirty="0"/>
              <a:t>Аналогов</a:t>
            </a:r>
            <a:r>
              <a:rPr lang="uk-UA" sz="2600" b="1" dirty="0"/>
              <a:t>і та цифрові канали передачі даних</a:t>
            </a:r>
            <a:endParaRPr lang="ru-RU" sz="2600" dirty="0"/>
          </a:p>
          <a:p>
            <a:pPr lvl="0"/>
            <a:r>
              <a:rPr lang="uk-UA" sz="2600" dirty="0"/>
              <a:t>Як відомо з теорії інформації, передача в каналах зв'язку відбувається за допомогою сигналів, що можуть мати як безперервну (аналогову) форму, так і дискретну (цифрову). В залежності від характеру сигналу відповідно розрізняють аналогові та цифрові канали зв'язку.</a:t>
            </a:r>
            <a:endParaRPr lang="ru-RU" sz="2600" dirty="0"/>
          </a:p>
          <a:p>
            <a:pPr lvl="0"/>
            <a:r>
              <a:rPr lang="uk-UA" sz="2600" dirty="0"/>
              <a:t>Аналогові канали зв'язку є, в силу історичних причин, є більш розвинутими, особливо на рівні телефонних мереж зв'язку. Прикладом аналогового каналу може бути ТКЗК (телефонному каналу загального користування), що складається з багаточисельних комутаційних пристроїв, пристроїв розподілення сигналів, групових модуляторів та демодуляторів. При передачі дискретних сигналів даних по аналоговому каналу на його вході та виході повинен знаходитись спеціальний пристрій, типу DCE, що перетворює цифрові дані від DTE в аналоговий сигнал з відповідним спектром (для ТКЗК від 300Гц до 3,4кГц) і передає його в канал, а сигнал з каналу перетворює з аналогової форми в цифрову. Ці функції, як правило, виконує аналоговий модем, інколи </a:t>
            </a:r>
            <a:r>
              <a:rPr lang="uk-UA" sz="2600" dirty="0" err="1"/>
              <a:t>факсмодем</a:t>
            </a:r>
            <a:r>
              <a:rPr lang="uk-UA" sz="2600" dirty="0"/>
              <a:t>.</a:t>
            </a:r>
            <a:endParaRPr lang="ru-RU" sz="2600" dirty="0"/>
          </a:p>
          <a:p>
            <a:endParaRPr lang="ru-RU" sz="2400" dirty="0"/>
          </a:p>
        </p:txBody>
      </p:sp>
    </p:spTree>
    <p:extLst>
      <p:ext uri="{BB962C8B-B14F-4D97-AF65-F5344CB8AC3E}">
        <p14:creationId xmlns:p14="http://schemas.microsoft.com/office/powerpoint/2010/main" val="1363077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8719" y="140720"/>
            <a:ext cx="10513830" cy="6573979"/>
          </a:xfrm>
        </p:spPr>
        <p:txBody>
          <a:bodyPr>
            <a:normAutofit/>
          </a:bodyPr>
          <a:lstStyle/>
          <a:p>
            <a:r>
              <a:rPr lang="uk-UA" sz="2400" dirty="0"/>
              <a:t>Як правило, канали зв'язку мають </a:t>
            </a:r>
            <a:r>
              <a:rPr lang="uk-UA" sz="2400" dirty="0" err="1"/>
              <a:t>двопровідний</a:t>
            </a:r>
            <a:r>
              <a:rPr lang="uk-UA" sz="2400" dirty="0"/>
              <a:t> або </a:t>
            </a:r>
            <a:r>
              <a:rPr lang="uk-UA" sz="2400" dirty="0" err="1"/>
              <a:t>чотирипровідний</a:t>
            </a:r>
            <a:r>
              <a:rPr lang="uk-UA" sz="2400" dirty="0"/>
              <a:t> стик з DCE (стик типу С2). </a:t>
            </a:r>
            <a:r>
              <a:rPr lang="uk-UA" sz="2400" dirty="0" err="1"/>
              <a:t>Чотирипровідні</a:t>
            </a:r>
            <a:r>
              <a:rPr lang="uk-UA" sz="2400" dirty="0"/>
              <a:t> канали мають два проводи для передачі сигналів і два проводи для приймання. </a:t>
            </a:r>
            <a:r>
              <a:rPr lang="uk-UA" sz="2400" dirty="0" err="1"/>
              <a:t>Двопровідні</a:t>
            </a:r>
            <a:r>
              <a:rPr lang="uk-UA" sz="2400" dirty="0"/>
              <a:t> канали дозволяють економити на вартості кабелів зв'язку, однак вимагають вирішення задачі розподілу сигналів за рахунок ускладнення апаратури шляхом введення диференційних систем в канали передачі/приймання. Однак такі диференційні системи приводять до спотворень амплітудно-частотних та фазочастотних характеристик каналу та до виникнення </a:t>
            </a:r>
            <a:r>
              <a:rPr lang="uk-UA" sz="2400" dirty="0" err="1"/>
              <a:t>ехо</a:t>
            </a:r>
            <a:r>
              <a:rPr lang="uk-UA" sz="2400" dirty="0"/>
              <a:t>-сигналу.</a:t>
            </a:r>
            <a:endParaRPr lang="ru-RU" sz="2400" dirty="0"/>
          </a:p>
        </p:txBody>
      </p:sp>
    </p:spTree>
    <p:extLst>
      <p:ext uri="{BB962C8B-B14F-4D97-AF65-F5344CB8AC3E}">
        <p14:creationId xmlns:p14="http://schemas.microsoft.com/office/powerpoint/2010/main" val="204918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4253" y="99777"/>
            <a:ext cx="9886033" cy="6758223"/>
          </a:xfrm>
        </p:spPr>
        <p:txBody>
          <a:bodyPr>
            <a:normAutofit/>
          </a:bodyPr>
          <a:lstStyle/>
          <a:p>
            <a:r>
              <a:rPr lang="uk-UA" sz="2800" b="1" dirty="0" smtClean="0">
                <a:solidFill>
                  <a:schemeClr val="tx1"/>
                </a:solidFill>
              </a:rPr>
              <a:t>Аналоговий сигнал</a:t>
            </a:r>
            <a:r>
              <a:rPr lang="uk-UA" sz="2800" dirty="0" smtClean="0">
                <a:solidFill>
                  <a:schemeClr val="tx1"/>
                </a:solidFill>
              </a:rPr>
              <a:t> — </a:t>
            </a:r>
            <a:r>
              <a:rPr lang="uk-UA" sz="2800" dirty="0" smtClean="0">
                <a:solidFill>
                  <a:schemeClr val="tx1"/>
                </a:solidFill>
                <a:hlinkClick r:id="rId2" tooltip="Сигнал"/>
              </a:rPr>
              <a:t>сигнал</a:t>
            </a:r>
            <a:r>
              <a:rPr lang="uk-UA" sz="2800" dirty="0" smtClean="0">
                <a:solidFill>
                  <a:schemeClr val="tx1"/>
                </a:solidFill>
              </a:rPr>
              <a:t> (</a:t>
            </a:r>
            <a:r>
              <a:rPr lang="uk-UA" sz="2800" dirty="0" smtClean="0">
                <a:solidFill>
                  <a:schemeClr val="tx1"/>
                </a:solidFill>
                <a:hlinkClick r:id="rId3" tooltip="Напруга"/>
              </a:rPr>
              <a:t>напруга</a:t>
            </a:r>
            <a:r>
              <a:rPr lang="uk-UA" sz="2800" dirty="0" smtClean="0">
                <a:solidFill>
                  <a:schemeClr val="tx1"/>
                </a:solidFill>
              </a:rPr>
              <a:t>, </a:t>
            </a:r>
            <a:r>
              <a:rPr lang="uk-UA" sz="2800" dirty="0" smtClean="0">
                <a:solidFill>
                  <a:schemeClr val="tx1"/>
                </a:solidFill>
                <a:hlinkClick r:id="rId4" tooltip="Струм"/>
              </a:rPr>
              <a:t>струм</a:t>
            </a:r>
            <a:r>
              <a:rPr lang="uk-UA" sz="2800" dirty="0" smtClean="0">
                <a:solidFill>
                  <a:schemeClr val="tx1"/>
                </a:solidFill>
              </a:rPr>
              <a:t> тощо), неперервний на всьому проміжку часу. Аналоговий сигнал є або вираженим </a:t>
            </a:r>
            <a:r>
              <a:rPr lang="uk-UA" sz="2800" dirty="0" smtClean="0">
                <a:solidFill>
                  <a:schemeClr val="tx1"/>
                </a:solidFill>
                <a:hlinkClick r:id="rId5" tooltip="Гармонічні коливання"/>
              </a:rPr>
              <a:t>синусоїдальним</a:t>
            </a:r>
            <a:r>
              <a:rPr lang="uk-UA" sz="2800" dirty="0" smtClean="0">
                <a:solidFill>
                  <a:schemeClr val="tx1"/>
                </a:solidFill>
              </a:rPr>
              <a:t> </a:t>
            </a:r>
            <a:r>
              <a:rPr lang="uk-UA" sz="2800" dirty="0" smtClean="0">
                <a:solidFill>
                  <a:schemeClr val="tx1"/>
                </a:solidFill>
                <a:hlinkClick r:id="rId6" tooltip="Коливання"/>
              </a:rPr>
              <a:t>коливанням</a:t>
            </a:r>
            <a:r>
              <a:rPr lang="uk-UA" sz="2800" dirty="0" smtClean="0">
                <a:solidFill>
                  <a:schemeClr val="tx1"/>
                </a:solidFill>
              </a:rPr>
              <a:t>, або, у загальному випадку, розкладеним у </a:t>
            </a:r>
            <a:r>
              <a:rPr lang="uk-UA" sz="2800" dirty="0" smtClean="0">
                <a:solidFill>
                  <a:schemeClr val="tx1"/>
                </a:solidFill>
                <a:hlinkClick r:id="rId7" tooltip="Числовий ряд"/>
              </a:rPr>
              <a:t>ряд</a:t>
            </a:r>
            <a:r>
              <a:rPr lang="uk-UA" sz="2800" dirty="0" smtClean="0">
                <a:solidFill>
                  <a:schemeClr val="tx1"/>
                </a:solidFill>
              </a:rPr>
              <a:t> (</a:t>
            </a:r>
            <a:r>
              <a:rPr lang="uk-UA" sz="2800" dirty="0" smtClean="0">
                <a:solidFill>
                  <a:schemeClr val="tx1"/>
                </a:solidFill>
                <a:hlinkClick r:id="rId8" tooltip="Ряд Фур'є"/>
              </a:rPr>
              <a:t>Фур'є</a:t>
            </a:r>
            <a:r>
              <a:rPr lang="uk-UA" sz="2800" dirty="0" smtClean="0">
                <a:solidFill>
                  <a:schemeClr val="tx1"/>
                </a:solidFill>
              </a:rPr>
              <a:t>) </a:t>
            </a:r>
            <a:r>
              <a:rPr lang="uk-UA" sz="2800" dirty="0" smtClean="0">
                <a:solidFill>
                  <a:schemeClr val="tx1"/>
                </a:solidFill>
                <a:hlinkClick r:id="rId9" tooltip="Накладання хвиль (ще не написана)"/>
              </a:rPr>
              <a:t>накладанням</a:t>
            </a:r>
            <a:r>
              <a:rPr lang="uk-UA" sz="2800" dirty="0" smtClean="0">
                <a:solidFill>
                  <a:schemeClr val="tx1"/>
                </a:solidFill>
              </a:rPr>
              <a:t> синусоїдальних коливань певної </a:t>
            </a:r>
            <a:r>
              <a:rPr lang="uk-UA" sz="2800" dirty="0" smtClean="0">
                <a:solidFill>
                  <a:schemeClr val="tx1"/>
                </a:solidFill>
                <a:hlinkClick r:id="rId10" tooltip="Амплітуда"/>
              </a:rPr>
              <a:t>амплітуди</a:t>
            </a:r>
            <a:r>
              <a:rPr lang="uk-UA" sz="2800" dirty="0" smtClean="0">
                <a:solidFill>
                  <a:schemeClr val="tx1"/>
                </a:solidFill>
              </a:rPr>
              <a:t> і </a:t>
            </a:r>
            <a:r>
              <a:rPr lang="uk-UA" sz="2800" dirty="0" smtClean="0">
                <a:solidFill>
                  <a:schemeClr val="tx1"/>
                </a:solidFill>
                <a:hlinkClick r:id="rId11" tooltip="Частота"/>
              </a:rPr>
              <a:t>частоти</a:t>
            </a:r>
            <a:r>
              <a:rPr lang="uk-UA" sz="2800" dirty="0" smtClean="0">
                <a:solidFill>
                  <a:schemeClr val="tx1"/>
                </a:solidFill>
              </a:rPr>
              <a:t>. Протилежністю аналоговим сигналам є </a:t>
            </a:r>
            <a:r>
              <a:rPr lang="uk-UA" sz="2800" dirty="0" smtClean="0">
                <a:solidFill>
                  <a:schemeClr val="tx1"/>
                </a:solidFill>
                <a:hlinkClick r:id="rId12" tooltip="Дискретний сигнал"/>
              </a:rPr>
              <a:t>дискретний сигнал</a:t>
            </a:r>
            <a:r>
              <a:rPr lang="uk-UA" sz="2800" dirty="0" smtClean="0">
                <a:solidFill>
                  <a:schemeClr val="tx1"/>
                </a:solidFill>
              </a:rPr>
              <a:t>, який має обмежені часові рамки (</a:t>
            </a:r>
            <a:r>
              <a:rPr lang="uk-UA" sz="2800" dirty="0" err="1" smtClean="0">
                <a:solidFill>
                  <a:schemeClr val="tx1"/>
                </a:solidFill>
                <a:hlinkClick r:id="rId13" tooltip="Дискрета (ще не написана)"/>
              </a:rPr>
              <a:t>дискрета</a:t>
            </a:r>
            <a:r>
              <a:rPr lang="uk-UA" sz="2800" dirty="0" smtClean="0">
                <a:solidFill>
                  <a:schemeClr val="tx1"/>
                </a:solidFill>
              </a:rPr>
              <a:t>, </a:t>
            </a:r>
            <a:r>
              <a:rPr lang="uk-UA" sz="2800" dirty="0" smtClean="0">
                <a:solidFill>
                  <a:schemeClr val="tx1"/>
                </a:solidFill>
                <a:hlinkClick r:id="rId14" tooltip="Імпульс (форма сигналу)"/>
              </a:rPr>
              <a:t>імпульс</a:t>
            </a:r>
            <a:r>
              <a:rPr lang="uk-UA" sz="2800" dirty="0" smtClean="0">
                <a:solidFill>
                  <a:schemeClr val="tx1"/>
                </a:solidFill>
              </a:rPr>
              <a:t>). Аналоговий сигнал є традиційним для використання у радіо-телекомунікаційних системах, </a:t>
            </a:r>
            <a:r>
              <a:rPr lang="uk-UA" sz="2800" dirty="0" smtClean="0">
                <a:solidFill>
                  <a:schemeClr val="tx1"/>
                </a:solidFill>
                <a:hlinkClick r:id="rId15" tooltip="Автоматична система керування"/>
              </a:rPr>
              <a:t>системах автоматичного керування</a:t>
            </a:r>
            <a:r>
              <a:rPr lang="uk-UA" sz="2800" dirty="0" smtClean="0">
                <a:solidFill>
                  <a:schemeClr val="tx1"/>
                </a:solidFill>
              </a:rPr>
              <a:t> тощо. При </a:t>
            </a:r>
            <a:r>
              <a:rPr lang="uk-UA" sz="2800" dirty="0" smtClean="0">
                <a:solidFill>
                  <a:schemeClr val="tx1"/>
                </a:solidFill>
                <a:hlinkClick r:id="rId16" tooltip="Передача інформації"/>
              </a:rPr>
              <a:t>передачі інформації</a:t>
            </a:r>
            <a:r>
              <a:rPr lang="uk-UA" sz="2800" dirty="0" smtClean="0">
                <a:solidFill>
                  <a:schemeClr val="tx1"/>
                </a:solidFill>
              </a:rPr>
              <a:t> аналоговим сигналом, його видозміна можлива шляхом зміни </a:t>
            </a:r>
            <a:r>
              <a:rPr lang="uk-UA" sz="2800" dirty="0" smtClean="0">
                <a:solidFill>
                  <a:schemeClr val="tx1"/>
                </a:solidFill>
                <a:hlinkClick r:id="rId11" tooltip="Частота"/>
              </a:rPr>
              <a:t>частоти</a:t>
            </a:r>
            <a:r>
              <a:rPr lang="uk-UA" sz="2800" dirty="0" smtClean="0">
                <a:solidFill>
                  <a:schemeClr val="tx1"/>
                </a:solidFill>
              </a:rPr>
              <a:t> чи </a:t>
            </a:r>
            <a:r>
              <a:rPr lang="uk-UA" sz="2800" dirty="0" smtClean="0">
                <a:solidFill>
                  <a:schemeClr val="tx1"/>
                </a:solidFill>
                <a:hlinkClick r:id="rId10" tooltip="Амплітуда"/>
              </a:rPr>
              <a:t>амплітуди</a:t>
            </a:r>
            <a:r>
              <a:rPr lang="uk-UA" sz="2800" dirty="0" smtClean="0">
                <a:solidFill>
                  <a:schemeClr val="tx1"/>
                </a:solidFill>
              </a:rPr>
              <a:t> </a:t>
            </a:r>
            <a:r>
              <a:rPr lang="uk-UA" sz="2800" dirty="0" smtClean="0">
                <a:solidFill>
                  <a:schemeClr val="tx1"/>
                </a:solidFill>
                <a:hlinkClick r:id="rId6" tooltip="Коливання"/>
              </a:rPr>
              <a:t>коливань</a:t>
            </a:r>
            <a:r>
              <a:rPr lang="uk-UA" sz="2800" dirty="0" smtClean="0">
                <a:solidFill>
                  <a:schemeClr val="tx1"/>
                </a:solidFill>
              </a:rPr>
              <a:t>.</a:t>
            </a:r>
            <a:endParaRPr lang="uk-UA" sz="3600" dirty="0">
              <a:solidFill>
                <a:schemeClr val="tx1"/>
              </a:solidFill>
            </a:endParaRPr>
          </a:p>
        </p:txBody>
      </p:sp>
    </p:spTree>
    <p:extLst>
      <p:ext uri="{BB962C8B-B14F-4D97-AF65-F5344CB8AC3E}">
        <p14:creationId xmlns:p14="http://schemas.microsoft.com/office/powerpoint/2010/main" val="2870925999"/>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9629</TotalTime>
  <Words>1849</Words>
  <Application>Microsoft Office PowerPoint</Application>
  <PresentationFormat>Широкоэкранный</PresentationFormat>
  <Paragraphs>46</Paragraphs>
  <Slides>19</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19</vt:i4>
      </vt:variant>
    </vt:vector>
  </HeadingPairs>
  <TitlesOfParts>
    <vt:vector size="24" baseType="lpstr">
      <vt:lpstr>Arial</vt:lpstr>
      <vt:lpstr>Calibri</vt:lpstr>
      <vt:lpstr>Trebuchet MS</vt:lpstr>
      <vt:lpstr>Wingdings 3</vt:lpstr>
      <vt:lpstr>Аспект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Маришка</dc:creator>
  <cp:lastModifiedBy>Маришка</cp:lastModifiedBy>
  <cp:revision>13</cp:revision>
  <dcterms:created xsi:type="dcterms:W3CDTF">2020-10-10T13:31:15Z</dcterms:created>
  <dcterms:modified xsi:type="dcterms:W3CDTF">2020-10-22T11:03:45Z</dcterms:modified>
</cp:coreProperties>
</file>