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60" r:id="rId13"/>
    <p:sldId id="261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72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3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712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976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6674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30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570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32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5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1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30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55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12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02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79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5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47F82-9848-42C0-A2CC-184022965654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A7BEF1-37D4-47E7-9F02-69F9ACCC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36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0519" y="0"/>
            <a:ext cx="82932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Навчальна дисципліна:</a:t>
            </a:r>
            <a: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uk-UA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«Вступ до телекомунікацій та радіотехніки»</a:t>
            </a:r>
            <a:endParaRPr lang="ru-RU" sz="40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2832100" y="1993900"/>
            <a:ext cx="5943599" cy="486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14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27" y="31538"/>
            <a:ext cx="11605651" cy="6826462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Параметр</a:t>
            </a:r>
            <a:r>
              <a:rPr lang="uk-UA" sz="2400" dirty="0" smtClean="0"/>
              <a:t> - величина, що описує кількісну властивість виробу (наприклад, потужність, маса, смуга пропускання і </a:t>
            </a:r>
            <a:r>
              <a:rPr lang="uk-UA" sz="2400" dirty="0" err="1" smtClean="0"/>
              <a:t>т.д</a:t>
            </a:r>
            <a:r>
              <a:rPr lang="uk-UA" sz="2400" dirty="0" smtClean="0"/>
              <a:t>.).</a:t>
            </a:r>
          </a:p>
          <a:p>
            <a:r>
              <a:rPr lang="uk-UA" sz="2400" b="1" dirty="0" smtClean="0"/>
              <a:t>Характеристика</a:t>
            </a:r>
            <a:r>
              <a:rPr lang="uk-UA" sz="2400" dirty="0" smtClean="0"/>
              <a:t> - опис властивості розгорнуто в залежності від часу або частоти (наприклад, амплітудно-частотна характеристика).</a:t>
            </a:r>
          </a:p>
          <a:p>
            <a:pPr algn="ctr"/>
            <a:r>
              <a:rPr lang="uk-UA" sz="2400" b="1" dirty="0" smtClean="0"/>
              <a:t>Основні параметри РТС:</a:t>
            </a:r>
          </a:p>
          <a:p>
            <a:r>
              <a:rPr lang="uk-UA" sz="2000" b="1" dirty="0" smtClean="0"/>
              <a:t>призначення</a:t>
            </a:r>
            <a:r>
              <a:rPr lang="uk-UA" sz="2000" dirty="0" smtClean="0"/>
              <a:t> - тип інформації, інформаційні характеристики, швидкість передачі, обсяг переданої інформації, багатофункціональність (прийом-передача), пропускна здатність;</a:t>
            </a:r>
          </a:p>
          <a:p>
            <a:r>
              <a:rPr lang="uk-UA" sz="2000" b="1" dirty="0"/>
              <a:t>т</a:t>
            </a:r>
            <a:r>
              <a:rPr lang="uk-UA" sz="2000" b="1" dirty="0" smtClean="0"/>
              <a:t>очність</a:t>
            </a:r>
            <a:r>
              <a:rPr lang="uk-UA" sz="2000" dirty="0" smtClean="0"/>
              <a:t> - ступінь спотворення інформації при певних характеристиках повідомлення, </a:t>
            </a:r>
            <a:r>
              <a:rPr lang="uk-UA" sz="2000" dirty="0" err="1" smtClean="0"/>
              <a:t>дальностях</a:t>
            </a:r>
            <a:r>
              <a:rPr lang="uk-UA" sz="2000" dirty="0" smtClean="0"/>
              <a:t>, завадовій обстановці;</a:t>
            </a:r>
          </a:p>
          <a:p>
            <a:r>
              <a:rPr lang="uk-UA" sz="2000" b="1" dirty="0" smtClean="0"/>
              <a:t>роздільна здатність </a:t>
            </a:r>
            <a:r>
              <a:rPr lang="uk-UA" sz="2000" dirty="0" smtClean="0"/>
              <a:t>- здатність незалежно обробляти інформацію при зсуві сигналу по частоті, фазі, напрямку приходу радіохвиль;</a:t>
            </a:r>
          </a:p>
          <a:p>
            <a:r>
              <a:rPr lang="uk-UA" sz="2000" b="1" dirty="0" smtClean="0"/>
              <a:t>дальність дії і спрямованість </a:t>
            </a:r>
            <a:r>
              <a:rPr lang="uk-UA" sz="2000" dirty="0" smtClean="0"/>
              <a:t>при заданій точності;</a:t>
            </a:r>
          </a:p>
          <a:p>
            <a:r>
              <a:rPr lang="uk-UA" sz="2000" b="1" dirty="0" smtClean="0"/>
              <a:t>стійкість </a:t>
            </a:r>
            <a:r>
              <a:rPr lang="uk-UA" sz="2000" dirty="0" smtClean="0"/>
              <a:t>- здатність забезпечувати дальність дії і точність при дії перешкод;</a:t>
            </a:r>
          </a:p>
          <a:p>
            <a:r>
              <a:rPr lang="uk-UA" sz="2000" b="1" dirty="0" smtClean="0"/>
              <a:t>діапазон частот і споживана потужність</a:t>
            </a:r>
            <a:r>
              <a:rPr lang="uk-UA" sz="2000" dirty="0" smtClean="0"/>
              <a:t>;</a:t>
            </a:r>
          </a:p>
          <a:p>
            <a:r>
              <a:rPr lang="uk-UA" sz="2000" b="1" dirty="0" smtClean="0"/>
              <a:t>електромагнітна сумісність </a:t>
            </a:r>
            <a:r>
              <a:rPr lang="uk-UA" sz="2000" dirty="0" smtClean="0"/>
              <a:t>- можливість спільного функціонування з іншими РТС;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51132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1538"/>
            <a:ext cx="10645254" cy="682646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стійкість до зовнішніх впливів, надійність;</a:t>
            </a:r>
          </a:p>
          <a:p>
            <a:r>
              <a:rPr lang="uk-UA" sz="2400" dirty="0" smtClean="0"/>
              <a:t>вартість - витрати на проектування і виготовлення при умові забезпечення заданих характеристик;</a:t>
            </a:r>
          </a:p>
          <a:p>
            <a:r>
              <a:rPr lang="uk-UA" sz="2400" dirty="0" smtClean="0"/>
              <a:t>складність і трудомісткість обслуговування, ремонту, експлуатації, що позначають вимоги до кількості та кваліфікації персоналу;</a:t>
            </a:r>
          </a:p>
          <a:p>
            <a:r>
              <a:rPr lang="uk-UA" sz="2400" dirty="0" err="1" smtClean="0"/>
              <a:t>масогабаритні</a:t>
            </a:r>
            <a:r>
              <a:rPr lang="uk-UA" sz="2400" dirty="0" smtClean="0"/>
              <a:t> показники і скритність дії;</a:t>
            </a:r>
          </a:p>
          <a:p>
            <a:r>
              <a:rPr lang="uk-UA" sz="2400" dirty="0" smtClean="0"/>
              <a:t>функціональна надійність - можливість забезпечення основних показників якості при заданих умовах експлуатації;</a:t>
            </a:r>
          </a:p>
          <a:p>
            <a:r>
              <a:rPr lang="uk-UA" sz="2400" dirty="0" smtClean="0"/>
              <a:t>перспективність - здатність до задоволення потреб суспільства протягом тривалого часу.</a:t>
            </a:r>
          </a:p>
          <a:p>
            <a:r>
              <a:rPr lang="uk-UA" sz="2400" dirty="0" smtClean="0"/>
              <a:t>При проектуванні РТС сукупність параметрів і характеристик регламентується технічним завданням, яке узгоджується між замовником і проектувальником. При виготовленні і експлуатації - технічними і експлуатаційними умовами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6461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300346" cy="6858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sz="2600" b="1" dirty="0"/>
              <a:t>Основні характеристики РТС передачі інформації</a:t>
            </a:r>
            <a:endParaRPr lang="ru-RU" sz="2600" dirty="0"/>
          </a:p>
          <a:p>
            <a:r>
              <a:rPr lang="uk-UA" sz="2600" dirty="0"/>
              <a:t>В якості характеристик РТС розглядають </a:t>
            </a:r>
            <a:r>
              <a:rPr lang="uk-UA" sz="2600" i="1" dirty="0"/>
              <a:t>тактичні</a:t>
            </a:r>
            <a:r>
              <a:rPr lang="uk-UA" sz="2600" dirty="0"/>
              <a:t> і </a:t>
            </a:r>
            <a:r>
              <a:rPr lang="uk-UA" sz="2600" i="1" dirty="0"/>
              <a:t>технічні</a:t>
            </a:r>
            <a:r>
              <a:rPr lang="uk-UA" sz="2600" dirty="0"/>
              <a:t> характеристики.</a:t>
            </a:r>
            <a:endParaRPr lang="ru-RU" sz="2600" dirty="0"/>
          </a:p>
          <a:p>
            <a:r>
              <a:rPr lang="uk-UA" sz="2600" b="1" i="1" dirty="0"/>
              <a:t>Тактичні характеристики</a:t>
            </a:r>
            <a:r>
              <a:rPr lang="uk-UA" sz="2600" dirty="0"/>
              <a:t> визначають функціональні можливості РТС при її практичному використанні. Перелічимо основні тактичні характеристики РТС.</a:t>
            </a:r>
            <a:endParaRPr lang="ru-RU" sz="2600" dirty="0"/>
          </a:p>
          <a:p>
            <a:pPr lvl="0"/>
            <a:r>
              <a:rPr lang="uk-UA" sz="2600" b="1" i="1" dirty="0"/>
              <a:t>Показник якості РТС.</a:t>
            </a:r>
            <a:r>
              <a:rPr lang="uk-UA" sz="2600" dirty="0"/>
              <a:t> Якість РТС виявлення характеризують можливостями правильного виявлення мети і помилкової тривоги. Ймовірність правильного виявлення представляє собою ймовірність події, при якій в системі приймається рішення про наявність мети за умови, що мета дійсно присутня в робочій зоні. Імовірність помилкової тривоги відповідає події, при якій приймається рішення про наявність мети, за умови, що мета відсутня. Якість РТС розрізнення сигналів характеризується ймовірністю помилкового розрізнення сигналів - це ймовірність того, що </a:t>
            </a:r>
            <a:r>
              <a:rPr lang="uk-UA" sz="2600" dirty="0" smtClean="0"/>
              <a:t>розріз</a:t>
            </a:r>
            <a:r>
              <a:rPr lang="ru-RU" sz="2600" dirty="0" err="1" smtClean="0"/>
              <a:t>нювач</a:t>
            </a:r>
            <a:r>
              <a:rPr lang="uk-UA" sz="2600" dirty="0" smtClean="0"/>
              <a:t> </a:t>
            </a:r>
            <a:r>
              <a:rPr lang="uk-UA" sz="2600" dirty="0"/>
              <a:t>прийняв неправильне рішення про те, який з сигналів передавався. При оцінюванні параметрів сигналів якість системи характеризується дисперсією оцінки параметра.</a:t>
            </a:r>
            <a:endParaRPr lang="ru-RU" sz="2600" dirty="0"/>
          </a:p>
          <a:p>
            <a:pPr lvl="0"/>
            <a:r>
              <a:rPr lang="uk-UA" sz="2600" b="1" i="1" dirty="0"/>
              <a:t>Робоча зона РТС. </a:t>
            </a:r>
            <a:r>
              <a:rPr lang="uk-UA" sz="2600" dirty="0"/>
              <a:t>Це частина простору, в якій система забезпечує показники якості не гірше заданих. Робоча зона визначається дальністю дії РТС - це максимальне відстань, на якій забезпечуються показники якості не гірше заданих.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475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58834"/>
            <a:ext cx="11941791" cy="6683160"/>
          </a:xfrm>
        </p:spPr>
        <p:txBody>
          <a:bodyPr>
            <a:normAutofit/>
          </a:bodyPr>
          <a:lstStyle/>
          <a:p>
            <a:pPr lvl="0"/>
            <a:r>
              <a:rPr lang="uk-UA" sz="2400" b="1" i="1" dirty="0"/>
              <a:t>Роздільна здатність</a:t>
            </a:r>
            <a:r>
              <a:rPr lang="uk-UA" sz="2400" dirty="0"/>
              <a:t>. Це здатність РТС окремо виявляти або вимірювати параметри руху двох близько розташованих в просторі об'єктів. Роздільну здатність оцінюють мінімальною відстанню між двома окремо </a:t>
            </a:r>
            <a:r>
              <a:rPr lang="uk-UA" sz="2400" dirty="0" err="1" smtClean="0"/>
              <a:t>виявляючих</a:t>
            </a:r>
            <a:r>
              <a:rPr lang="uk-UA" sz="2400" dirty="0" smtClean="0"/>
              <a:t> об'єктів </a:t>
            </a:r>
            <a:r>
              <a:rPr lang="uk-UA" sz="2400" dirty="0"/>
              <a:t>або </a:t>
            </a:r>
            <a:r>
              <a:rPr lang="uk-UA" sz="2400" dirty="0" smtClean="0"/>
              <a:t>мінімальною різницею </a:t>
            </a:r>
            <a:r>
              <a:rPr lang="uk-UA" sz="2400" dirty="0"/>
              <a:t>значень </a:t>
            </a:r>
            <a:r>
              <a:rPr lang="uk-UA" sz="2400" dirty="0" smtClean="0"/>
              <a:t>реальних показників, що </a:t>
            </a:r>
            <a:r>
              <a:rPr lang="uk-UA" sz="2400" dirty="0"/>
              <a:t>можуть відрізнятися.</a:t>
            </a:r>
            <a:endParaRPr lang="ru-RU" sz="2400" dirty="0"/>
          </a:p>
          <a:p>
            <a:pPr lvl="0"/>
            <a:r>
              <a:rPr lang="uk-UA" sz="2400" b="1" dirty="0"/>
              <a:t>Перешкодостійкість</a:t>
            </a:r>
            <a:r>
              <a:rPr lang="uk-UA" sz="2400" dirty="0"/>
              <a:t>. Це мінімальне відношення сигнал / шум, при якому РТС забезпечує показники якості не гірше заданих.</a:t>
            </a:r>
            <a:endParaRPr lang="ru-RU" sz="2400" dirty="0"/>
          </a:p>
          <a:p>
            <a:r>
              <a:rPr lang="uk-UA" sz="2400" dirty="0"/>
              <a:t>До </a:t>
            </a:r>
            <a:r>
              <a:rPr lang="uk-UA" sz="2400" b="1" i="1" dirty="0"/>
              <a:t>технічних характеристик РТС</a:t>
            </a:r>
            <a:r>
              <a:rPr lang="uk-UA" sz="2400" dirty="0"/>
              <a:t> відносять:</a:t>
            </a:r>
            <a:endParaRPr lang="ru-RU" sz="2400" dirty="0"/>
          </a:p>
          <a:p>
            <a:pPr lvl="0"/>
            <a:r>
              <a:rPr lang="uk-UA" sz="2400" dirty="0"/>
              <a:t>Методи огляду робочої зони і визначення координат цілі;</a:t>
            </a:r>
            <a:endParaRPr lang="ru-RU" sz="2400" dirty="0"/>
          </a:p>
          <a:p>
            <a:pPr lvl="0"/>
            <a:r>
              <a:rPr lang="uk-UA" sz="2400" dirty="0"/>
              <a:t>Форма використовуваних сигналів, ширина спектра, робочі частоти, їх стабільність, потужність передавального пристрою.</a:t>
            </a:r>
            <a:endParaRPr lang="ru-RU" sz="2400" dirty="0"/>
          </a:p>
          <a:p>
            <a:pPr lvl="0"/>
            <a:r>
              <a:rPr lang="uk-UA" sz="2400" dirty="0"/>
              <a:t>Чутливість, динамічний діапазон і смуга пропускання приймача.</a:t>
            </a:r>
            <a:endParaRPr lang="ru-RU" sz="2400" dirty="0"/>
          </a:p>
          <a:p>
            <a:r>
              <a:rPr lang="uk-UA" sz="2400" dirty="0"/>
              <a:t>Форма і ширина діаграми спрямованості антен, їх коефіцієнт спрямованої дії.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4476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86129"/>
            <a:ext cx="11969087" cy="6655865"/>
          </a:xfrm>
        </p:spPr>
        <p:txBody>
          <a:bodyPr>
            <a:normAutofit/>
          </a:bodyPr>
          <a:lstStyle/>
          <a:p>
            <a:r>
              <a:rPr lang="uk-UA" sz="2400" b="1" i="1" dirty="0" smtClean="0"/>
              <a:t>Кожна РТС відповідно до системним підходом повинна розглядатись в розвитку з урахуванням свого життєвого циклу</a:t>
            </a:r>
            <a:r>
              <a:rPr lang="uk-UA" sz="2400" dirty="0" smtClean="0"/>
              <a:t>.</a:t>
            </a:r>
          </a:p>
          <a:p>
            <a:r>
              <a:rPr lang="uk-UA" sz="2400" b="1" dirty="0" smtClean="0"/>
              <a:t>1 етап. </a:t>
            </a:r>
            <a:r>
              <a:rPr lang="uk-UA" sz="2400" dirty="0" smtClean="0"/>
              <a:t>Задум. На основі потреб суспільного розвитку визначаються принципи дії РТС, оцінюється можливість досягнення необхідних результатів в умовах сучасного стану науки і техніки, </a:t>
            </a:r>
            <a:r>
              <a:rPr lang="uk-UA" sz="2400" dirty="0" err="1" smtClean="0"/>
              <a:t>формувлюється</a:t>
            </a:r>
            <a:r>
              <a:rPr lang="uk-UA" sz="2400" dirty="0" smtClean="0"/>
              <a:t> завдання на проектування.</a:t>
            </a:r>
          </a:p>
          <a:p>
            <a:r>
              <a:rPr lang="uk-UA" sz="2400" b="1" dirty="0" smtClean="0"/>
              <a:t>2 етап. </a:t>
            </a:r>
            <a:r>
              <a:rPr lang="uk-UA" sz="2400" dirty="0" smtClean="0"/>
              <a:t>Дослідження. </a:t>
            </a:r>
            <a:r>
              <a:rPr lang="uk-UA" sz="2400" dirty="0" err="1" smtClean="0"/>
              <a:t>Ініціюється</a:t>
            </a:r>
            <a:r>
              <a:rPr lang="uk-UA" sz="2400" dirty="0" smtClean="0"/>
              <a:t> необхідні теоретичні і експериментальні дослідження в галузі використання радіохвиль для передачі і обробки інформації. Проводиться пошук системотехнічних рішень, макетне виготовлення і дослідження</a:t>
            </a:r>
            <a:r>
              <a:rPr lang="ru-RU" sz="2400" dirty="0" smtClean="0"/>
              <a:t> </a:t>
            </a:r>
            <a:r>
              <a:rPr lang="ru-RU" sz="2400" dirty="0"/>
              <a:t>характеристик макета.</a:t>
            </a:r>
          </a:p>
          <a:p>
            <a:r>
              <a:rPr lang="ru-RU" sz="2400" b="1" dirty="0" smtClean="0"/>
              <a:t>3</a:t>
            </a:r>
            <a:r>
              <a:rPr lang="uk-UA" sz="2400" b="1" dirty="0" smtClean="0"/>
              <a:t> етап</a:t>
            </a:r>
            <a:r>
              <a:rPr lang="ru-RU" sz="2400" b="1" dirty="0" smtClean="0"/>
              <a:t>. </a:t>
            </a:r>
            <a:r>
              <a:rPr lang="ru-RU" sz="2400" dirty="0" err="1" smtClean="0"/>
              <a:t>Проектування</a:t>
            </a:r>
            <a:r>
              <a:rPr lang="uk-UA" sz="2400" dirty="0" smtClean="0"/>
              <a:t>. Складається завдання на створення об'єкта на основі первинного опису. Первинним описом є ТЗ, в нього входять відомості про призначення, параметрах, функціонуванні і </a:t>
            </a:r>
            <a:r>
              <a:rPr lang="uk-UA" sz="2400" dirty="0" err="1" smtClean="0"/>
              <a:t>т.д</a:t>
            </a:r>
            <a:r>
              <a:rPr lang="uk-UA" sz="2400" dirty="0" smtClean="0"/>
              <a:t>. Створення об'єкта - це його виготовлення і надання заданих властивостей і характеристик. Розробляється конструкторська, технологічна та експлуатаційна документація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b="1" dirty="0"/>
              <a:t>4 </a:t>
            </a:r>
            <a:r>
              <a:rPr lang="uk-UA" sz="2400" b="1" dirty="0" smtClean="0"/>
              <a:t>етап. </a:t>
            </a:r>
            <a:r>
              <a:rPr lang="uk-UA" sz="2400" dirty="0" smtClean="0"/>
              <a:t>Виробництво. Виготовлення дослідно-промислової серії. Випробування. Уточнення документації. Серійне виробництво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3266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417"/>
            <a:ext cx="11514666" cy="186064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i="1" dirty="0">
                <a:solidFill>
                  <a:schemeClr val="tx1"/>
                </a:solidFill>
              </a:rPr>
              <a:t>Лекція 8</a:t>
            </a:r>
            <a:r>
              <a:rPr lang="ru-RU" sz="4000" dirty="0">
                <a:solidFill>
                  <a:schemeClr val="tx1"/>
                </a:solidFill>
              </a:rPr>
              <a:t/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uk-UA" sz="4000" b="1" i="1" dirty="0">
                <a:solidFill>
                  <a:schemeClr val="tx1"/>
                </a:solidFill>
              </a:rPr>
              <a:t>«Радіотехнічні системи передачі інформації»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378" y="1641974"/>
            <a:ext cx="12064622" cy="5216026"/>
          </a:xfrm>
        </p:spPr>
        <p:txBody>
          <a:bodyPr/>
          <a:lstStyle/>
          <a:p>
            <a:r>
              <a:rPr lang="uk-UA" sz="3600" dirty="0"/>
              <a:t>Радіотехнічні системи передачі інформації. </a:t>
            </a:r>
            <a:endParaRPr lang="en-US" sz="3600" dirty="0" smtClean="0"/>
          </a:p>
          <a:p>
            <a:r>
              <a:rPr lang="uk-UA" sz="3600" dirty="0" smtClean="0"/>
              <a:t>Вимоги </a:t>
            </a:r>
            <a:r>
              <a:rPr lang="uk-UA" sz="3600" dirty="0"/>
              <a:t>до систем передачі .</a:t>
            </a:r>
            <a:endParaRPr lang="ru-RU" sz="3600" dirty="0"/>
          </a:p>
          <a:p>
            <a:endParaRPr lang="ru-RU" dirty="0"/>
          </a:p>
        </p:txBody>
      </p:sp>
      <p:pic>
        <p:nvPicPr>
          <p:cNvPr id="1026" name="Picture 2" descr="Кафедра телекомунікаційних систем — Факультет аеронавігації, електроніки та  телекомунікаці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3" y="3008692"/>
            <a:ext cx="5597273" cy="370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86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450472" cy="6858000"/>
          </a:xfrm>
        </p:spPr>
        <p:txBody>
          <a:bodyPr>
            <a:normAutofit/>
          </a:bodyPr>
          <a:lstStyle/>
          <a:p>
            <a:r>
              <a:rPr lang="uk-UA" sz="2400" b="1" i="1" dirty="0" smtClean="0"/>
              <a:t>РАДІОТЕХНІЧНІ СИСТЕМИ (РТС</a:t>
            </a:r>
            <a:r>
              <a:rPr lang="uk-UA" sz="2400" dirty="0" smtClean="0"/>
              <a:t>) - це комплекс взаємодіючих між собою радіотехнічних пристроїв, призначених для виконання завдань, пов'язаних з передачею або отриманням інформації та її обробкою.</a:t>
            </a:r>
          </a:p>
          <a:p>
            <a:r>
              <a:rPr lang="uk-UA" sz="2400" b="1" dirty="0" smtClean="0"/>
              <a:t>Особливістю радіотехнічних систем </a:t>
            </a:r>
            <a:r>
              <a:rPr lang="uk-UA" sz="2400" dirty="0" smtClean="0"/>
              <a:t>є наявність протяжної лінії зв'язку, в якій поширюються сигнали. РТС характеризуються:</a:t>
            </a:r>
          </a:p>
          <a:p>
            <a:r>
              <a:rPr lang="uk-UA" sz="2400" dirty="0" smtClean="0"/>
              <a:t>наявністю джерел випромінювання великої потужності;</a:t>
            </a:r>
          </a:p>
          <a:p>
            <a:r>
              <a:rPr lang="uk-UA" sz="2400" dirty="0" smtClean="0"/>
              <a:t>необхідністю обліку умов поширення радіосигналів на великі відстані;</a:t>
            </a:r>
          </a:p>
          <a:p>
            <a:r>
              <a:rPr lang="uk-UA" sz="2400" dirty="0" smtClean="0"/>
              <a:t>високим рівнем перешкод і зовнішніх впливів через неоднорідності середовища поширення;</a:t>
            </a:r>
          </a:p>
          <a:p>
            <a:r>
              <a:rPr lang="uk-UA" sz="2400" dirty="0" smtClean="0"/>
              <a:t>відкритістю лінії зв'язку, що приводить до витоку інформації.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9429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5186"/>
            <a:ext cx="11546006" cy="6812814"/>
          </a:xfrm>
        </p:spPr>
        <p:txBody>
          <a:bodyPr>
            <a:normAutofit lnSpcReduction="10000"/>
          </a:bodyPr>
          <a:lstStyle/>
          <a:p>
            <a:r>
              <a:rPr lang="uk-UA" sz="2400" b="1" i="1" dirty="0"/>
              <a:t>Радіотехнічні системи (РТС)</a:t>
            </a:r>
            <a:r>
              <a:rPr lang="uk-UA" sz="2400" dirty="0"/>
              <a:t> - це клас інформаційно-керуючих систем, що здійснюють передачу, витяг або руйнування інформації за допомогою радіохвиль. </a:t>
            </a:r>
            <a:endParaRPr lang="ru-RU" sz="2400" dirty="0"/>
          </a:p>
          <a:p>
            <a:r>
              <a:rPr lang="uk-UA" sz="2400" dirty="0"/>
              <a:t>В загальному випадку, РТС складається з передавача та приймаючого пристрою.</a:t>
            </a:r>
            <a:endParaRPr lang="ru-RU" sz="2400" dirty="0"/>
          </a:p>
          <a:p>
            <a:r>
              <a:rPr lang="uk-UA" sz="2400" dirty="0"/>
              <a:t>Характерною ознакою РТС є використання радіосигналу в якості носія інформації. </a:t>
            </a:r>
            <a:endParaRPr lang="ru-RU" sz="2400" dirty="0"/>
          </a:p>
          <a:p>
            <a:r>
              <a:rPr lang="uk-UA" sz="2400" b="1" dirty="0" smtClean="0"/>
              <a:t>В залежності від типу застосовуваних сигналів розрізняють </a:t>
            </a:r>
            <a:r>
              <a:rPr lang="uk-UA" sz="2400" b="1" i="1" dirty="0" smtClean="0"/>
              <a:t>безперервні</a:t>
            </a:r>
            <a:r>
              <a:rPr lang="uk-UA" sz="2400" b="1" dirty="0" smtClean="0"/>
              <a:t>, </a:t>
            </a:r>
            <a:r>
              <a:rPr lang="uk-UA" sz="2400" b="1" i="1" dirty="0" smtClean="0"/>
              <a:t>імпульсні</a:t>
            </a:r>
            <a:r>
              <a:rPr lang="uk-UA" sz="2400" b="1" dirty="0" smtClean="0"/>
              <a:t> і </a:t>
            </a:r>
            <a:r>
              <a:rPr lang="uk-UA" sz="2400" b="1" i="1" dirty="0" smtClean="0"/>
              <a:t>цифрові</a:t>
            </a:r>
            <a:r>
              <a:rPr lang="uk-UA" sz="2400" b="1" dirty="0" smtClean="0"/>
              <a:t> радіотехнічні системи.</a:t>
            </a:r>
            <a:endParaRPr lang="ru-RU" sz="2400" b="1" dirty="0" smtClean="0"/>
          </a:p>
          <a:p>
            <a:pPr lvl="0"/>
            <a:r>
              <a:rPr lang="uk-UA" sz="2400" dirty="0" smtClean="0"/>
              <a:t>У </a:t>
            </a:r>
            <a:r>
              <a:rPr lang="uk-UA" sz="2400" b="1" i="1" dirty="0" smtClean="0"/>
              <a:t>безперервних (аналогових)</a:t>
            </a:r>
            <a:r>
              <a:rPr lang="uk-UA" sz="2400" dirty="0" smtClean="0"/>
              <a:t> РТС інформація відображається безперервною зміною одного або декількох параметрів несучого коливання, таких як амплітуда, частота, фаза.</a:t>
            </a:r>
            <a:endParaRPr lang="ru-RU" sz="2400" dirty="0" smtClean="0"/>
          </a:p>
          <a:p>
            <a:pPr lvl="0"/>
            <a:r>
              <a:rPr lang="uk-UA" sz="2400" dirty="0" smtClean="0"/>
              <a:t>В </a:t>
            </a:r>
            <a:r>
              <a:rPr lang="uk-UA" sz="2400" b="1" i="1" dirty="0" smtClean="0"/>
              <a:t>імпульсних</a:t>
            </a:r>
            <a:r>
              <a:rPr lang="uk-UA" sz="2400" dirty="0" smtClean="0"/>
              <a:t> РТС сигнал являє собою послідовність радіоімпульсів, в якій інформацію можуть представляти як параметри окремих імпульсів (частота, фаза, тривалість), так і параметри самої послідовності (число імпульсів в послідовності, інтервал між ними).</a:t>
            </a:r>
            <a:endParaRPr lang="ru-RU" sz="2400" dirty="0" smtClean="0"/>
          </a:p>
          <a:p>
            <a:pPr lvl="0"/>
            <a:r>
              <a:rPr lang="uk-UA" sz="2400" dirty="0" smtClean="0"/>
              <a:t>У </a:t>
            </a:r>
            <a:r>
              <a:rPr lang="uk-UA" sz="2400" b="1" i="1" dirty="0" smtClean="0"/>
              <a:t>цифрових</a:t>
            </a:r>
            <a:r>
              <a:rPr lang="uk-UA" sz="2400" dirty="0" smtClean="0"/>
              <a:t> РТС аналоговий сигнал, що несе інформацію, перетвориться в цифровий, який модулює коливання, що несеться.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83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-1"/>
            <a:ext cx="12091917" cy="6721523"/>
          </a:xfrm>
        </p:spPr>
        <p:txBody>
          <a:bodyPr>
            <a:noAutofit/>
          </a:bodyPr>
          <a:lstStyle/>
          <a:p>
            <a:r>
              <a:rPr lang="uk-UA" sz="2400" b="1" dirty="0"/>
              <a:t>За призначенням РТС</a:t>
            </a:r>
            <a:r>
              <a:rPr lang="uk-UA" sz="2400" dirty="0"/>
              <a:t> поділяються на:</a:t>
            </a:r>
            <a:endParaRPr lang="ru-RU" sz="2400" dirty="0"/>
          </a:p>
          <a:p>
            <a:r>
              <a:rPr lang="uk-UA" sz="2400" dirty="0"/>
              <a:t>- РТС передачі інформації (РСПІ);</a:t>
            </a:r>
            <a:endParaRPr lang="ru-RU" sz="2400" dirty="0"/>
          </a:p>
          <a:p>
            <a:r>
              <a:rPr lang="uk-UA" sz="2400" dirty="0"/>
              <a:t>- РТС вилучення інформації;</a:t>
            </a:r>
            <a:endParaRPr lang="ru-RU" sz="2400" dirty="0"/>
          </a:p>
          <a:p>
            <a:r>
              <a:rPr lang="uk-UA" sz="2400" dirty="0"/>
              <a:t>- РТС руйнування інформації;</a:t>
            </a:r>
            <a:endParaRPr lang="ru-RU" sz="2400" dirty="0"/>
          </a:p>
          <a:p>
            <a:r>
              <a:rPr lang="uk-UA" sz="2400" dirty="0"/>
              <a:t>- РТС радіоуправління.</a:t>
            </a:r>
            <a:endParaRPr lang="ru-RU" sz="2400" dirty="0"/>
          </a:p>
          <a:p>
            <a:pPr lvl="0"/>
            <a:r>
              <a:rPr lang="uk-UA" sz="2400" b="1" i="1" dirty="0"/>
              <a:t>РТС передачі інформації</a:t>
            </a:r>
            <a:r>
              <a:rPr lang="uk-UA" sz="2400" b="1" dirty="0"/>
              <a:t> </a:t>
            </a:r>
            <a:r>
              <a:rPr lang="uk-UA" sz="2400" dirty="0"/>
              <a:t>призначені для передачі інформації з однієї точки простору в іншу. До них відносяться системи радіозв'язку, телеметрії, радіомовлення і телебачення.</a:t>
            </a:r>
            <a:endParaRPr lang="ru-RU" sz="2400" dirty="0"/>
          </a:p>
          <a:p>
            <a:pPr lvl="0"/>
            <a:r>
              <a:rPr lang="uk-UA" sz="2400" b="1" i="1" dirty="0"/>
              <a:t>РТС вилучення інформації </a:t>
            </a:r>
            <a:r>
              <a:rPr lang="uk-UA" sz="2400" dirty="0"/>
              <a:t>призначені для вилучення інформації про будь-якому об'єкті. До них відносяться радіолокаційні та радіонавігаційні системи, а також системи радіорозвідки радіотехнічних засобів противника.</a:t>
            </a:r>
            <a:endParaRPr lang="ru-RU" sz="2400" dirty="0"/>
          </a:p>
          <a:p>
            <a:pPr lvl="0"/>
            <a:r>
              <a:rPr lang="uk-UA" sz="2400" b="1" i="1" dirty="0"/>
              <a:t>РТС руйнування інформації</a:t>
            </a:r>
            <a:r>
              <a:rPr lang="uk-UA" sz="2400" b="1" dirty="0"/>
              <a:t> </a:t>
            </a:r>
            <a:r>
              <a:rPr lang="uk-UA" sz="2400" dirty="0"/>
              <a:t>призначені для створення умов, що ускладнюють або роблять неможливою роботу радіотехнічних засобів противника.</a:t>
            </a:r>
            <a:endParaRPr lang="ru-RU" sz="2400" dirty="0"/>
          </a:p>
          <a:p>
            <a:r>
              <a:rPr lang="uk-UA" sz="2400" b="1" i="1" dirty="0"/>
              <a:t>РТС радіоуправління</a:t>
            </a:r>
            <a:r>
              <a:rPr lang="uk-UA" sz="2400" dirty="0"/>
              <a:t> призначені для дистанційного управління роботою різних об'єктів за допомогою радіосигналів, поєднують передачу і вилучення інформації.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30658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0822675" cy="6858000"/>
          </a:xfrm>
        </p:spPr>
        <p:txBody>
          <a:bodyPr>
            <a:normAutofit fontScale="92500" lnSpcReduction="10000"/>
          </a:bodyPr>
          <a:lstStyle/>
          <a:p>
            <a:r>
              <a:rPr lang="uk-UA" sz="2400" b="1" u="sng" dirty="0" smtClean="0"/>
              <a:t>РАДІОТЕХНІКА</a:t>
            </a:r>
            <a:r>
              <a:rPr lang="uk-UA" sz="2400" b="1" dirty="0" smtClean="0"/>
              <a:t> </a:t>
            </a:r>
            <a:r>
              <a:rPr lang="uk-UA" sz="2400" dirty="0" smtClean="0"/>
              <a:t>- це область науки і техніки, що використовує електромагнітні хвилі різної частоти, що поширюються в закритих лініях зв'язку або у відкритому просторі, для передачі, вилучення та обробки інформації.</a:t>
            </a:r>
          </a:p>
          <a:p>
            <a:r>
              <a:rPr lang="uk-UA" sz="2400" dirty="0" smtClean="0"/>
              <a:t>В даний час відбувається прискорення розвитку інформаційних потреб людського суспільства і засобів їх забезпечення (систем зберігання, обробки і передачі інформації). Велику роль в інформаційному забезпеченні грає радіотехніка.</a:t>
            </a:r>
          </a:p>
          <a:p>
            <a:r>
              <a:rPr lang="uk-UA" sz="2400" b="1" u="sng" dirty="0" smtClean="0"/>
              <a:t>ІНФОРМАЦІЯ</a:t>
            </a:r>
            <a:r>
              <a:rPr lang="uk-UA" sz="2400" dirty="0" smtClean="0"/>
              <a:t> - сукупність відомостей про властивості об'єктів, зміні їх стану, про протікання процесів в природі, суспільстві і т. д.</a:t>
            </a:r>
          </a:p>
          <a:p>
            <a:r>
              <a:rPr lang="uk-UA" sz="2400" dirty="0"/>
              <a:t>Для передачі і зберігання інформації використовують різні знаки, або символи, наприклад, фрази людської мови, букви і слова писемного мовлення, жести, ноти, слова і </a:t>
            </a:r>
            <a:r>
              <a:rPr lang="uk-UA" sz="2400" dirty="0" err="1" smtClean="0"/>
              <a:t>т.д</a:t>
            </a:r>
            <a:r>
              <a:rPr lang="uk-UA" sz="2400" dirty="0" smtClean="0"/>
              <a:t>.</a:t>
            </a:r>
            <a:endParaRPr lang="uk-UA" sz="2400" dirty="0"/>
          </a:p>
          <a:p>
            <a:r>
              <a:rPr lang="uk-UA" sz="2400" b="1" u="sng" dirty="0"/>
              <a:t>ПОВІДОМЛЕННЯ</a:t>
            </a:r>
            <a:r>
              <a:rPr lang="uk-UA" sz="2400" dirty="0"/>
              <a:t> - сукупність знаків (символів), що відображають</a:t>
            </a:r>
          </a:p>
          <a:p>
            <a:r>
              <a:rPr lang="uk-UA" sz="2400" dirty="0"/>
              <a:t>ту чи іншу інформацію.</a:t>
            </a:r>
          </a:p>
          <a:p>
            <a:r>
              <a:rPr lang="uk-UA" sz="2400" dirty="0"/>
              <a:t>Надсилаючи звіт про проблеми від джерела до одержувача використовують або будь-якої матеріальний носій (папір, диск, флеш-карту і т</a:t>
            </a:r>
            <a:r>
              <a:rPr lang="uk-UA" sz="2400" dirty="0" smtClean="0"/>
              <a:t>. д.), або </a:t>
            </a:r>
            <a:r>
              <a:rPr lang="uk-UA" sz="2400" dirty="0"/>
              <a:t>фізичний процес. Останній називається сигналом. Передача повідомлень в РТС здійснюється за допомогою </a:t>
            </a:r>
            <a:r>
              <a:rPr lang="uk-UA" sz="2400" dirty="0" smtClean="0"/>
              <a:t>електричних, оптичних </a:t>
            </a:r>
            <a:r>
              <a:rPr lang="uk-UA" sz="2400" dirty="0"/>
              <a:t>або радіосигналів.</a:t>
            </a:r>
          </a:p>
        </p:txBody>
      </p:sp>
    </p:spTree>
    <p:extLst>
      <p:ext uri="{BB962C8B-B14F-4D97-AF65-F5344CB8AC3E}">
        <p14:creationId xmlns:p14="http://schemas.microsoft.com/office/powerpoint/2010/main" val="400613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863618" cy="6858000"/>
          </a:xfrm>
        </p:spPr>
        <p:txBody>
          <a:bodyPr>
            <a:normAutofit/>
          </a:bodyPr>
          <a:lstStyle/>
          <a:p>
            <a:r>
              <a:rPr lang="uk-UA" sz="2400" b="1" u="sng" dirty="0" smtClean="0"/>
              <a:t>Радіосигнал </a:t>
            </a:r>
            <a:r>
              <a:rPr lang="uk-UA" sz="2400" dirty="0" smtClean="0"/>
              <a:t>- це сигнал, що використовує в якості носія інформації радіохвилі, що вільно поширюються у просторі (атмосфері Землі і інших планет, у водному середовищі і земних покривах, космічному просторі). Найчастіше використовують гармонійні сигнали з частотою</a:t>
            </a:r>
          </a:p>
          <a:p>
            <a:r>
              <a:rPr lang="en-US" sz="2400" i="1" dirty="0"/>
              <a:t>W</a:t>
            </a:r>
            <a:r>
              <a:rPr lang="ru-RU" sz="1600" dirty="0" smtClean="0"/>
              <a:t>0</a:t>
            </a:r>
            <a:r>
              <a:rPr lang="ru-RU" sz="2400" dirty="0" smtClean="0"/>
              <a:t> </a:t>
            </a:r>
            <a:r>
              <a:rPr lang="ru-RU" sz="2400" dirty="0"/>
              <a:t>&gt;&gt; 0</a:t>
            </a:r>
            <a:r>
              <a:rPr lang="ru-RU" sz="2400" dirty="0" smtClean="0"/>
              <a:t>,</a:t>
            </a:r>
            <a:r>
              <a:rPr lang="en-US" sz="2400" dirty="0" smtClean="0"/>
              <a:t> </a:t>
            </a:r>
            <a:r>
              <a:rPr lang="ru-RU" sz="2400" dirty="0" err="1" smtClean="0"/>
              <a:t>модульовані</a:t>
            </a:r>
            <a:r>
              <a:rPr lang="en-US" sz="2400" dirty="0" smtClean="0"/>
              <a:t> </a:t>
            </a:r>
            <a:r>
              <a:rPr lang="ru-RU" sz="2400" dirty="0" err="1" smtClean="0"/>
              <a:t>випадковим</a:t>
            </a:r>
            <a:r>
              <a:rPr lang="ru-RU" sz="2400" dirty="0" smtClean="0"/>
              <a:t> </a:t>
            </a:r>
            <a:r>
              <a:rPr lang="ru-RU" sz="2400" dirty="0"/>
              <a:t>сигналом,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несе</a:t>
            </a:r>
            <a:r>
              <a:rPr lang="ru-RU" sz="2400" dirty="0"/>
              <a:t> </a:t>
            </a:r>
            <a:r>
              <a:rPr lang="ru-RU" sz="2400" dirty="0" err="1"/>
              <a:t>корисну</a:t>
            </a:r>
            <a:r>
              <a:rPr lang="ru-RU" sz="2400" dirty="0"/>
              <a:t> </a:t>
            </a:r>
            <a:r>
              <a:rPr lang="ru-RU" sz="2400" dirty="0" err="1"/>
              <a:t>інформацію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r>
              <a:rPr lang="ru-RU" sz="2400" dirty="0" err="1"/>
              <a:t>Аналітично</a:t>
            </a:r>
            <a:r>
              <a:rPr lang="ru-RU" sz="2400" dirty="0"/>
              <a:t> </a:t>
            </a:r>
            <a:r>
              <a:rPr lang="ru-RU" sz="2400" dirty="0" err="1" smtClean="0"/>
              <a:t>детермінований</a:t>
            </a:r>
            <a:r>
              <a:rPr lang="ru-RU" sz="2400" dirty="0" smtClean="0"/>
              <a:t> </a:t>
            </a:r>
            <a:r>
              <a:rPr lang="ru-RU" sz="2400" dirty="0" err="1"/>
              <a:t>гармонійний</a:t>
            </a:r>
            <a:r>
              <a:rPr lang="ru-RU" sz="2400" dirty="0"/>
              <a:t> сигнал </a:t>
            </a:r>
            <a:r>
              <a:rPr lang="ru-RU" sz="2400" dirty="0" err="1"/>
              <a:t>можна</a:t>
            </a:r>
            <a:r>
              <a:rPr lang="en-US" sz="2400" dirty="0"/>
              <a:t> </a:t>
            </a:r>
            <a:r>
              <a:rPr lang="ru-RU" sz="2400" dirty="0" err="1"/>
              <a:t>представити</a:t>
            </a:r>
            <a:r>
              <a:rPr lang="ru-RU" sz="2400" dirty="0"/>
              <a:t> в </a:t>
            </a:r>
            <a:r>
              <a:rPr lang="ru-RU" sz="2400" dirty="0" err="1"/>
              <a:t>наступному</a:t>
            </a:r>
            <a:r>
              <a:rPr lang="ru-RU" sz="2400" dirty="0"/>
              <a:t> </a:t>
            </a:r>
            <a:r>
              <a:rPr lang="ru-RU" sz="2400" dirty="0" err="1" smtClean="0"/>
              <a:t>вигляді</a:t>
            </a:r>
            <a:r>
              <a:rPr lang="en-US" sz="2400" dirty="0" smtClean="0"/>
              <a:t> </a:t>
            </a:r>
            <a:r>
              <a:rPr lang="ru-RU" sz="2400" dirty="0"/>
              <a:t>:</a:t>
            </a:r>
            <a:r>
              <a:rPr lang="en-US" sz="2400" dirty="0"/>
              <a:t> </a:t>
            </a:r>
            <a:endParaRPr lang="en-US" sz="2400" dirty="0" smtClean="0"/>
          </a:p>
          <a:p>
            <a:pPr algn="ctr"/>
            <a:r>
              <a:rPr lang="en-US" sz="3200" b="1" i="1" dirty="0" smtClean="0"/>
              <a:t>s</a:t>
            </a:r>
            <a:r>
              <a:rPr lang="en-US" sz="3200" b="1" dirty="0" smtClean="0"/>
              <a:t>(</a:t>
            </a:r>
            <a:r>
              <a:rPr lang="en-US" sz="3200" b="1" i="1" dirty="0" smtClean="0"/>
              <a:t>t</a:t>
            </a:r>
            <a:r>
              <a:rPr lang="en-US" sz="3200" b="1" dirty="0"/>
              <a:t>) = </a:t>
            </a:r>
            <a:r>
              <a:rPr lang="en-US" sz="3200" b="1" i="1" dirty="0" smtClean="0"/>
              <a:t>a*</a:t>
            </a:r>
            <a:r>
              <a:rPr lang="en-US" sz="3200" b="1" dirty="0" smtClean="0"/>
              <a:t>cos(</a:t>
            </a:r>
            <a:r>
              <a:rPr lang="en-US" sz="3200" b="1" i="1" dirty="0" err="1" smtClean="0"/>
              <a:t>wt</a:t>
            </a:r>
            <a:r>
              <a:rPr lang="en-US" sz="3200" b="1" i="1" dirty="0" smtClean="0"/>
              <a:t> </a:t>
            </a:r>
            <a:r>
              <a:rPr lang="en-US" sz="3200" b="1" dirty="0" smtClean="0"/>
              <a:t>+</a:t>
            </a:r>
            <a:r>
              <a:rPr lang="el-GR" sz="3200" b="1" dirty="0" smtClean="0"/>
              <a:t>φ</a:t>
            </a:r>
            <a:r>
              <a:rPr lang="en-US" sz="3200" b="1" dirty="0" smtClean="0"/>
              <a:t>)</a:t>
            </a:r>
            <a:r>
              <a:rPr lang="ru-RU" sz="3200" b="1" dirty="0" smtClean="0"/>
              <a:t> </a:t>
            </a:r>
            <a:endParaRPr lang="en-US" sz="3200" b="1" dirty="0" smtClean="0"/>
          </a:p>
          <a:p>
            <a:pPr algn="ctr"/>
            <a:r>
              <a:rPr lang="en-US" sz="2400" i="1" dirty="0" smtClean="0"/>
              <a:t>T- </a:t>
            </a:r>
            <a:r>
              <a:rPr lang="ru-RU" sz="2400" i="1" dirty="0" smtClean="0"/>
              <a:t>час, а- </a:t>
            </a:r>
            <a:r>
              <a:rPr lang="ru-RU" sz="2400" i="1" dirty="0" err="1" smtClean="0"/>
              <a:t>амплітуда</a:t>
            </a:r>
            <a:r>
              <a:rPr lang="ru-RU" sz="2400" i="1" dirty="0" smtClean="0"/>
              <a:t>, </a:t>
            </a:r>
            <a:endParaRPr lang="en-US" sz="2400" i="1" dirty="0" smtClean="0"/>
          </a:p>
          <a:p>
            <a:pPr algn="ctr"/>
            <a:r>
              <a:rPr lang="en-US" sz="2400" i="1" dirty="0" smtClean="0"/>
              <a:t>W</a:t>
            </a:r>
            <a:r>
              <a:rPr lang="en-US" sz="2400" dirty="0" smtClean="0"/>
              <a:t>=</a:t>
            </a:r>
            <a:r>
              <a:rPr lang="ru-RU" sz="2400" dirty="0" smtClean="0"/>
              <a:t>2</a:t>
            </a:r>
            <a:r>
              <a:rPr lang="el-GR" sz="2400" dirty="0"/>
              <a:t>π</a:t>
            </a:r>
            <a:r>
              <a:rPr lang="ru-RU" sz="2400" i="1" dirty="0" smtClean="0"/>
              <a:t>f </a:t>
            </a:r>
            <a:r>
              <a:rPr lang="ru-RU" sz="2400" dirty="0"/>
              <a:t>[рад/с] – </a:t>
            </a:r>
            <a:r>
              <a:rPr lang="ru-RU" sz="2400" dirty="0" smtClean="0"/>
              <a:t>цикл</a:t>
            </a:r>
            <a:r>
              <a:rPr lang="uk-UA" sz="2400" dirty="0" smtClean="0"/>
              <a:t>і</a:t>
            </a:r>
            <a:r>
              <a:rPr lang="ru-RU" sz="2400" dirty="0" err="1" smtClean="0"/>
              <a:t>чна</a:t>
            </a:r>
            <a:r>
              <a:rPr lang="ru-RU" sz="2400" dirty="0" smtClean="0"/>
              <a:t> </a:t>
            </a:r>
            <a:r>
              <a:rPr lang="ru-RU" sz="2400" i="1" dirty="0"/>
              <a:t>частота</a:t>
            </a:r>
            <a:r>
              <a:rPr lang="ru-RU" sz="2400" dirty="0" smtClean="0"/>
              <a:t>;</a:t>
            </a:r>
          </a:p>
          <a:p>
            <a:pPr algn="ctr"/>
            <a:r>
              <a:rPr lang="el-GR" sz="2400" dirty="0" smtClean="0"/>
              <a:t>φ</a:t>
            </a:r>
            <a:r>
              <a:rPr lang="uk-UA" sz="2400" dirty="0" smtClean="0"/>
              <a:t>- початкова фаза сигналу.</a:t>
            </a:r>
            <a:endParaRPr lang="ru-RU" sz="2400" dirty="0" smtClean="0"/>
          </a:p>
          <a:p>
            <a:pPr algn="ctr"/>
            <a:endParaRPr lang="uk-UA" sz="3200" i="1" dirty="0"/>
          </a:p>
        </p:txBody>
      </p:sp>
    </p:spTree>
    <p:extLst>
      <p:ext uri="{BB962C8B-B14F-4D97-AF65-F5344CB8AC3E}">
        <p14:creationId xmlns:p14="http://schemas.microsoft.com/office/powerpoint/2010/main" val="884069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0809027" cy="685800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Повідомлення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бути представлено </a:t>
            </a:r>
            <a:r>
              <a:rPr lang="ru-RU" sz="2400" dirty="0" err="1" smtClean="0"/>
              <a:t>конкретним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значенням</a:t>
            </a:r>
            <a:r>
              <a:rPr lang="ru-RU" sz="2400" dirty="0" smtClean="0"/>
              <a:t> параметра сигналу (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, </a:t>
            </a:r>
            <a:r>
              <a:rPr lang="ru-RU" sz="2400" i="1" dirty="0"/>
              <a:t>a </a:t>
            </a:r>
            <a:r>
              <a:rPr lang="ru-RU" sz="2400" dirty="0" smtClean="0"/>
              <a:t>= </a:t>
            </a:r>
            <a:r>
              <a:rPr lang="ru-RU" sz="2400" dirty="0"/>
              <a:t>0 – </a:t>
            </a:r>
            <a:r>
              <a:rPr lang="ru-RU" sz="2400" dirty="0" err="1" smtClean="0"/>
              <a:t>інформація</a:t>
            </a:r>
            <a:r>
              <a:rPr lang="ru-RU" sz="2400" dirty="0" smtClean="0"/>
              <a:t> про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сигналу</a:t>
            </a:r>
            <a:r>
              <a:rPr lang="ru-RU" sz="2400" dirty="0"/>
              <a:t> </a:t>
            </a:r>
            <a:r>
              <a:rPr lang="ru-RU" sz="2400" dirty="0" err="1" smtClean="0"/>
              <a:t>немає</a:t>
            </a:r>
            <a:r>
              <a:rPr lang="ru-RU" sz="2400" dirty="0" smtClean="0"/>
              <a:t>, </a:t>
            </a:r>
            <a:r>
              <a:rPr lang="ru-RU" sz="2400" i="1" dirty="0"/>
              <a:t>a </a:t>
            </a:r>
            <a:r>
              <a:rPr lang="ru-RU" sz="2400" dirty="0"/>
              <a:t>&gt; </a:t>
            </a:r>
            <a:r>
              <a:rPr lang="ru-RU" sz="2400" dirty="0" smtClean="0"/>
              <a:t>0 </a:t>
            </a:r>
            <a:r>
              <a:rPr lang="ru-RU" sz="2400" dirty="0"/>
              <a:t>– сигнал </a:t>
            </a:r>
            <a:r>
              <a:rPr lang="ru-RU" sz="2400" dirty="0" smtClean="0"/>
              <a:t>є)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послідовною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зміною</a:t>
            </a:r>
            <a:r>
              <a:rPr lang="ru-RU" sz="2400" dirty="0" smtClean="0"/>
              <a:t> з часом будь-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/>
              <a:t>числа </a:t>
            </a:r>
            <a:r>
              <a:rPr lang="ru-RU" sz="2400" dirty="0" err="1" smtClean="0"/>
              <a:t>параметрів</a:t>
            </a:r>
            <a:r>
              <a:rPr lang="ru-RU" sz="2400" dirty="0" smtClean="0"/>
              <a:t> сигналу: </a:t>
            </a:r>
            <a:r>
              <a:rPr lang="ru-RU" sz="2400" b="1" dirty="0"/>
              <a:t>a </a:t>
            </a:r>
            <a:r>
              <a:rPr lang="ru-RU" sz="2400" b="1" dirty="0"/>
              <a:t>=</a:t>
            </a:r>
            <a:r>
              <a:rPr lang="ru-RU" sz="2400" b="1" dirty="0" smtClean="0"/>
              <a:t> </a:t>
            </a:r>
            <a:r>
              <a:rPr lang="ru-RU" sz="2400" b="1" dirty="0"/>
              <a:t>a(t) </a:t>
            </a:r>
            <a:r>
              <a:rPr lang="ru-RU" sz="2400" dirty="0"/>
              <a:t>, </a:t>
            </a:r>
            <a:r>
              <a:rPr lang="en-US" sz="2400" b="1" i="1" dirty="0" smtClean="0"/>
              <a:t>w</a:t>
            </a:r>
            <a:r>
              <a:rPr lang="ru-RU" sz="2400" dirty="0" smtClean="0"/>
              <a:t>=</a:t>
            </a:r>
            <a:r>
              <a:rPr lang="en-US" sz="2400" b="1" i="1" dirty="0"/>
              <a:t>w </a:t>
            </a:r>
            <a:r>
              <a:rPr lang="ru-RU" sz="2400" dirty="0" smtClean="0"/>
              <a:t>(</a:t>
            </a:r>
            <a:r>
              <a:rPr lang="ru-RU" sz="2400" i="1" dirty="0"/>
              <a:t>t</a:t>
            </a:r>
            <a:r>
              <a:rPr lang="ru-RU" sz="2400" dirty="0"/>
              <a:t>)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el-GR" sz="2400" dirty="0" smtClean="0"/>
              <a:t>φ</a:t>
            </a:r>
            <a:r>
              <a:rPr lang="uk-UA" sz="2400" dirty="0" smtClean="0"/>
              <a:t>=</a:t>
            </a:r>
            <a:r>
              <a:rPr lang="el-GR" sz="2400" dirty="0"/>
              <a:t> φ</a:t>
            </a:r>
            <a:r>
              <a:rPr lang="ru-RU" sz="2400" dirty="0" smtClean="0"/>
              <a:t>(</a:t>
            </a:r>
            <a:r>
              <a:rPr lang="ru-RU" sz="2400" i="1" dirty="0" smtClean="0"/>
              <a:t>t</a:t>
            </a:r>
            <a:r>
              <a:rPr lang="ru-RU" sz="2400" dirty="0"/>
              <a:t>) </a:t>
            </a:r>
            <a:r>
              <a:rPr lang="ru-RU" sz="2400" dirty="0" smtClean="0"/>
              <a:t>.</a:t>
            </a:r>
          </a:p>
          <a:p>
            <a:r>
              <a:rPr lang="uk-UA" sz="2400" dirty="0" smtClean="0"/>
              <a:t>У РТС як фізичне середовище можуть виступати атмосфера (в цьому випадку використовуються радіосигнали), лінії провідного зв'язку (електричні ланцюги), </a:t>
            </a:r>
            <a:r>
              <a:rPr lang="uk-UA" sz="2400" dirty="0" err="1" smtClean="0"/>
              <a:t>мікрополоскові</a:t>
            </a:r>
            <a:r>
              <a:rPr lang="uk-UA" sz="2400" dirty="0" smtClean="0"/>
              <a:t> лінії, </a:t>
            </a:r>
            <a:r>
              <a:rPr lang="uk-UA" sz="2400" dirty="0" err="1" smtClean="0"/>
              <a:t>волоконно</a:t>
            </a:r>
            <a:r>
              <a:rPr lang="uk-UA" sz="2400" dirty="0" smtClean="0"/>
              <a:t>-оптичні кабелі, хвилеводи і </a:t>
            </a:r>
            <a:r>
              <a:rPr lang="uk-UA" sz="2400" dirty="0" err="1" smtClean="0"/>
              <a:t>т.д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У матеріальних електричних ланцюгах радіосигнал поширюється і проявляється в </a:t>
            </a:r>
            <a:r>
              <a:rPr lang="uk-UA" sz="2400" dirty="0" err="1" smtClean="0"/>
              <a:t>реєструючих</a:t>
            </a:r>
            <a:r>
              <a:rPr lang="uk-UA" sz="2400" dirty="0" smtClean="0"/>
              <a:t> приладах у вигляді зміни струмів і </a:t>
            </a:r>
            <a:r>
              <a:rPr lang="uk-UA" sz="2400" dirty="0" err="1" smtClean="0"/>
              <a:t>напруг</a:t>
            </a:r>
            <a:r>
              <a:rPr lang="uk-UA" sz="2400" dirty="0" smtClean="0"/>
              <a:t>. У просторі він поширюється у вигляді електромагнітних хвиль, а реєструється також у вигляді електричних струмів і </a:t>
            </a:r>
            <a:r>
              <a:rPr lang="uk-UA" sz="2400" dirty="0" err="1" smtClean="0"/>
              <a:t>напруг</a:t>
            </a:r>
            <a:r>
              <a:rPr lang="uk-UA" sz="2400" dirty="0" smtClean="0"/>
              <a:t>, які можна перетворити в звук, видиме зображення або позначку на екрані індикатора.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45512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1491416" cy="6858000"/>
          </a:xfrm>
        </p:spPr>
        <p:txBody>
          <a:bodyPr>
            <a:normAutofit lnSpcReduction="10000"/>
          </a:bodyPr>
          <a:lstStyle/>
          <a:p>
            <a:r>
              <a:rPr lang="uk-UA" sz="2600" b="1" u="sng" dirty="0" smtClean="0"/>
              <a:t>Радіохвилі</a:t>
            </a:r>
            <a:r>
              <a:rPr lang="uk-UA" sz="2400" dirty="0" smtClean="0"/>
              <a:t> - електромагнітні хвилі в діапазоні частот від 3 </a:t>
            </a:r>
            <a:r>
              <a:rPr lang="uk-UA" sz="2400" dirty="0" err="1" smtClean="0"/>
              <a:t>Гц</a:t>
            </a:r>
            <a:r>
              <a:rPr lang="uk-UA" sz="2400" dirty="0" smtClean="0"/>
              <a:t> до 3000 </a:t>
            </a:r>
            <a:r>
              <a:rPr lang="uk-UA" sz="2400" dirty="0" err="1" smtClean="0"/>
              <a:t>ГГц</a:t>
            </a:r>
            <a:r>
              <a:rPr lang="uk-UA" sz="2400" dirty="0" smtClean="0"/>
              <a:t>.</a:t>
            </a:r>
          </a:p>
          <a:p>
            <a:r>
              <a:rPr lang="uk-UA" sz="2600" b="1" u="sng" dirty="0" smtClean="0"/>
              <a:t>Особливості радіохвиль:</a:t>
            </a:r>
          </a:p>
          <a:p>
            <a:r>
              <a:rPr lang="uk-UA" sz="2400" dirty="0" smtClean="0"/>
              <a:t>поширення на великі відстані (радіо і телебачення);</a:t>
            </a:r>
          </a:p>
          <a:p>
            <a:r>
              <a:rPr lang="uk-UA" sz="2400" dirty="0" err="1" smtClean="0"/>
              <a:t>огибання</a:t>
            </a:r>
            <a:r>
              <a:rPr lang="uk-UA" sz="2400" dirty="0" smtClean="0"/>
              <a:t> перешкод і земної поверхні, відбиття від іоносфери (далека радіозв'язок);</a:t>
            </a:r>
          </a:p>
          <a:p>
            <a:r>
              <a:rPr lang="uk-UA" sz="2400" dirty="0" smtClean="0"/>
              <a:t>проникнення в глиб суші і води (радіозондування);</a:t>
            </a:r>
          </a:p>
          <a:p>
            <a:r>
              <a:rPr lang="uk-UA" sz="2400" dirty="0" smtClean="0"/>
              <a:t>проходження через хмари і туман (дощ, сніг);</a:t>
            </a:r>
          </a:p>
          <a:p>
            <a:r>
              <a:rPr lang="uk-UA" sz="2400" dirty="0" smtClean="0"/>
              <a:t>відображення від металевих предметів (радіолокація);</a:t>
            </a:r>
          </a:p>
          <a:p>
            <a:r>
              <a:rPr lang="uk-UA" sz="2400" dirty="0" smtClean="0"/>
              <a:t>різна ступінь відображення від поверхні суші і води (радіо-зондування);</a:t>
            </a:r>
          </a:p>
          <a:p>
            <a:r>
              <a:rPr lang="uk-UA" sz="2400" dirty="0" smtClean="0"/>
              <a:t>можливість спрямованого випромінювання (далекі радіорелейні</a:t>
            </a:r>
          </a:p>
          <a:p>
            <a:r>
              <a:rPr lang="uk-UA" sz="2400" dirty="0" smtClean="0"/>
              <a:t>лінії і супутникова радіозв'язок);</a:t>
            </a:r>
          </a:p>
          <a:p>
            <a:r>
              <a:rPr lang="uk-UA" sz="2400" dirty="0" smtClean="0"/>
              <a:t>висока швидкість передачі і можливість передачі великого</a:t>
            </a:r>
          </a:p>
          <a:p>
            <a:r>
              <a:rPr lang="uk-UA" sz="2400" dirty="0" smtClean="0"/>
              <a:t>обсягу інформації (супутниковий зв'язок);</a:t>
            </a:r>
          </a:p>
          <a:p>
            <a:r>
              <a:rPr lang="uk-UA" sz="2400" dirty="0" smtClean="0"/>
              <a:t>можливість генерації сигналів великої потужності і виділе</a:t>
            </a:r>
            <a:r>
              <a:rPr lang="uk-UA" sz="2400" dirty="0"/>
              <a:t>н</a:t>
            </a:r>
            <a:r>
              <a:rPr lang="uk-UA" sz="2400" dirty="0" smtClean="0"/>
              <a:t>ня слабких сигналів (радіозондування планет і радіоастрономія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5586056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1500</TotalTime>
  <Words>1579</Words>
  <Application>Microsoft Office PowerPoint</Application>
  <PresentationFormat>Широкоэкранный</PresentationFormat>
  <Paragraphs>90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Аспект</vt:lpstr>
      <vt:lpstr>Презентация PowerPoint</vt:lpstr>
      <vt:lpstr>Лекція 8 «Радіотехнічні системи передачі інформації»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Маришка</dc:creator>
  <cp:lastModifiedBy>Маришка</cp:lastModifiedBy>
  <cp:revision>16</cp:revision>
  <dcterms:created xsi:type="dcterms:W3CDTF">2020-10-09T12:27:52Z</dcterms:created>
  <dcterms:modified xsi:type="dcterms:W3CDTF">2020-10-10T13:28:38Z</dcterms:modified>
</cp:coreProperties>
</file>