
<file path=[Content_Types].xml><?xml version="1.0" encoding="utf-8"?>
<Types xmlns="http://schemas.openxmlformats.org/package/2006/content-types">
  <Default Extension="png" ContentType="image/png"/>
  <Default Extension="aac" ContentType="audio/aac"/>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4"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54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F27B1BA-2679-4268-9559-22A648A53142}" type="datetimeFigureOut">
              <a:rPr lang="ru-RU" smtClean="0"/>
              <a:t>08.10.2020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1279100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F27B1BA-2679-4268-9559-22A648A53142}" type="datetimeFigureOut">
              <a:rPr lang="ru-RU" smtClean="0"/>
              <a:t>08.10.2020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4070023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F27B1BA-2679-4268-9559-22A648A53142}" type="datetimeFigureOut">
              <a:rPr lang="ru-RU" smtClean="0"/>
              <a:t>08.10.2020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5F0BD4-7CF5-4D0A-8F80-A0610AB9A791}"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38104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F27B1BA-2679-4268-9559-22A648A53142}" type="datetimeFigureOut">
              <a:rPr lang="ru-RU" smtClean="0"/>
              <a:t>08.10.2020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2769998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F27B1BA-2679-4268-9559-22A648A53142}" type="datetimeFigureOut">
              <a:rPr lang="ru-RU" smtClean="0"/>
              <a:t>08.10.2020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5F0BD4-7CF5-4D0A-8F80-A0610AB9A791}"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73643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F27B1BA-2679-4268-9559-22A648A53142}" type="datetimeFigureOut">
              <a:rPr lang="ru-RU" smtClean="0"/>
              <a:t>08.10.2020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1759135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F27B1BA-2679-4268-9559-22A648A53142}" type="datetimeFigureOut">
              <a:rPr lang="ru-RU" smtClean="0"/>
              <a:t>08.10.2020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3213100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F27B1BA-2679-4268-9559-22A648A53142}" type="datetimeFigureOut">
              <a:rPr lang="ru-RU" smtClean="0"/>
              <a:t>08.10.2020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246468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F27B1BA-2679-4268-9559-22A648A53142}" type="datetimeFigureOut">
              <a:rPr lang="ru-RU" smtClean="0"/>
              <a:t>08.10.2020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10206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F27B1BA-2679-4268-9559-22A648A53142}" type="datetimeFigureOut">
              <a:rPr lang="ru-RU" smtClean="0"/>
              <a:t>08.10.2020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4147563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F27B1BA-2679-4268-9559-22A648A53142}" type="datetimeFigureOut">
              <a:rPr lang="ru-RU" smtClean="0"/>
              <a:t>08.10.2020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3621657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F27B1BA-2679-4268-9559-22A648A53142}" type="datetimeFigureOut">
              <a:rPr lang="ru-RU" smtClean="0"/>
              <a:t>08.10.2020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3871069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F27B1BA-2679-4268-9559-22A648A53142}" type="datetimeFigureOut">
              <a:rPr lang="ru-RU" smtClean="0"/>
              <a:t>08.10.2020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1211217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7B1BA-2679-4268-9559-22A648A53142}" type="datetimeFigureOut">
              <a:rPr lang="ru-RU" smtClean="0"/>
              <a:t>08.10.2020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381953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F27B1BA-2679-4268-9559-22A648A53142}" type="datetimeFigureOut">
              <a:rPr lang="ru-RU" smtClean="0"/>
              <a:t>08.10.2020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1990809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F27B1BA-2679-4268-9559-22A648A53142}" type="datetimeFigureOut">
              <a:rPr lang="ru-RU" smtClean="0"/>
              <a:t>08.10.2020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E5F0BD4-7CF5-4D0A-8F80-A0610AB9A791}" type="slidenum">
              <a:rPr lang="ru-RU" smtClean="0"/>
              <a:t>‹#›</a:t>
            </a:fld>
            <a:endParaRPr lang="ru-RU"/>
          </a:p>
        </p:txBody>
      </p:sp>
    </p:spTree>
    <p:extLst>
      <p:ext uri="{BB962C8B-B14F-4D97-AF65-F5344CB8AC3E}">
        <p14:creationId xmlns:p14="http://schemas.microsoft.com/office/powerpoint/2010/main" val="3279017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27B1BA-2679-4268-9559-22A648A53142}" type="datetimeFigureOut">
              <a:rPr lang="ru-RU" smtClean="0"/>
              <a:t>08.10.2020</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E5F0BD4-7CF5-4D0A-8F80-A0610AB9A791}" type="slidenum">
              <a:rPr lang="ru-RU" smtClean="0"/>
              <a:t>‹#›</a:t>
            </a:fld>
            <a:endParaRPr lang="ru-RU"/>
          </a:p>
        </p:txBody>
      </p:sp>
    </p:spTree>
    <p:extLst>
      <p:ext uri="{BB962C8B-B14F-4D97-AF65-F5344CB8AC3E}">
        <p14:creationId xmlns:p14="http://schemas.microsoft.com/office/powerpoint/2010/main" val="418601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uk.wikipedia.org/wiki/%D0%90%D0%BD%D1%82%D0%B5%D0%BD%D0%B0" TargetMode="External"/><Relationship Id="rId3" Type="http://schemas.openxmlformats.org/officeDocument/2006/relationships/slideLayout" Target="../slideLayouts/slideLayout2.xml"/><Relationship Id="rId7" Type="http://schemas.openxmlformats.org/officeDocument/2006/relationships/hyperlink" Target="https://uk.wikipedia.org/wiki/%D0%9F%D1%96%D0%B4%D1%81%D0%B8%D0%BB%D1%8E%D0%B2%D0%B0%D1%87" TargetMode="External"/><Relationship Id="rId2" Type="http://schemas.openxmlformats.org/officeDocument/2006/relationships/audio" Target="../media/media9.aac"/><Relationship Id="rId1" Type="http://schemas.microsoft.com/office/2007/relationships/media" Target="../media/media9.aac"/><Relationship Id="rId6" Type="http://schemas.openxmlformats.org/officeDocument/2006/relationships/hyperlink" Target="https://uk.wikipedia.org/wiki/%D0%A0%D0%B0%D0%B4%D1%96%D0%BE%D0%BF%D1%80%D0%B8%D0%B9%D0%BC%D0%B0%D1%87" TargetMode="External"/><Relationship Id="rId5" Type="http://schemas.openxmlformats.org/officeDocument/2006/relationships/hyperlink" Target="https://uk.wikipedia.org/wiki/%D0%A1%D0%B8%D0%B3%D0%BD%D0%B0%D0%BB" TargetMode="External"/><Relationship Id="rId4" Type="http://schemas.openxmlformats.org/officeDocument/2006/relationships/hyperlink" Target="https://uk.wikipedia.org/wiki/%D0%9F%D0%B5%D1%80%D0%B5%D0%B4%D0%B0%D0%B2%D0%B0%D1%87" TargetMode="Externa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aac"/><Relationship Id="rId1" Type="http://schemas.microsoft.com/office/2007/relationships/media" Target="../media/media10.aac"/><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uk.wikipedia.org/wiki/%D0%90%D0%B4%D0%B8%D1%82%D0%B8%D0%B2%D0%BD%D0%B8%D0%B9_%D0%B1%D1%96%D0%BB%D0%B8%D0%B9_%D0%B3%D0%B0%D1%83%D1%81%D1%96%D0%B2_%D1%88%D1%83%D0%BC" TargetMode="External"/><Relationship Id="rId2" Type="http://schemas.openxmlformats.org/officeDocument/2006/relationships/audio" Target="../media/media11.aac"/><Relationship Id="rId1" Type="http://schemas.microsoft.com/office/2007/relationships/media" Target="../media/media11.aac"/><Relationship Id="rId6" Type="http://schemas.openxmlformats.org/officeDocument/2006/relationships/hyperlink" Target="https://uk.wikipedia.org/wiki/%D0%92%D0%B8%D0%BF%D0%B0%D0%B4%D0%BA%D0%BE%D0%B2%D0%B8%D0%B9_%D0%BF%D1%80%D0%BE%D1%86%D0%B5%D1%81" TargetMode="External"/><Relationship Id="rId5" Type="http://schemas.openxmlformats.org/officeDocument/2006/relationships/hyperlink" Target="https://uk.wikipedia.org/wiki/%D0%A6%D0%B8%D1%84%D1%80%D0%BE%D0%B2%D0%B8%D0%B9_%D1%81%D0%B8%D0%B3%D0%BD%D0%B0%D0%BB" TargetMode="External"/><Relationship Id="rId4" Type="http://schemas.openxmlformats.org/officeDocument/2006/relationships/hyperlink" Target="https://uk.wikipedia.org/wiki/%D0%90%D0%BD%D0%B0%D0%BB%D0%BE%D0%B3%D0%BE%D0%B2%D0%B8%D0%B9_%D1%81%D0%B8%D0%B3%D0%BD%D0%B0%D0%BB"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aac"/><Relationship Id="rId1" Type="http://schemas.microsoft.com/office/2007/relationships/media" Target="../media/media12.aac"/><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aac"/><Relationship Id="rId1" Type="http://schemas.microsoft.com/office/2007/relationships/media" Target="../media/media13.aac"/><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aac"/><Relationship Id="rId1" Type="http://schemas.microsoft.com/office/2007/relationships/media" Target="../media/media14.aac"/><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aac"/><Relationship Id="rId1" Type="http://schemas.microsoft.com/office/2007/relationships/media" Target="../media/media15.aac"/><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aac"/><Relationship Id="rId1" Type="http://schemas.microsoft.com/office/2007/relationships/media" Target="../media/media16.aac"/><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aac"/><Relationship Id="rId1" Type="http://schemas.microsoft.com/office/2007/relationships/media" Target="../media/media17.aac"/><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aac"/><Relationship Id="rId1" Type="http://schemas.microsoft.com/office/2007/relationships/media" Target="../media/media18.aac"/><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aac"/><Relationship Id="rId1" Type="http://schemas.microsoft.com/office/2007/relationships/media" Target="../media/media1.aac"/><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aac"/><Relationship Id="rId1" Type="http://schemas.microsoft.com/office/2007/relationships/media" Target="../media/media19.aac"/><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aac"/><Relationship Id="rId1" Type="http://schemas.microsoft.com/office/2007/relationships/media" Target="../media/media20.aac"/><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aac"/><Relationship Id="rId1" Type="http://schemas.microsoft.com/office/2007/relationships/media" Target="../media/media21.aac"/><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aac"/><Relationship Id="rId1" Type="http://schemas.microsoft.com/office/2007/relationships/media" Target="../media/media22.aac"/><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aac"/><Relationship Id="rId1" Type="http://schemas.microsoft.com/office/2007/relationships/media" Target="../media/media23.aac"/><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aac"/><Relationship Id="rId1" Type="http://schemas.microsoft.com/office/2007/relationships/media" Target="../media/media24.aac"/><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aac"/><Relationship Id="rId1" Type="http://schemas.microsoft.com/office/2007/relationships/media" Target="../media/media2.aac"/><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aac"/><Relationship Id="rId1" Type="http://schemas.microsoft.com/office/2007/relationships/media" Target="../media/media3.aac"/><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aac"/><Relationship Id="rId1" Type="http://schemas.microsoft.com/office/2007/relationships/media" Target="../media/media4.aac"/><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hyperlink" Target="https://uk.wikipedia.org/wiki/%D0%A2%D0%B5%D0%BA%D1%81%D1%82" TargetMode="External"/><Relationship Id="rId13" Type="http://schemas.openxmlformats.org/officeDocument/2006/relationships/hyperlink" Target="https://uk.wikipedia.org/wiki/%D0%A2%D0%B5%D1%85%D0%BD%D0%BE%D0%BB%D0%BE%D0%B3%D1%96%D1%8F" TargetMode="External"/><Relationship Id="rId3" Type="http://schemas.openxmlformats.org/officeDocument/2006/relationships/slideLayout" Target="../slideLayouts/slideLayout2.xml"/><Relationship Id="rId7" Type="http://schemas.openxmlformats.org/officeDocument/2006/relationships/hyperlink" Target="https://uk.wikipedia.org/wiki/%D0%9F%D0%B8%D1%81%D1%8C%D0%BC%D0%BE" TargetMode="External"/><Relationship Id="rId12" Type="http://schemas.openxmlformats.org/officeDocument/2006/relationships/hyperlink" Target="https://uk.wikipedia.org/wiki/%D0%9E%D0%BF%D1%82%D0%B8%D0%BA%D0%B0" TargetMode="External"/><Relationship Id="rId2" Type="http://schemas.openxmlformats.org/officeDocument/2006/relationships/audio" Target="../media/media5.aac"/><Relationship Id="rId1" Type="http://schemas.microsoft.com/office/2007/relationships/media" Target="../media/media5.aac"/><Relationship Id="rId6" Type="http://schemas.openxmlformats.org/officeDocument/2006/relationships/hyperlink" Target="https://uk.wikipedia.org/wiki/%D0%A1%D0%B8%D0%B3%D0%BD%D0%B0%D0%BB" TargetMode="External"/><Relationship Id="rId11" Type="http://schemas.openxmlformats.org/officeDocument/2006/relationships/hyperlink" Target="https://uk.wikipedia.org/wiki/%D0%A0%D0%B0%D0%B4%D1%96%D0%BE" TargetMode="External"/><Relationship Id="rId5" Type="http://schemas.openxmlformats.org/officeDocument/2006/relationships/hyperlink" Target="https://uk.wikipedia.org/wiki/%D0%97%D0%BD%D0%B0%D0%BA" TargetMode="External"/><Relationship Id="rId15" Type="http://schemas.openxmlformats.org/officeDocument/2006/relationships/image" Target="../media/image3.png"/><Relationship Id="rId10" Type="http://schemas.openxmlformats.org/officeDocument/2006/relationships/hyperlink" Target="https://uk.wikipedia.org/wiki/%D0%97%D0%B2%D1%83%D0%BA" TargetMode="External"/><Relationship Id="rId4" Type="http://schemas.openxmlformats.org/officeDocument/2006/relationships/hyperlink" Target="https://uk.wikipedia.org/wiki/%D0%90%D0%BD%D0%B3%D0%BB%D1%96%D0%B9%D1%81%D1%8C%D0%BA%D0%B0_%D0%BC%D0%BE%D0%B2%D0%B0" TargetMode="External"/><Relationship Id="rId9" Type="http://schemas.openxmlformats.org/officeDocument/2006/relationships/hyperlink" Target="https://uk.wikipedia.org/wiki/%D0%97%D0%BE%D0%B1%D1%80%D0%B0%D0%B6%D0%B5%D0%BD%D0%BD%D1%8F" TargetMode="External"/><Relationship Id="rId14" Type="http://schemas.openxmlformats.org/officeDocument/2006/relationships/hyperlink" Target="https://uk.wikipedia.org/wiki/%D0%9C%D1%83%D0%BB%D1%8C%D1%82%D0%B8%D0%BF%D0%BB%D0%B5%D0%BA%D1%81%D1%83%D0%B2%D0%B0%D0%BD%D0%BD%D1%8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aac"/><Relationship Id="rId1" Type="http://schemas.microsoft.com/office/2007/relationships/media" Target="../media/media6.aac"/><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aac"/><Relationship Id="rId1" Type="http://schemas.microsoft.com/office/2007/relationships/media" Target="../media/media7.aac"/><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aac"/><Relationship Id="rId1" Type="http://schemas.microsoft.com/office/2007/relationships/media" Target="../media/media8.aac"/><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51045" y="136478"/>
            <a:ext cx="9144000" cy="1991602"/>
          </a:xfrm>
        </p:spPr>
        <p:txBody>
          <a:bodyPr>
            <a:normAutofit fontScale="90000"/>
          </a:bodyPr>
          <a:lstStyle/>
          <a:p>
            <a:r>
              <a:rPr lang="uk-UA" sz="4400" dirty="0" smtClean="0"/>
              <a:t/>
            </a:r>
            <a:br>
              <a:rPr lang="uk-UA" sz="4400" dirty="0" smtClean="0"/>
            </a:br>
            <a:r>
              <a:rPr lang="uk-UA" sz="4400" dirty="0"/>
              <a:t/>
            </a:r>
            <a:br>
              <a:rPr lang="uk-UA" sz="4400" dirty="0"/>
            </a:br>
            <a:r>
              <a:rPr lang="uk-UA" sz="4400" dirty="0" smtClean="0"/>
              <a:t/>
            </a:r>
            <a:br>
              <a:rPr lang="uk-UA" sz="4400" dirty="0" smtClean="0"/>
            </a:br>
            <a:r>
              <a:rPr lang="uk-UA" sz="4400" dirty="0"/>
              <a:t/>
            </a:r>
            <a:br>
              <a:rPr lang="uk-UA" sz="4400" dirty="0"/>
            </a:br>
            <a:r>
              <a:rPr lang="uk-UA" sz="4400" dirty="0" smtClean="0"/>
              <a:t/>
            </a:r>
            <a:br>
              <a:rPr lang="uk-UA" sz="4400" dirty="0" smtClean="0"/>
            </a:br>
            <a:endParaRPr lang="ru-RU" dirty="0"/>
          </a:p>
        </p:txBody>
      </p:sp>
      <p:sp>
        <p:nvSpPr>
          <p:cNvPr id="4" name="Прямоугольник 3"/>
          <p:cNvSpPr/>
          <p:nvPr/>
        </p:nvSpPr>
        <p:spPr>
          <a:xfrm>
            <a:off x="2488442" y="0"/>
            <a:ext cx="7447128" cy="2170851"/>
          </a:xfrm>
          <a:prstGeom prst="rect">
            <a:avLst/>
          </a:prstGeom>
        </p:spPr>
        <p:txBody>
          <a:bodyPr wrap="square">
            <a:spAutoFit/>
          </a:bodyPr>
          <a:lstStyle/>
          <a:p>
            <a:pPr algn="ctr" defTabSz="457200">
              <a:lnSpc>
                <a:spcPct val="107000"/>
              </a:lnSpc>
              <a:spcBef>
                <a:spcPct val="0"/>
              </a:spcBef>
              <a:spcAft>
                <a:spcPts val="800"/>
              </a:spcAft>
            </a:pPr>
            <a:r>
              <a:rPr lang="uk-UA" sz="4000" i="1" dirty="0">
                <a:effectLst>
                  <a:outerShdw blurRad="38100" dist="38100" dir="2700000" algn="tl">
                    <a:srgbClr val="000000">
                      <a:alpha val="43137"/>
                    </a:srgbClr>
                  </a:outerShdw>
                </a:effectLst>
                <a:latin typeface="+mj-lt"/>
                <a:ea typeface="+mj-ea"/>
                <a:cs typeface="+mj-cs"/>
              </a:rPr>
              <a:t>Навчальна дисципліна:</a:t>
            </a:r>
            <a:endParaRPr lang="ru-RU" sz="4000" i="1" dirty="0">
              <a:effectLst>
                <a:outerShdw blurRad="38100" dist="38100" dir="2700000" algn="tl">
                  <a:srgbClr val="000000">
                    <a:alpha val="43137"/>
                  </a:srgbClr>
                </a:outerShdw>
              </a:effectLst>
              <a:latin typeface="+mj-lt"/>
              <a:ea typeface="+mj-ea"/>
              <a:cs typeface="+mj-cs"/>
            </a:endParaRPr>
          </a:p>
          <a:p>
            <a:pPr algn="ctr" defTabSz="457200">
              <a:lnSpc>
                <a:spcPct val="107000"/>
              </a:lnSpc>
              <a:spcBef>
                <a:spcPct val="0"/>
              </a:spcBef>
              <a:spcAft>
                <a:spcPts val="800"/>
              </a:spcAft>
            </a:pPr>
            <a:r>
              <a:rPr lang="uk-UA" sz="4000" i="1" dirty="0">
                <a:effectLst>
                  <a:outerShdw blurRad="38100" dist="38100" dir="2700000" algn="tl">
                    <a:srgbClr val="000000">
                      <a:alpha val="43137"/>
                    </a:srgbClr>
                  </a:outerShdw>
                </a:effectLst>
                <a:latin typeface="+mj-lt"/>
                <a:ea typeface="+mj-ea"/>
                <a:cs typeface="+mj-cs"/>
              </a:rPr>
              <a:t>«Вступ до телекомунікацій та радіотехніки»</a:t>
            </a:r>
            <a:endParaRPr lang="ru-RU" sz="4000" i="1" dirty="0">
              <a:effectLst>
                <a:outerShdw blurRad="38100" dist="38100" dir="2700000" algn="tl">
                  <a:srgbClr val="000000">
                    <a:alpha val="43137"/>
                  </a:srgbClr>
                </a:outerShdw>
              </a:effectLst>
              <a:latin typeface="+mj-lt"/>
              <a:ea typeface="+mj-ea"/>
              <a:cs typeface="+mj-cs"/>
            </a:endParaRPr>
          </a:p>
        </p:txBody>
      </p:sp>
      <p:pic>
        <p:nvPicPr>
          <p:cNvPr id="5" name="Рисунок 4"/>
          <p:cNvPicPr/>
          <p:nvPr/>
        </p:nvPicPr>
        <p:blipFill>
          <a:blip r:embed="rId2"/>
          <a:stretch>
            <a:fillRect/>
          </a:stretch>
        </p:blipFill>
        <p:spPr>
          <a:xfrm>
            <a:off x="3043934" y="2044700"/>
            <a:ext cx="5749290" cy="4813300"/>
          </a:xfrm>
          <a:prstGeom prst="rect">
            <a:avLst/>
          </a:prstGeom>
        </p:spPr>
      </p:pic>
    </p:spTree>
    <p:extLst>
      <p:ext uri="{BB962C8B-B14F-4D97-AF65-F5344CB8AC3E}">
        <p14:creationId xmlns:p14="http://schemas.microsoft.com/office/powerpoint/2010/main" val="663297932"/>
      </p:ext>
    </p:extLst>
  </p:cSld>
  <p:clrMapOvr>
    <a:masterClrMapping/>
  </p:clrMapOvr>
  <mc:AlternateContent xmlns:mc="http://schemas.openxmlformats.org/markup-compatibility/2006" xmlns:p14="http://schemas.microsoft.com/office/powerpoint/2010/main">
    <mc:Choice Requires="p14">
      <p:transition spd="slow" p14:dur="2000" advTm="11192"/>
    </mc:Choice>
    <mc:Fallback xmlns="">
      <p:transition spd="slow" advTm="1119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
            <a:ext cx="9812740" cy="6858000"/>
          </a:xfrm>
        </p:spPr>
        <p:txBody>
          <a:bodyPr>
            <a:normAutofit lnSpcReduction="10000"/>
          </a:bodyPr>
          <a:lstStyle/>
          <a:p>
            <a:r>
              <a:rPr lang="uk-UA" sz="2400" dirty="0" smtClean="0"/>
              <a:t>Телекомунікаційні технології можуть, перш за все, бути розділені на дротові та бездротові. Однак, в цілому, основна телекомунікаційна система складається з трьох частин, які завжди присутні в тій чи іншій формі:</a:t>
            </a:r>
          </a:p>
          <a:p>
            <a:r>
              <a:rPr lang="uk-UA" sz="2400" dirty="0" smtClean="0">
                <a:hlinkClick r:id="rId4" tooltip="Передавач"/>
              </a:rPr>
              <a:t>Передавач</a:t>
            </a:r>
            <a:r>
              <a:rPr lang="uk-UA" sz="2400" dirty="0" smtClean="0"/>
              <a:t>, який приймає інформацію та перетворює її в </a:t>
            </a:r>
            <a:r>
              <a:rPr lang="uk-UA" sz="2400" dirty="0" smtClean="0">
                <a:hlinkClick r:id="rId5" tooltip="Сигнал"/>
              </a:rPr>
              <a:t>сигнал</a:t>
            </a:r>
            <a:r>
              <a:rPr lang="uk-UA" sz="2400" dirty="0" smtClean="0"/>
              <a:t>.</a:t>
            </a:r>
          </a:p>
          <a:p>
            <a:r>
              <a:rPr lang="uk-UA" sz="2400" dirty="0" smtClean="0"/>
              <a:t>Середовище передачі, яке також називається </a:t>
            </a:r>
            <a:r>
              <a:rPr lang="uk-UA" sz="2400" i="1" dirty="0" smtClean="0"/>
              <a:t>фізичним каналом</a:t>
            </a:r>
            <a:r>
              <a:rPr lang="uk-UA" sz="2400" dirty="0" smtClean="0"/>
              <a:t>, що несе сигнал. Прикладом може бути "вільний оптичний канал".</a:t>
            </a:r>
          </a:p>
          <a:p>
            <a:r>
              <a:rPr lang="uk-UA" sz="2400" dirty="0" smtClean="0">
                <a:hlinkClick r:id="rId6" tooltip="Радіоприймач"/>
              </a:rPr>
              <a:t>Приймач</a:t>
            </a:r>
            <a:r>
              <a:rPr lang="uk-UA" sz="2400" dirty="0" smtClean="0"/>
              <a:t>, який приймає сигнал з каналу та перетворює його назад у доступну інформацію для одержувача.</a:t>
            </a:r>
          </a:p>
          <a:p>
            <a:r>
              <a:rPr lang="uk-UA" sz="2400" dirty="0" smtClean="0"/>
              <a:t>Наприклад, у радіомовленні </a:t>
            </a:r>
            <a:r>
              <a:rPr lang="uk-UA" sz="2400" dirty="0" smtClean="0">
                <a:hlinkClick r:id="rId7" tooltip="Підсилювач"/>
              </a:rPr>
              <a:t>підсилювач потужності</a:t>
            </a:r>
            <a:r>
              <a:rPr lang="uk-UA" sz="2400" dirty="0" smtClean="0"/>
              <a:t> є передавачем, радіотрансляційна </a:t>
            </a:r>
            <a:r>
              <a:rPr lang="uk-UA" sz="2400" dirty="0" smtClean="0">
                <a:hlinkClick r:id="rId8" tooltip="Антена"/>
              </a:rPr>
              <a:t>антена</a:t>
            </a:r>
            <a:r>
              <a:rPr lang="uk-UA" sz="2400" dirty="0" smtClean="0"/>
              <a:t> - це інтерфейс між підсилювачем та "вільним оптичним каналом". Вільний оптичний канал є середовищем передачі. Антена приймача - це інтерфейс між вільним оптичним каналом та приймачем. Далі, радіоприймач є кінцевим пунктом радіосигналу, саме там він перетворюється з електрики в звук, для того щоб люди могли слухати його.</a:t>
            </a:r>
          </a:p>
          <a:p>
            <a:endParaRPr lang="ru-RU" dirty="0"/>
          </a:p>
        </p:txBody>
      </p:sp>
      <p:pic>
        <p:nvPicPr>
          <p:cNvPr id="2" name="Л6.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075" y="92075"/>
            <a:ext cx="609600" cy="609600"/>
          </a:xfrm>
          <a:prstGeom prst="rect">
            <a:avLst/>
          </a:prstGeom>
        </p:spPr>
      </p:pic>
    </p:spTree>
    <p:extLst>
      <p:ext uri="{BB962C8B-B14F-4D97-AF65-F5344CB8AC3E}">
        <p14:creationId xmlns:p14="http://schemas.microsoft.com/office/powerpoint/2010/main" val="1140991004"/>
      </p:ext>
    </p:extLst>
  </p:cSld>
  <p:clrMapOvr>
    <a:masterClrMapping/>
  </p:clrMapOvr>
  <mc:AlternateContent xmlns:mc="http://schemas.openxmlformats.org/markup-compatibility/2006" xmlns:p14="http://schemas.microsoft.com/office/powerpoint/2010/main">
    <mc:Choice Requires="p14">
      <p:transition spd="slow" p14:dur="2000" advTm="161799"/>
    </mc:Choice>
    <mc:Fallback xmlns="">
      <p:transition spd="slow" advTm="16179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323" objId="2"/>
        <p14:stopEvt time="81185"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7890"/>
            <a:ext cx="9730854" cy="6840110"/>
          </a:xfrm>
        </p:spPr>
        <p:txBody>
          <a:bodyPr>
            <a:normAutofit/>
          </a:bodyPr>
          <a:lstStyle/>
          <a:p>
            <a:r>
              <a:rPr lang="uk-UA" dirty="0" smtClean="0"/>
              <a:t>Іноді телекомунікаційні системи є "дуплексними" (двосторонніми) з одним </a:t>
            </a:r>
            <a:r>
              <a:rPr lang="uk-UA" dirty="0" err="1" smtClean="0"/>
              <a:t>електропристроєм</a:t>
            </a:r>
            <a:r>
              <a:rPr lang="uk-UA" dirty="0" smtClean="0"/>
              <a:t>, який працює як передавачем, так і приймачем, тобто </a:t>
            </a:r>
            <a:r>
              <a:rPr lang="uk-UA" dirty="0" err="1" smtClean="0"/>
              <a:t>прийомопередавачем</a:t>
            </a:r>
            <a:r>
              <a:rPr lang="uk-UA" dirty="0" smtClean="0"/>
              <a:t>. Наприклад, стільниковий телефон є </a:t>
            </a:r>
            <a:r>
              <a:rPr lang="uk-UA" dirty="0" err="1" smtClean="0"/>
              <a:t>прийомопередавачем</a:t>
            </a:r>
            <a:r>
              <a:rPr lang="uk-UA" dirty="0" smtClean="0"/>
              <a:t>. Електроніка передавача та приймача в приймально-передавальній системі насправді є досить незалежними один від одного. Це легко пояснюється тим, що радіопередавачі містять підсилювачі потужності, які працюють із електричними </a:t>
            </a:r>
            <a:r>
              <a:rPr lang="uk-UA" dirty="0" err="1" smtClean="0"/>
              <a:t>потужностями</a:t>
            </a:r>
            <a:r>
              <a:rPr lang="uk-UA" dirty="0" smtClean="0"/>
              <a:t>, виміряними в ватах або кіловатах, але радіоприймачі працюють із потужністю радіо, яку вимірюють в мікроватах та </a:t>
            </a:r>
            <a:r>
              <a:rPr lang="uk-UA" dirty="0" err="1" smtClean="0"/>
              <a:t>нановатах</a:t>
            </a:r>
            <a:r>
              <a:rPr lang="uk-UA" dirty="0" smtClean="0"/>
              <a:t>. А отже, приймально-передавальні пристрої повинні бути ретельно розроблені та побудовані таким чином, щоб ізолювати один від одного схеми високої та низької потужності, щоб не створювати перешкод.</a:t>
            </a:r>
          </a:p>
          <a:p>
            <a:r>
              <a:rPr lang="uk-UA" dirty="0" smtClean="0"/>
              <a:t>Телекомунікації по фіксованим лініям називаються вузол-вузол (точка-точка), оскільки між ними є один передавач і один приймач. Телекомунікацій через радіопередавачі називають ефірним зв'язком, оскільки він знаходиться між одним потужним передавачем та численними малопотужними, але чутливими радіоприймачами.</a:t>
            </a:r>
          </a:p>
          <a:p>
            <a:r>
              <a:rPr lang="uk-UA" dirty="0" smtClean="0"/>
              <a:t>Телекомунікації, в рамах яких декілька передавачів і декілька приймачів були розроблені для співпраці та спільного використання одного і того ж фізичного каналу, називаються мультиплексними системами. Спільне використання фізичних каналів за допомогою мультиплексування часто призводить до дуже великого скорочення витрат. Мультиплексні системи вбудовуються в телекомунікаційні мережі, а мультиплексні сигнали перемикаються в вузлах до необхідного приймача</a:t>
            </a:r>
            <a:r>
              <a:rPr lang="ru-RU" dirty="0" smtClean="0"/>
              <a:t>.</a:t>
            </a:r>
            <a:endParaRPr lang="ru-RU" dirty="0"/>
          </a:p>
          <a:p>
            <a:endParaRPr lang="ru-RU" sz="2400" dirty="0"/>
          </a:p>
        </p:txBody>
      </p:sp>
      <p:pic>
        <p:nvPicPr>
          <p:cNvPr id="2" name="Л6.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202690548"/>
      </p:ext>
    </p:extLst>
  </p:cSld>
  <p:clrMapOvr>
    <a:masterClrMapping/>
  </p:clrMapOvr>
  <mc:AlternateContent xmlns:mc="http://schemas.openxmlformats.org/markup-compatibility/2006" xmlns:p14="http://schemas.microsoft.com/office/powerpoint/2010/main">
    <mc:Choice Requires="p14">
      <p:transition spd="slow" p14:dur="2000" advTm="239628"/>
    </mc:Choice>
    <mc:Fallback xmlns="">
      <p:transition spd="slow" advTm="23962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816" objId="2"/>
        <p14:stopEvt time="129472"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0"/>
            <a:ext cx="8596668" cy="700585"/>
          </a:xfrm>
        </p:spPr>
        <p:txBody>
          <a:bodyPr>
            <a:normAutofit fontScale="90000"/>
          </a:bodyPr>
          <a:lstStyle/>
          <a:p>
            <a:pPr algn="ctr"/>
            <a:r>
              <a:rPr lang="uk-UA" b="1" dirty="0" smtClean="0">
                <a:solidFill>
                  <a:schemeClr val="tx1"/>
                </a:solidFill>
              </a:rPr>
              <a:t>Аналогові та цифрові комунікації</a:t>
            </a:r>
            <a:br>
              <a:rPr lang="uk-UA" b="1" dirty="0" smtClean="0">
                <a:solidFill>
                  <a:schemeClr val="tx1"/>
                </a:solidFill>
              </a:rPr>
            </a:br>
            <a:endParaRPr lang="uk-UA" dirty="0">
              <a:solidFill>
                <a:schemeClr val="tx1"/>
              </a:solidFill>
            </a:endParaRPr>
          </a:p>
        </p:txBody>
      </p:sp>
      <p:sp>
        <p:nvSpPr>
          <p:cNvPr id="3" name="Объект 2"/>
          <p:cNvSpPr>
            <a:spLocks noGrp="1"/>
          </p:cNvSpPr>
          <p:nvPr>
            <p:ph idx="1"/>
          </p:nvPr>
        </p:nvSpPr>
        <p:spPr>
          <a:xfrm>
            <a:off x="0" y="700585"/>
            <a:ext cx="10385946" cy="6157415"/>
          </a:xfrm>
        </p:spPr>
        <p:txBody>
          <a:bodyPr>
            <a:normAutofit fontScale="92500"/>
          </a:bodyPr>
          <a:lstStyle/>
          <a:p>
            <a:r>
              <a:rPr lang="uk-UA" sz="2400" dirty="0" smtClean="0"/>
              <a:t>Сигнали можуть передаватися або за допомогою </a:t>
            </a:r>
            <a:r>
              <a:rPr lang="uk-UA" sz="2400" dirty="0" smtClean="0">
                <a:hlinkClick r:id="rId4" tooltip="Аналоговий сигнал"/>
              </a:rPr>
              <a:t>аналогових</a:t>
            </a:r>
            <a:r>
              <a:rPr lang="uk-UA" sz="2400" dirty="0" smtClean="0"/>
              <a:t> або </a:t>
            </a:r>
            <a:r>
              <a:rPr lang="uk-UA" sz="2400" dirty="0" smtClean="0">
                <a:hlinkClick r:id="rId5" tooltip="Цифровий сигнал"/>
              </a:rPr>
              <a:t>цифрових</a:t>
            </a:r>
            <a:r>
              <a:rPr lang="uk-UA" sz="2400" dirty="0" smtClean="0"/>
              <a:t> сигналів. Відтак, існують аналогові та цифрові системи зв'язку. Для аналогової системи передачі, сигнал постійно змінюється в залежності від інформації. У цифровій системі передачі сигнал кодується як сукупність дискретних значень (наприклад, набір одиниць і нулів). Під час розповсюдження та прийому інформація, що міститься у аналоговому сигналі, неминуче погіршуватиметься небажаним фізичним шумом. Як правило, шум у системі зв'язку може бути виражений додавання та віднімання від бажаного сигналу у цілковито </a:t>
            </a:r>
            <a:r>
              <a:rPr lang="uk-UA" sz="2400" dirty="0" smtClean="0">
                <a:hlinkClick r:id="rId6" tooltip="Випадковий процес"/>
              </a:rPr>
              <a:t>випадковому порядку</a:t>
            </a:r>
            <a:r>
              <a:rPr lang="uk-UA" sz="2400" dirty="0" smtClean="0"/>
              <a:t>. Ця форма шуму називається </a:t>
            </a:r>
            <a:r>
              <a:rPr lang="uk-UA" sz="2400" dirty="0" err="1" smtClean="0">
                <a:hlinkClick r:id="rId7" tooltip="Адитивний білий гаусів шум"/>
              </a:rPr>
              <a:t>аддитивним</a:t>
            </a:r>
            <a:r>
              <a:rPr lang="uk-UA" sz="2400" dirty="0" smtClean="0">
                <a:hlinkClick r:id="rId7" tooltip="Адитивний білий гаусів шум"/>
              </a:rPr>
              <a:t> шумом</a:t>
            </a:r>
            <a:r>
              <a:rPr lang="uk-UA" sz="2400" dirty="0" smtClean="0"/>
              <a:t>, який може мати позитивне або негативне значення у різні моменти часу. Шум, який не є </a:t>
            </a:r>
            <a:r>
              <a:rPr lang="uk-UA" sz="2400" dirty="0" err="1" smtClean="0"/>
              <a:t>аддитивним</a:t>
            </a:r>
            <a:r>
              <a:rPr lang="uk-UA" sz="2400" dirty="0" smtClean="0"/>
              <a:t> виникає у набагато складніших ситуаціях для опису та аналізу.</a:t>
            </a:r>
          </a:p>
          <a:p>
            <a:r>
              <a:rPr lang="uk-UA" sz="2400" dirty="0" smtClean="0"/>
              <a:t>З іншого боку, якщо адитивні шуми не перевищують певного порогу, інформація що міститься в цифрових сигналах, залишатиметься незмінною. Їх стійкість до шуму є ключовою перевагою цифрових сигналів над аналоговими сигналами.</a:t>
            </a:r>
          </a:p>
          <a:p>
            <a:endParaRPr lang="ru-RU" dirty="0"/>
          </a:p>
        </p:txBody>
      </p:sp>
      <p:pic>
        <p:nvPicPr>
          <p:cNvPr id="4" name="Л6.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075" y="92075"/>
            <a:ext cx="609600" cy="609600"/>
          </a:xfrm>
          <a:prstGeom prst="rect">
            <a:avLst/>
          </a:prstGeom>
        </p:spPr>
      </p:pic>
    </p:spTree>
    <p:extLst>
      <p:ext uri="{BB962C8B-B14F-4D97-AF65-F5344CB8AC3E}">
        <p14:creationId xmlns:p14="http://schemas.microsoft.com/office/powerpoint/2010/main" val="493114563"/>
      </p:ext>
    </p:extLst>
  </p:cSld>
  <p:clrMapOvr>
    <a:masterClrMapping/>
  </p:clrMapOvr>
  <mc:AlternateContent xmlns:mc="http://schemas.openxmlformats.org/markup-compatibility/2006" xmlns:p14="http://schemas.microsoft.com/office/powerpoint/2010/main">
    <mc:Choice Requires="p14">
      <p:transition spd="slow" p14:dur="2000" advTm="107641"/>
    </mc:Choice>
    <mc:Fallback xmlns="">
      <p:transition spd="slow" advTm="10764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444" objId="4"/>
        <p14:stopEvt time="88337"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0"/>
            <a:ext cx="8596668" cy="573206"/>
          </a:xfrm>
        </p:spPr>
        <p:txBody>
          <a:bodyPr>
            <a:normAutofit fontScale="90000"/>
          </a:bodyPr>
          <a:lstStyle/>
          <a:p>
            <a:pPr algn="ctr"/>
            <a:r>
              <a:rPr lang="uk-UA" b="1" dirty="0" smtClean="0">
                <a:solidFill>
                  <a:schemeClr val="tx1"/>
                </a:solidFill>
              </a:rPr>
              <a:t>Телекомунікаційні мережі</a:t>
            </a:r>
            <a:br>
              <a:rPr lang="uk-UA" b="1" dirty="0" smtClean="0">
                <a:solidFill>
                  <a:schemeClr val="tx1"/>
                </a:solidFill>
              </a:rPr>
            </a:br>
            <a:endParaRPr lang="uk-UA" dirty="0">
              <a:solidFill>
                <a:schemeClr val="tx1"/>
              </a:solidFill>
            </a:endParaRPr>
          </a:p>
        </p:txBody>
      </p:sp>
      <p:sp>
        <p:nvSpPr>
          <p:cNvPr id="3" name="Объект 2"/>
          <p:cNvSpPr>
            <a:spLocks noGrp="1"/>
          </p:cNvSpPr>
          <p:nvPr>
            <p:ph idx="1"/>
          </p:nvPr>
        </p:nvSpPr>
        <p:spPr>
          <a:xfrm>
            <a:off x="0" y="573206"/>
            <a:ext cx="10031104" cy="6284794"/>
          </a:xfrm>
        </p:spPr>
        <p:txBody>
          <a:bodyPr>
            <a:normAutofit/>
          </a:bodyPr>
          <a:lstStyle/>
          <a:p>
            <a:r>
              <a:rPr lang="uk-UA" sz="2400" b="1" dirty="0" smtClean="0"/>
              <a:t>Телекомунікаційна мережа </a:t>
            </a:r>
            <a:r>
              <a:rPr lang="uk-UA" sz="2400" dirty="0" smtClean="0"/>
              <a:t>- це сукупність передавачів, приймачів та каналів зв'язку, які передають повідомлення одне одному. Деякі цифрові системи зв'язку містять маршрутизатори (один або більше) , які працюють разом для доставлення інформації необхідному користувачу. Аналогова система зв'язку складається з одного або декількох комутаторів, які встановлюють зв'язок між двома або більше користувачами. Для обох типів мереж можуть знадобитися </a:t>
            </a:r>
            <a:r>
              <a:rPr lang="uk-UA" sz="2400" dirty="0" err="1" smtClean="0"/>
              <a:t>репітери</a:t>
            </a:r>
            <a:r>
              <a:rPr lang="uk-UA" sz="2400" dirty="0" smtClean="0"/>
              <a:t> для посилення або відтворення сигналу, коли він передається на великі відстані. </a:t>
            </a:r>
            <a:r>
              <a:rPr lang="uk-UA" sz="2400" dirty="0" err="1" smtClean="0"/>
              <a:t>Репітери</a:t>
            </a:r>
            <a:r>
              <a:rPr lang="uk-UA" sz="2400" dirty="0" smtClean="0"/>
              <a:t> використовуються для боротьби з загасаннями сигналу, коли сигнал неможливо відрізнити від шуму. Додатковою перевагою цифрових систем над аналоговими є простіше зберігання на пристрої. Тобто два значення напруги (високе і низьке) легше зберігати, ніж безперервний діапазон значень у аналогових системах.</a:t>
            </a:r>
            <a:endParaRPr lang="uk-UA" sz="2400" dirty="0"/>
          </a:p>
        </p:txBody>
      </p:sp>
      <p:pic>
        <p:nvPicPr>
          <p:cNvPr id="4" name="Л6.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814245051"/>
      </p:ext>
    </p:extLst>
  </p:cSld>
  <p:clrMapOvr>
    <a:masterClrMapping/>
  </p:clrMapOvr>
  <mc:AlternateContent xmlns:mc="http://schemas.openxmlformats.org/markup-compatibility/2006" xmlns:p14="http://schemas.microsoft.com/office/powerpoint/2010/main">
    <mc:Choice Requires="p14">
      <p:transition spd="slow" p14:dur="2000" advTm="168863"/>
    </mc:Choice>
    <mc:Fallback xmlns="">
      <p:transition spd="slow" advTm="16886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777" objId="4"/>
        <p14:stopEvt time="73792"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0"/>
            <a:ext cx="8596668" cy="605051"/>
          </a:xfrm>
        </p:spPr>
        <p:txBody>
          <a:bodyPr>
            <a:normAutofit fontScale="90000"/>
          </a:bodyPr>
          <a:lstStyle/>
          <a:p>
            <a:pPr algn="ctr"/>
            <a:r>
              <a:rPr lang="uk-UA" b="1" dirty="0" smtClean="0">
                <a:solidFill>
                  <a:schemeClr val="tx1"/>
                </a:solidFill>
              </a:rPr>
              <a:t>Канали зв'язку</a:t>
            </a:r>
            <a:r>
              <a:rPr lang="uk-UA" b="1" dirty="0" smtClean="0"/>
              <a:t/>
            </a:r>
            <a:br>
              <a:rPr lang="uk-UA" b="1" dirty="0" smtClean="0"/>
            </a:br>
            <a:endParaRPr lang="uk-UA" dirty="0"/>
          </a:p>
        </p:txBody>
      </p:sp>
      <p:sp>
        <p:nvSpPr>
          <p:cNvPr id="3" name="Объект 2"/>
          <p:cNvSpPr>
            <a:spLocks noGrp="1"/>
          </p:cNvSpPr>
          <p:nvPr>
            <p:ph idx="1"/>
          </p:nvPr>
        </p:nvSpPr>
        <p:spPr>
          <a:xfrm>
            <a:off x="0" y="605051"/>
            <a:ext cx="10031104" cy="6252949"/>
          </a:xfrm>
        </p:spPr>
        <p:txBody>
          <a:bodyPr>
            <a:normAutofit fontScale="62500" lnSpcReduction="20000"/>
          </a:bodyPr>
          <a:lstStyle/>
          <a:p>
            <a:r>
              <a:rPr lang="uk-UA" sz="3200" dirty="0" smtClean="0"/>
              <a:t>Термін "канал" має два різних значення. В першому, канал - це фізичне середовище, яке </a:t>
            </a:r>
            <a:r>
              <a:rPr lang="uk-UA" sz="3200" dirty="0" err="1" smtClean="0"/>
              <a:t>переносить</a:t>
            </a:r>
            <a:r>
              <a:rPr lang="uk-UA" sz="3200" dirty="0" smtClean="0"/>
              <a:t> сигнал між передавачем і приймачем. Прикладом такого середовища може бути атмосфера для звукового зв'язку, </a:t>
            </a:r>
            <a:r>
              <a:rPr lang="uk-UA" sz="3200" dirty="0" err="1" smtClean="0"/>
              <a:t>склянні</a:t>
            </a:r>
            <a:r>
              <a:rPr lang="uk-UA" sz="3200" dirty="0" smtClean="0"/>
              <a:t> оптичні волокна для оптичного зв'язку, коаксіальні кабелі для зв'язку за допомогою електричної напруги та струму, що протікає в ньому, або ж через вільний простір з використанням видимого світла, інфрачервоних та ультрафіолетових хвиль, радіохвиль. Такий канал має назву "вільний оптичний канал". Відправлення радіохвиль не залежить від наявності атмосфери між передавачем та приймачем. Радіохвилі проходять через вакуум так само легко, як і крізь повітря, туман, хмари або будь-яке інше газоподібне середовище.</a:t>
            </a:r>
          </a:p>
          <a:p>
            <a:r>
              <a:rPr lang="uk-UA" sz="3200" dirty="0" smtClean="0"/>
              <a:t>Інше значення терміну "канал" в телекомунікаціях використовується у "каналі зв'язку", який є підтипом середовища передачі, який дозволяє використовувати його для одночасного надсилання кількох потоків інформації. Наприклад, одна радіостанція може транслювати радіосигнал на частотах в районі 94,5 МГц (мегагерц), а інша радіостанція може одночасно транслювати радіосигнал на частотах в районі 96,1 МГц. Смуга частот для кожної радіостанції ("ширина каналу") складає 180 </a:t>
            </a:r>
            <a:r>
              <a:rPr lang="uk-UA" sz="3200" dirty="0" err="1" smtClean="0"/>
              <a:t>кГц</a:t>
            </a:r>
            <a:r>
              <a:rPr lang="uk-UA" sz="3200" dirty="0" smtClean="0"/>
              <a:t> (кілогерц) з центром (опорна частота) на вищезгаданих </a:t>
            </a:r>
            <a:r>
              <a:rPr lang="uk-UA" sz="3200" dirty="0" err="1" smtClean="0"/>
              <a:t>мегагерцових</a:t>
            </a:r>
            <a:r>
              <a:rPr lang="uk-UA" sz="3200" dirty="0" smtClean="0"/>
              <a:t> частотах. У даному прикладі суміжні канали відокремлені один від одного на 200 </a:t>
            </a:r>
            <a:r>
              <a:rPr lang="uk-UA" sz="3200" dirty="0" err="1" smtClean="0"/>
              <a:t>кГц</a:t>
            </a:r>
            <a:r>
              <a:rPr lang="uk-UA" sz="3200" dirty="0" smtClean="0"/>
              <a:t>. Різниця між </a:t>
            </a:r>
            <a:r>
              <a:rPr lang="uk-UA" sz="3200" dirty="0" err="1" smtClean="0"/>
              <a:t>відокремленнями</a:t>
            </a:r>
            <a:r>
              <a:rPr lang="uk-UA" sz="3200" dirty="0" smtClean="0"/>
              <a:t> (200 </a:t>
            </a:r>
            <a:r>
              <a:rPr lang="uk-UA" sz="3200" dirty="0" err="1" smtClean="0"/>
              <a:t>кГц</a:t>
            </a:r>
            <a:r>
              <a:rPr lang="uk-UA" sz="3200" dirty="0" smtClean="0"/>
              <a:t>) та шириною каналу (180 </a:t>
            </a:r>
            <a:r>
              <a:rPr lang="uk-UA" sz="3200" dirty="0" err="1" smtClean="0"/>
              <a:t>кГц</a:t>
            </a:r>
            <a:r>
              <a:rPr lang="uk-UA" sz="3200" dirty="0" smtClean="0"/>
              <a:t>) називається захисним інтервалом (20 </a:t>
            </a:r>
            <a:r>
              <a:rPr lang="uk-UA" sz="3200" dirty="0" err="1" smtClean="0"/>
              <a:t>кГц</a:t>
            </a:r>
            <a:r>
              <a:rPr lang="uk-UA" sz="3200" dirty="0" smtClean="0"/>
              <a:t>). Захисний інтервал використовується як страхування від недоліків системи зв'язку.</a:t>
            </a:r>
          </a:p>
          <a:p>
            <a:endParaRPr lang="ru-RU" dirty="0"/>
          </a:p>
        </p:txBody>
      </p:sp>
      <p:pic>
        <p:nvPicPr>
          <p:cNvPr id="4" name="Л6.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2710938494"/>
      </p:ext>
    </p:extLst>
  </p:cSld>
  <p:clrMapOvr>
    <a:masterClrMapping/>
  </p:clrMapOvr>
  <mc:AlternateContent xmlns:mc="http://schemas.openxmlformats.org/markup-compatibility/2006" xmlns:p14="http://schemas.microsoft.com/office/powerpoint/2010/main">
    <mc:Choice Requires="p14">
      <p:transition spd="slow" p14:dur="2000" advTm="292056"/>
    </mc:Choice>
    <mc:Fallback xmlns="">
      <p:transition spd="slow" advTm="29205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052" objId="4"/>
        <p14:stopEvt time="145538"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0058400" cy="6858000"/>
          </a:xfrm>
        </p:spPr>
        <p:txBody>
          <a:bodyPr>
            <a:normAutofit lnSpcReduction="10000"/>
          </a:bodyPr>
          <a:lstStyle/>
          <a:p>
            <a:r>
              <a:rPr lang="uk-UA" sz="2400" dirty="0" smtClean="0"/>
              <a:t>У наведеному вище прикладі "вільний оптичний канал" був розділений на канали зв'язку відповідно до частот, і кожному каналу призначено окрему смугу пропускання частоти для передачі радіосигналу. Ця система поділу середовища на канали за частотою називається частотним поділом каналів (</a:t>
            </a:r>
            <a:r>
              <a:rPr lang="uk-UA" sz="2400" b="1" dirty="0" smtClean="0"/>
              <a:t>FDM</a:t>
            </a:r>
            <a:r>
              <a:rPr lang="uk-UA" sz="2400" dirty="0" smtClean="0"/>
              <a:t>). Іншим терміном для того ж поняття є "мультиплексування з розподілом по довжині хвилі" (</a:t>
            </a:r>
            <a:r>
              <a:rPr lang="uk-UA" sz="2400" b="1" dirty="0" smtClean="0"/>
              <a:t>WDM</a:t>
            </a:r>
            <a:r>
              <a:rPr lang="uk-UA" sz="2400" dirty="0" smtClean="0"/>
              <a:t>), яке частіше використовується в оптичних комунікаціях, коли декілька передавачів поділяють один і той самий фізичний носій.</a:t>
            </a:r>
          </a:p>
          <a:p>
            <a:r>
              <a:rPr lang="uk-UA" sz="2400" dirty="0" smtClean="0"/>
              <a:t>Інший спосіб поділу фізичного середовища на канали зв'язку полягає в тому, щоб виділяти для кожного передавача повторюваний сегмент часу ("часовий інтервал", наприклад, 20 </a:t>
            </a:r>
            <a:r>
              <a:rPr lang="uk-UA" sz="2400" dirty="0" err="1" smtClean="0"/>
              <a:t>мілісекунд</a:t>
            </a:r>
            <a:r>
              <a:rPr lang="uk-UA" sz="2400" dirty="0" smtClean="0"/>
              <a:t> з кожної секунди), і дозволити кожному передавачу надсилати повідомлення лише в протягом свого часового проміжку. Цей метод поділу середовища на канали зв'язку називається "мультиплексування з розподілом за часом" (</a:t>
            </a:r>
            <a:r>
              <a:rPr lang="uk-UA" sz="2400" b="1" dirty="0" smtClean="0"/>
              <a:t>TDM</a:t>
            </a:r>
            <a:r>
              <a:rPr lang="uk-UA" sz="2400" dirty="0" smtClean="0"/>
              <a:t>) і використовується в оптичних комунікаціях. Деякі системи радіозв'язку використовують TDM у частотному розподілі каналу FDM. Отже, ці системи використовують суміш TDM та FDM.</a:t>
            </a:r>
          </a:p>
          <a:p>
            <a:endParaRPr lang="ru-RU" dirty="0"/>
          </a:p>
        </p:txBody>
      </p:sp>
      <p:pic>
        <p:nvPicPr>
          <p:cNvPr id="2" name="Л6.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3315907960"/>
      </p:ext>
    </p:extLst>
  </p:cSld>
  <p:clrMapOvr>
    <a:masterClrMapping/>
  </p:clrMapOvr>
  <mc:AlternateContent xmlns:mc="http://schemas.openxmlformats.org/markup-compatibility/2006" xmlns:p14="http://schemas.microsoft.com/office/powerpoint/2010/main">
    <mc:Choice Requires="p14">
      <p:transition spd="slow" p14:dur="2000" advTm="224442"/>
    </mc:Choice>
    <mc:Fallback xmlns="">
      <p:transition spd="slow" advTm="22444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999" objId="2"/>
        <p14:stopEvt time="89857"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31538"/>
            <a:ext cx="10044752" cy="6826462"/>
          </a:xfrm>
        </p:spPr>
        <p:txBody>
          <a:bodyPr>
            <a:normAutofit fontScale="85000" lnSpcReduction="20000"/>
          </a:bodyPr>
          <a:lstStyle/>
          <a:p>
            <a:r>
              <a:rPr lang="uk-UA" sz="2600" b="1" dirty="0" smtClean="0"/>
              <a:t>Модуляція</a:t>
            </a:r>
            <a:r>
              <a:rPr lang="ru-RU" sz="2600" dirty="0" smtClean="0"/>
              <a:t> </a:t>
            </a:r>
            <a:r>
              <a:rPr lang="ru-RU" sz="2600" dirty="0"/>
              <a:t>- </a:t>
            </a:r>
            <a:r>
              <a:rPr lang="uk-UA" sz="2600" dirty="0" smtClean="0"/>
              <a:t>це</a:t>
            </a:r>
            <a:r>
              <a:rPr lang="ru-RU" sz="2600" dirty="0" smtClean="0"/>
              <a:t> </a:t>
            </a:r>
            <a:r>
              <a:rPr lang="uk-UA" sz="2600" dirty="0" smtClean="0"/>
              <a:t>надання форми сигналу для передачі інформації. Модуляція може використовуватися для передачі інформації низькочастотних аналогових сигналів на більш високих частотах. Це є корисним, тому що низькочастотні аналогові сигнали не можуть бути ефективно передані через вільний оптичний канал. Отже, інформація від низькочастотного аналогового сигналу перед передачею повинна бути перенесена на високочастотний аналоговий сигнал (відомий як опорна частота). Для досягнення цієї мети існує декілька різних способів модуляції [дві найпоширеніших це</a:t>
            </a:r>
            <a:r>
              <a:rPr lang="ru-RU" sz="2600" dirty="0" smtClean="0"/>
              <a:t> </a:t>
            </a:r>
            <a:r>
              <a:rPr lang="uk-UA" sz="2600" dirty="0" smtClean="0"/>
              <a:t>амплітудна</a:t>
            </a:r>
            <a:r>
              <a:rPr lang="ru-RU" sz="2600" dirty="0" smtClean="0"/>
              <a:t> </a:t>
            </a:r>
            <a:r>
              <a:rPr lang="ru-RU" sz="2600" dirty="0" err="1" smtClean="0"/>
              <a:t>модуляція</a:t>
            </a:r>
            <a:r>
              <a:rPr lang="ru-RU" sz="2600" dirty="0" smtClean="0"/>
              <a:t> </a:t>
            </a:r>
            <a:r>
              <a:rPr lang="ru-RU" sz="2600" dirty="0"/>
              <a:t>(АМ) та частотна </a:t>
            </a:r>
            <a:r>
              <a:rPr lang="ru-RU" sz="2600" dirty="0" err="1"/>
              <a:t>модуляція</a:t>
            </a:r>
            <a:r>
              <a:rPr lang="ru-RU" sz="2600" dirty="0"/>
              <a:t> (ЧМ)]. Прикладом </a:t>
            </a:r>
            <a:r>
              <a:rPr lang="uk-UA" sz="2600" dirty="0" smtClean="0"/>
              <a:t>використання</a:t>
            </a:r>
            <a:r>
              <a:rPr lang="ru-RU" sz="2600" dirty="0" smtClean="0"/>
              <a:t> </a:t>
            </a:r>
            <a:r>
              <a:rPr lang="ru-RU" sz="2600" dirty="0" err="1"/>
              <a:t>може</a:t>
            </a:r>
            <a:r>
              <a:rPr lang="ru-RU" sz="2600" dirty="0"/>
              <a:t> бути </a:t>
            </a:r>
            <a:r>
              <a:rPr lang="ru-RU" sz="2600" dirty="0" err="1"/>
              <a:t>радіостанція</a:t>
            </a:r>
            <a:r>
              <a:rPr lang="ru-RU" sz="2600" dirty="0"/>
              <a:t>, яка частотно </a:t>
            </a:r>
            <a:r>
              <a:rPr lang="ru-RU" sz="2600" dirty="0" err="1"/>
              <a:t>модулює</a:t>
            </a:r>
            <a:r>
              <a:rPr lang="ru-RU" sz="2600" dirty="0"/>
              <a:t> </a:t>
            </a:r>
            <a:r>
              <a:rPr lang="ru-RU" sz="2600" dirty="0" err="1"/>
              <a:t>хвилею</a:t>
            </a:r>
            <a:r>
              <a:rPr lang="ru-RU" sz="2600" dirty="0"/>
              <a:t> 103,1 МГц </a:t>
            </a:r>
            <a:r>
              <a:rPr lang="ru-RU" sz="2600" dirty="0" err="1"/>
              <a:t>опорну</a:t>
            </a:r>
            <a:r>
              <a:rPr lang="ru-RU" sz="2600" dirty="0"/>
              <a:t> частоту (</a:t>
            </a:r>
            <a:r>
              <a:rPr lang="ru-RU" sz="2600" dirty="0" err="1"/>
              <a:t>тоді</a:t>
            </a:r>
            <a:r>
              <a:rPr lang="ru-RU" sz="2600" dirty="0"/>
              <a:t> </a:t>
            </a:r>
            <a:r>
              <a:rPr lang="ru-RU" sz="2600" dirty="0" err="1"/>
              <a:t>радіосигнал</a:t>
            </a:r>
            <a:r>
              <a:rPr lang="ru-RU" sz="2600" dirty="0"/>
              <a:t> буде </a:t>
            </a:r>
            <a:r>
              <a:rPr lang="ru-RU" sz="2600" dirty="0" err="1"/>
              <a:t>передаватись</a:t>
            </a:r>
            <a:r>
              <a:rPr lang="ru-RU" sz="2600" dirty="0"/>
              <a:t> як 103,1 </a:t>
            </a:r>
            <a:r>
              <a:rPr lang="en-US" sz="2600" dirty="0"/>
              <a:t>FM). </a:t>
            </a:r>
            <a:r>
              <a:rPr lang="ru-RU" sz="2600" dirty="0"/>
              <a:t>На </a:t>
            </a:r>
            <a:r>
              <a:rPr lang="ru-RU" sz="2600" dirty="0" err="1"/>
              <a:t>додаток</a:t>
            </a:r>
            <a:r>
              <a:rPr lang="ru-RU" sz="2600" dirty="0"/>
              <a:t>, </a:t>
            </a:r>
            <a:r>
              <a:rPr lang="ru-RU" sz="2600" dirty="0" err="1"/>
              <a:t>додаткова</a:t>
            </a:r>
            <a:r>
              <a:rPr lang="ru-RU" sz="2600" dirty="0"/>
              <a:t> </a:t>
            </a:r>
            <a:r>
              <a:rPr lang="ru-RU" sz="2600" dirty="0" err="1"/>
              <a:t>перевага</a:t>
            </a:r>
            <a:r>
              <a:rPr lang="ru-RU" sz="2600" dirty="0"/>
              <a:t> </a:t>
            </a:r>
            <a:r>
              <a:rPr lang="ru-RU" sz="2600" dirty="0" err="1"/>
              <a:t>частотної</a:t>
            </a:r>
            <a:r>
              <a:rPr lang="ru-RU" sz="2600" dirty="0"/>
              <a:t> </a:t>
            </a:r>
            <a:r>
              <a:rPr lang="ru-RU" sz="2600" dirty="0" err="1"/>
              <a:t>модуляції</a:t>
            </a:r>
            <a:r>
              <a:rPr lang="ru-RU" sz="2600" dirty="0"/>
              <a:t> - </a:t>
            </a:r>
            <a:r>
              <a:rPr lang="ru-RU" sz="2600" dirty="0" err="1" smtClean="0"/>
              <a:t>можливість</a:t>
            </a:r>
            <a:r>
              <a:rPr lang="ru-RU" sz="2600" dirty="0" smtClean="0"/>
              <a:t> </a:t>
            </a:r>
            <a:r>
              <a:rPr lang="ru-RU" sz="2600" dirty="0" err="1"/>
              <a:t>використовувати</a:t>
            </a:r>
            <a:r>
              <a:rPr lang="ru-RU" sz="2600" dirty="0"/>
              <a:t> </a:t>
            </a:r>
            <a:r>
              <a:rPr lang="ru-RU" sz="2600" dirty="0" err="1"/>
              <a:t>частотний</a:t>
            </a:r>
            <a:r>
              <a:rPr lang="ru-RU" sz="2600" dirty="0"/>
              <a:t> </a:t>
            </a:r>
            <a:r>
              <a:rPr lang="ru-RU" sz="2600" dirty="0" err="1"/>
              <a:t>поділ</a:t>
            </a:r>
            <a:r>
              <a:rPr lang="ru-RU" sz="2600" dirty="0"/>
              <a:t> </a:t>
            </a:r>
            <a:r>
              <a:rPr lang="ru-RU" sz="2600" dirty="0" err="1"/>
              <a:t>каналів</a:t>
            </a:r>
            <a:r>
              <a:rPr lang="ru-RU" sz="2600" dirty="0"/>
              <a:t> (</a:t>
            </a:r>
            <a:r>
              <a:rPr lang="en-US" sz="2600" dirty="0"/>
              <a:t>FDM).</a:t>
            </a:r>
          </a:p>
          <a:p>
            <a:r>
              <a:rPr lang="uk-UA" sz="2600" b="1" dirty="0" smtClean="0"/>
              <a:t>Маніпуляція</a:t>
            </a:r>
            <a:r>
              <a:rPr lang="ru-RU" sz="2600" dirty="0" smtClean="0"/>
              <a:t> </a:t>
            </a:r>
            <a:r>
              <a:rPr lang="ru-RU" sz="2600" dirty="0"/>
              <a:t>- </a:t>
            </a:r>
            <a:r>
              <a:rPr lang="uk-UA" sz="2600" dirty="0" smtClean="0"/>
              <a:t>це модуляція, яка використовується для представлення цифрового повідомлення у аналоговій формі. Існує декілька технік маніпуляції: фазова маніпуляція, частотна маніпуляція та амплітудна маніпуляція. Для </a:t>
            </a:r>
            <a:r>
              <a:rPr lang="uk-UA" sz="2600" dirty="0" err="1" smtClean="0"/>
              <a:t>прик</a:t>
            </a:r>
            <a:r>
              <a:rPr lang="ru-RU" sz="2600" dirty="0" smtClean="0"/>
              <a:t>ладу</a:t>
            </a:r>
            <a:r>
              <a:rPr lang="ru-RU" sz="2600" dirty="0"/>
              <a:t>, "</a:t>
            </a:r>
            <a:r>
              <a:rPr lang="en-US" sz="2600" dirty="0"/>
              <a:t>Bluetooth" </a:t>
            </a:r>
            <a:r>
              <a:rPr lang="ru-RU" sz="2600" dirty="0" err="1"/>
              <a:t>використовує</a:t>
            </a:r>
            <a:r>
              <a:rPr lang="ru-RU" sz="2600" dirty="0"/>
              <a:t> </a:t>
            </a:r>
            <a:r>
              <a:rPr lang="ru-RU" sz="2600" dirty="0" err="1"/>
              <a:t>фазову</a:t>
            </a:r>
            <a:r>
              <a:rPr lang="ru-RU" sz="2600" dirty="0"/>
              <a:t> </a:t>
            </a:r>
            <a:r>
              <a:rPr lang="ru-RU" sz="2600" dirty="0" err="1"/>
              <a:t>маніпуляцію</a:t>
            </a:r>
            <a:r>
              <a:rPr lang="ru-RU" sz="2600" dirty="0"/>
              <a:t> для </a:t>
            </a:r>
            <a:r>
              <a:rPr lang="ru-RU" sz="2600" dirty="0" err="1"/>
              <a:t>обміну</a:t>
            </a:r>
            <a:r>
              <a:rPr lang="ru-RU" sz="2600" dirty="0"/>
              <a:t> </a:t>
            </a:r>
            <a:r>
              <a:rPr lang="ru-RU" sz="2600" dirty="0" err="1"/>
              <a:t>інформацією</a:t>
            </a:r>
            <a:r>
              <a:rPr lang="ru-RU" sz="2600" dirty="0"/>
              <a:t> </a:t>
            </a:r>
            <a:r>
              <a:rPr lang="ru-RU" sz="2600" dirty="0" err="1"/>
              <a:t>між</a:t>
            </a:r>
            <a:r>
              <a:rPr lang="ru-RU" sz="2600" dirty="0"/>
              <a:t> </a:t>
            </a:r>
            <a:r>
              <a:rPr lang="ru-RU" sz="2600" dirty="0" err="1"/>
              <a:t>різними</a:t>
            </a:r>
            <a:r>
              <a:rPr lang="ru-RU" sz="2600" dirty="0"/>
              <a:t> </a:t>
            </a:r>
            <a:r>
              <a:rPr lang="ru-RU" sz="2600" dirty="0" err="1"/>
              <a:t>пристроями</a:t>
            </a:r>
            <a:r>
              <a:rPr lang="ru-RU" sz="2600" dirty="0"/>
              <a:t>. </a:t>
            </a:r>
            <a:r>
              <a:rPr lang="ru-RU" sz="2600" dirty="0" err="1"/>
              <a:t>Крім</a:t>
            </a:r>
            <a:r>
              <a:rPr lang="ru-RU" sz="2600" dirty="0"/>
              <a:t> того, </a:t>
            </a:r>
            <a:r>
              <a:rPr lang="ru-RU" sz="2600" dirty="0" err="1"/>
              <a:t>існує</a:t>
            </a:r>
            <a:r>
              <a:rPr lang="ru-RU" sz="2600" dirty="0"/>
              <a:t> </a:t>
            </a:r>
            <a:r>
              <a:rPr lang="ru-RU" sz="2600" dirty="0" err="1"/>
              <a:t>комбінація</a:t>
            </a:r>
            <a:r>
              <a:rPr lang="ru-RU" sz="2600" dirty="0"/>
              <a:t> </a:t>
            </a:r>
            <a:r>
              <a:rPr lang="ru-RU" sz="2600" dirty="0" err="1"/>
              <a:t>фазової</a:t>
            </a:r>
            <a:r>
              <a:rPr lang="ru-RU" sz="2600" dirty="0"/>
              <a:t> та </a:t>
            </a:r>
            <a:r>
              <a:rPr lang="ru-RU" sz="2600" dirty="0" err="1"/>
              <a:t>амплітудної</a:t>
            </a:r>
            <a:r>
              <a:rPr lang="ru-RU" sz="2600" dirty="0"/>
              <a:t> </a:t>
            </a:r>
            <a:r>
              <a:rPr lang="ru-RU" sz="2600" dirty="0" err="1"/>
              <a:t>маніпуляцій</a:t>
            </a:r>
            <a:r>
              <a:rPr lang="ru-RU" sz="2600" dirty="0"/>
              <a:t>, яка </a:t>
            </a:r>
            <a:r>
              <a:rPr lang="ru-RU" sz="2600" dirty="0" err="1"/>
              <a:t>називається</a:t>
            </a:r>
            <a:r>
              <a:rPr lang="ru-RU" sz="2600" dirty="0"/>
              <a:t> </a:t>
            </a:r>
            <a:r>
              <a:rPr lang="ru-RU" sz="2600" dirty="0" err="1"/>
              <a:t>квадратурно-амплітудною</a:t>
            </a:r>
            <a:r>
              <a:rPr lang="ru-RU" sz="2600" dirty="0"/>
              <a:t> </a:t>
            </a:r>
            <a:r>
              <a:rPr lang="ru-RU" sz="2600" dirty="0" err="1"/>
              <a:t>модуляцією</a:t>
            </a:r>
            <a:r>
              <a:rPr lang="ru-RU" sz="2600" dirty="0"/>
              <a:t> (</a:t>
            </a:r>
            <a:r>
              <a:rPr lang="en-US" sz="2600" dirty="0"/>
              <a:t>QAM) </a:t>
            </a:r>
            <a:r>
              <a:rPr lang="ru-RU" sz="2600" dirty="0"/>
              <a:t>і </a:t>
            </a:r>
            <a:r>
              <a:rPr lang="ru-RU" sz="2600" dirty="0" err="1"/>
              <a:t>використовується</a:t>
            </a:r>
            <a:r>
              <a:rPr lang="ru-RU" sz="2600" dirty="0"/>
              <a:t> в системах цифрового </a:t>
            </a:r>
            <a:r>
              <a:rPr lang="ru-RU" sz="2600" dirty="0" err="1"/>
              <a:t>радіозв'язку</a:t>
            </a:r>
            <a:r>
              <a:rPr lang="ru-RU" sz="2600" dirty="0"/>
              <a:t> </a:t>
            </a:r>
            <a:r>
              <a:rPr lang="ru-RU" sz="2600" dirty="0" err="1"/>
              <a:t>високої</a:t>
            </a:r>
            <a:r>
              <a:rPr lang="ru-RU" sz="2600" dirty="0"/>
              <a:t> </a:t>
            </a:r>
            <a:r>
              <a:rPr lang="ru-RU" sz="2600" dirty="0" err="1"/>
              <a:t>ємності</a:t>
            </a:r>
            <a:r>
              <a:rPr lang="ru-RU" sz="2600" dirty="0" smtClean="0"/>
              <a:t>.</a:t>
            </a:r>
            <a:endParaRPr lang="ru-RU" sz="2600" dirty="0"/>
          </a:p>
        </p:txBody>
      </p:sp>
      <p:pic>
        <p:nvPicPr>
          <p:cNvPr id="2" name="Л6.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4132750775"/>
      </p:ext>
    </p:extLst>
  </p:cSld>
  <p:clrMapOvr>
    <a:masterClrMapping/>
  </p:clrMapOvr>
  <mc:AlternateContent xmlns:mc="http://schemas.openxmlformats.org/markup-compatibility/2006" xmlns:p14="http://schemas.microsoft.com/office/powerpoint/2010/main">
    <mc:Choice Requires="p14">
      <p:transition spd="slow" p14:dur="2000" advTm="287536"/>
    </mc:Choice>
    <mc:Fallback xmlns="">
      <p:transition spd="slow" advTm="28753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9496" objId="2"/>
        <p14:stopEvt time="114755"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17464"/>
            <a:ext cx="10444163" cy="6840536"/>
          </a:xfrm>
        </p:spPr>
        <p:txBody>
          <a:bodyPr/>
          <a:lstStyle/>
          <a:p>
            <a:pPr algn="ctr"/>
            <a:r>
              <a:rPr lang="uk-UA" sz="2800" b="1" i="1" dirty="0"/>
              <a:t>Телекомунікаційна галузь України: проблеми і перспективи конкурентоздатності</a:t>
            </a:r>
            <a:endParaRPr lang="ru-RU" sz="2800" dirty="0"/>
          </a:p>
          <a:p>
            <a:pPr lvl="0"/>
            <a:r>
              <a:rPr lang="uk-UA" sz="2400" dirty="0"/>
              <a:t>Одна зі стратегічних для будь-якої країни галузей відіграє величезну роль у збалансованому розвитку глобальної та регіональної економіки. Вона є з’єднувальною ланкою як промислової сфери, сфери послуг і споживачів, так і різних географічно розрізнених частин країни та економічних центрів. Стимулюючи людське спілкування за допомогою зв’язку сучасні засоби телекомунікацій стають необхідною умовою для соціальної згуртованості та культурного розвитку всіх країн. Вже зараз величезні потоки інформації – телефонні розмови, факсимільна інформація, електронна пошта, масиви даних та телебачення – показують, наскільки світ стає ще більш залежним від засобів телекомунікацій, які змінюють бізнес, стиль життя, суспільство в цілому.</a:t>
            </a:r>
            <a:endParaRPr lang="ru-RU" sz="2400" dirty="0"/>
          </a:p>
          <a:p>
            <a:endParaRPr lang="ru-RU" dirty="0"/>
          </a:p>
        </p:txBody>
      </p:sp>
      <p:pic>
        <p:nvPicPr>
          <p:cNvPr id="2" name="Л6.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4214714498"/>
      </p:ext>
    </p:extLst>
  </p:cSld>
  <p:clrMapOvr>
    <a:masterClrMapping/>
  </p:clrMapOvr>
  <mc:AlternateContent xmlns:mc="http://schemas.openxmlformats.org/markup-compatibility/2006" xmlns:p14="http://schemas.microsoft.com/office/powerpoint/2010/main">
    <mc:Choice Requires="p14">
      <p:transition spd="slow" p14:dur="2000" advTm="136781"/>
    </mc:Choice>
    <mc:Fallback xmlns="">
      <p:transition spd="slow" advTm="13678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916" objId="2"/>
        <p14:stopEvt time="65973"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11530014" cy="6858000"/>
          </a:xfrm>
        </p:spPr>
        <p:txBody>
          <a:bodyPr>
            <a:noAutofit/>
          </a:bodyPr>
          <a:lstStyle/>
          <a:p>
            <a:pPr lvl="0"/>
            <a:r>
              <a:rPr lang="uk-UA" sz="2400" dirty="0"/>
              <a:t>Комунікаційні послуги стирають кордони між культурами, мовами та часом. У багатьох країнах світу сектор послуг вже дає близько половини їх валового національного продукту, і ця тенденція не обмежується лише економічно розвинутими державами. В таких різних країнах, як наприклад Сінгапур, Гонконг або Угорщина, сектор послуг забезпечує до 60% економічної активності країни. Навіть у найменш розвинутих країнах частка сектору послуг (43%) перевищує частку сільськогосподарського сектору (37%) або промислового (20%). Зараз близько 80% економіки розвинутих країн знаходяться під значним впливом інформаційних технологій. </a:t>
            </a:r>
            <a:endParaRPr lang="ru-RU" sz="2400" dirty="0"/>
          </a:p>
          <a:p>
            <a:r>
              <a:rPr lang="uk-UA" sz="2400" dirty="0"/>
              <a:t>Отже, наприкінці ХХ – на початку ХХІ століть світ перебуває в стані інформаційної революції, вплив якої можна порівняти з впливом індустріальної революції минулого століття. Є всі підстави вважати, що обробка інформації – одна з найвагоміших складових економічної активності. Тому можна стверджувати, що розвиток телекомунікацій як важлива складова інформатизації суспільства та забезпечення населення високоякісними послугами зв’язку є одним з найважливіших напрямів національного та економічного розвитку будь-якої держави і, зокрема, України.</a:t>
            </a:r>
            <a:endParaRPr lang="ru-RU" sz="2400" dirty="0"/>
          </a:p>
        </p:txBody>
      </p:sp>
      <p:pic>
        <p:nvPicPr>
          <p:cNvPr id="2" name="Л6.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3002679352"/>
      </p:ext>
    </p:extLst>
  </p:cSld>
  <p:clrMapOvr>
    <a:masterClrMapping/>
  </p:clrMapOvr>
  <mc:AlternateContent xmlns:mc="http://schemas.openxmlformats.org/markup-compatibility/2006" xmlns:p14="http://schemas.microsoft.com/office/powerpoint/2010/main">
    <mc:Choice Requires="p14">
      <p:transition spd="slow" p14:dur="2000" advTm="222347"/>
    </mc:Choice>
    <mc:Fallback xmlns="">
      <p:transition spd="slow" advTm="22234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478" objId="2"/>
        <p14:stopEvt time="89861"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11501439" cy="6858000"/>
          </a:xfrm>
        </p:spPr>
        <p:txBody>
          <a:bodyPr>
            <a:normAutofit/>
          </a:bodyPr>
          <a:lstStyle/>
          <a:p>
            <a:r>
              <a:rPr lang="uk-UA" sz="2400" dirty="0"/>
              <a:t>Отже, наприкінці ХХ – на початку ХХІ століть світ перебуває в стані інформаційної революції, вплив якої можна порівняти з впливом індустріальної революції минулого століття. Є всі підстави вважати, що обробка інформації – одна з найвагоміших складових економічної активності. Тому можна стверджувати, що розвиток телекомунікацій як важлива складова інформатизації суспільства та забезпечення населення високоякісними послугами зв’язку є одним з найважливіших напрямів національного та економічного розвитку будь-якої держави і, зокрема, України</a:t>
            </a:r>
            <a:r>
              <a:rPr lang="uk-UA" sz="2400" dirty="0" smtClean="0"/>
              <a:t>.</a:t>
            </a:r>
          </a:p>
          <a:p>
            <a:r>
              <a:rPr lang="uk-UA" sz="2400" dirty="0"/>
              <a:t>Одним з таких, який найбільш </a:t>
            </a:r>
            <a:r>
              <a:rPr lang="uk-UA" sz="2400" dirty="0" err="1"/>
              <a:t>динамічно</a:t>
            </a:r>
            <a:r>
              <a:rPr lang="uk-UA" sz="2400" dirty="0"/>
              <a:t> розвивається, є мобільний зв’язок. Але довготривала економічна криза суттєво пригальмувала розвиток українського ринку мобільного зв’язку. За останні роки спостерігалися спроби накласти як на суб’єктів ринку, так і на його споживачів різного роду додаткові збори, податки, акцизи і </a:t>
            </a:r>
            <a:r>
              <a:rPr lang="uk-UA" sz="2400" dirty="0" err="1"/>
              <a:t>т.д</a:t>
            </a:r>
            <a:r>
              <a:rPr lang="uk-UA" sz="2400" dirty="0"/>
              <a:t>. Український ринок мобільного зв’язку поступово набуває цивілізованих рис, незважаючи на активну боротьбу п’яти мобільних операторів зв’язку </a:t>
            </a:r>
            <a:r>
              <a:rPr lang="uk-UA" sz="2400" dirty="0" smtClean="0"/>
              <a:t>за </a:t>
            </a:r>
            <a:r>
              <a:rPr lang="uk-UA" sz="2400" dirty="0"/>
              <a:t>невелику частину платоспроможної клієнтури. </a:t>
            </a:r>
            <a:endParaRPr lang="ru-RU" sz="2400" dirty="0"/>
          </a:p>
          <a:p>
            <a:endParaRPr lang="ru-RU" sz="2400" dirty="0"/>
          </a:p>
        </p:txBody>
      </p:sp>
      <p:pic>
        <p:nvPicPr>
          <p:cNvPr id="2" name="Л6.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1833661792"/>
      </p:ext>
    </p:extLst>
  </p:cSld>
  <p:clrMapOvr>
    <a:masterClrMapping/>
  </p:clrMapOvr>
  <mc:AlternateContent xmlns:mc="http://schemas.openxmlformats.org/markup-compatibility/2006" xmlns:p14="http://schemas.microsoft.com/office/powerpoint/2010/main">
    <mc:Choice Requires="p14">
      <p:transition spd="slow" p14:dur="2000" advTm="176227"/>
    </mc:Choice>
    <mc:Fallback xmlns="">
      <p:transition spd="slow" advTm="17622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174" objId="2"/>
        <p14:stopEvt time="71633"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0590663" cy="6858000"/>
          </a:xfrm>
        </p:spPr>
        <p:txBody>
          <a:bodyPr/>
          <a:lstStyle/>
          <a:p>
            <a:pPr algn="ctr"/>
            <a:r>
              <a:rPr lang="uk-UA" sz="3200" i="1" dirty="0" smtClean="0">
                <a:solidFill>
                  <a:schemeClr val="tx1"/>
                </a:solidFill>
                <a:latin typeface="+mj-lt"/>
                <a:ea typeface="+mj-ea"/>
                <a:cs typeface="+mj-cs"/>
              </a:rPr>
              <a:t>Лекція 6:</a:t>
            </a:r>
            <a:endParaRPr lang="ru-RU" sz="3200" i="1" dirty="0" smtClean="0">
              <a:solidFill>
                <a:schemeClr val="tx1"/>
              </a:solidFill>
              <a:latin typeface="+mj-lt"/>
              <a:ea typeface="+mj-ea"/>
              <a:cs typeface="+mj-cs"/>
            </a:endParaRPr>
          </a:p>
          <a:p>
            <a:pPr algn="ctr"/>
            <a:r>
              <a:rPr lang="uk-UA" sz="3200" b="1" i="1" dirty="0" smtClean="0">
                <a:solidFill>
                  <a:schemeClr val="tx1"/>
                </a:solidFill>
                <a:latin typeface="+mj-lt"/>
                <a:ea typeface="+mj-ea"/>
                <a:cs typeface="+mj-cs"/>
              </a:rPr>
              <a:t> «Основні поняття і визначення у галузі телекомунікацій.»</a:t>
            </a:r>
            <a:endParaRPr lang="ru-RU" sz="3200" b="1" i="1" dirty="0" smtClean="0">
              <a:solidFill>
                <a:schemeClr val="tx1"/>
              </a:solidFill>
              <a:latin typeface="+mj-lt"/>
              <a:ea typeface="+mj-ea"/>
              <a:cs typeface="+mj-cs"/>
            </a:endParaRPr>
          </a:p>
          <a:p>
            <a:endParaRPr lang="ru-RU" dirty="0"/>
          </a:p>
        </p:txBody>
      </p:sp>
      <p:pic>
        <p:nvPicPr>
          <p:cNvPr id="4" name="Рисунок 3" descr="Сети и телекоммуникации - Вега-Компьютерс"/>
          <p:cNvPicPr/>
          <p:nvPr/>
        </p:nvPicPr>
        <p:blipFill>
          <a:blip r:embed="rId4">
            <a:extLst>
              <a:ext uri="{28A0092B-C50C-407E-A947-70E740481C1C}">
                <a14:useLocalDpi xmlns:a14="http://schemas.microsoft.com/office/drawing/2010/main" val="0"/>
              </a:ext>
            </a:extLst>
          </a:blip>
          <a:srcRect/>
          <a:stretch>
            <a:fillRect/>
          </a:stretch>
        </p:blipFill>
        <p:spPr bwMode="auto">
          <a:xfrm>
            <a:off x="1711572" y="1770792"/>
            <a:ext cx="7167516" cy="4902963"/>
          </a:xfrm>
          <a:prstGeom prst="rect">
            <a:avLst/>
          </a:prstGeom>
          <a:noFill/>
          <a:ln>
            <a:noFill/>
          </a:ln>
        </p:spPr>
      </p:pic>
      <p:pic>
        <p:nvPicPr>
          <p:cNvPr id="2" name="Л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1778" y="147424"/>
            <a:ext cx="609600" cy="609600"/>
          </a:xfrm>
          <a:prstGeom prst="rect">
            <a:avLst/>
          </a:prstGeom>
        </p:spPr>
      </p:pic>
    </p:spTree>
    <p:extLst>
      <p:ext uri="{BB962C8B-B14F-4D97-AF65-F5344CB8AC3E}">
        <p14:creationId xmlns:p14="http://schemas.microsoft.com/office/powerpoint/2010/main" val="1093782351"/>
      </p:ext>
    </p:extLst>
  </p:cSld>
  <p:clrMapOvr>
    <a:masterClrMapping/>
  </p:clrMapOvr>
  <mc:AlternateContent xmlns:mc="http://schemas.openxmlformats.org/markup-compatibility/2006" xmlns:p14="http://schemas.microsoft.com/office/powerpoint/2010/main">
    <mc:Choice Requires="p14">
      <p:transition spd="slow" p14:dur="2000" advTm="28074"/>
    </mc:Choice>
    <mc:Fallback xmlns="">
      <p:transition spd="slow" advTm="2807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542" objId="2"/>
        <p14:stopEvt time="14984"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10729913" cy="6858000"/>
          </a:xfrm>
        </p:spPr>
        <p:txBody>
          <a:bodyPr>
            <a:normAutofit lnSpcReduction="10000"/>
          </a:bodyPr>
          <a:lstStyle/>
          <a:p>
            <a:pPr lvl="0"/>
            <a:r>
              <a:rPr lang="uk-UA" sz="2400" dirty="0"/>
              <a:t>Динамічною сферою українських телекомунікацій можна назвати Інтернет. Загальна кількість користувачів Інтернетом в Україні на початок 2000 року становила приблизно 100-120 тис. По відношенню до загальної кількості користувачів у світі вона складала менше 0,1%, а точніше 0,065%. Але в середньому за кожен рік кількість користувачів збільшувалась приблизно вдвоє, що вище середніх темпів зростання у світі в цілому. Зараз кількість користувачів Інтернетом в Україні складає близько 1,5% по відношенню до загальної кількості користувачів у світі. </a:t>
            </a:r>
            <a:endParaRPr lang="ru-RU" sz="2400" dirty="0"/>
          </a:p>
          <a:p>
            <a:pPr lvl="0"/>
            <a:r>
              <a:rPr lang="uk-UA" sz="2400" dirty="0"/>
              <a:t>Щодо сегменту електрозв’язку, то рівень телефонізації в Україні на сьогодні майже у два рази нижчий, ніж у країнах Центральної та Західної Європи. Із загальної кількості задіяних у телефонній мережі АТС близько 25% належать до електронних та </a:t>
            </a:r>
            <a:r>
              <a:rPr lang="uk-UA" sz="2400" dirty="0" err="1"/>
              <a:t>квазіелектронних</a:t>
            </a:r>
            <a:r>
              <a:rPr lang="uk-UA" sz="2400" dirty="0"/>
              <a:t> АТС, а решта – до морально застарілих аналогових.</a:t>
            </a:r>
            <a:endParaRPr lang="ru-RU" sz="2400" dirty="0"/>
          </a:p>
          <a:p>
            <a:r>
              <a:rPr lang="uk-UA" sz="2400" dirty="0"/>
              <a:t>Для світового телекомунікаційного ринку характерні процеси інтеграції та глобалізації, тому що в цілому світовий ринок стає все більш інтегрованим. В Україні капітальні інвестиції в розвиток телекомунікацій складають лише 0,3% ВВП. Для порівняння, у Німеччині – 4,8%, у Франції – 3,1%.</a:t>
            </a:r>
            <a:endParaRPr lang="ru-RU" sz="2400" dirty="0"/>
          </a:p>
          <a:p>
            <a:endParaRPr lang="ru-RU" dirty="0"/>
          </a:p>
        </p:txBody>
      </p:sp>
      <p:pic>
        <p:nvPicPr>
          <p:cNvPr id="2" name="Л6.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1933036616"/>
      </p:ext>
    </p:extLst>
  </p:cSld>
  <p:clrMapOvr>
    <a:masterClrMapping/>
  </p:clrMapOvr>
  <mc:AlternateContent xmlns:mc="http://schemas.openxmlformats.org/markup-compatibility/2006" xmlns:p14="http://schemas.microsoft.com/office/powerpoint/2010/main">
    <mc:Choice Requires="p14">
      <p:transition spd="slow" p14:dur="2000" advTm="145223"/>
    </mc:Choice>
    <mc:Fallback xmlns="">
      <p:transition spd="slow" advTm="14522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711" objId="2"/>
        <p14:stopEvt time="89070"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7464"/>
            <a:ext cx="9901238" cy="6840536"/>
          </a:xfrm>
        </p:spPr>
        <p:txBody>
          <a:bodyPr>
            <a:normAutofit/>
          </a:bodyPr>
          <a:lstStyle/>
          <a:p>
            <a:r>
              <a:rPr lang="uk-UA" sz="2800" dirty="0"/>
              <a:t>Способи розв’язання проблеми, що склалася на ринку телекомунікацій України.</a:t>
            </a:r>
            <a:endParaRPr lang="ru-RU" sz="2800" dirty="0"/>
          </a:p>
          <a:p>
            <a:r>
              <a:rPr lang="uk-UA" sz="2800" dirty="0"/>
              <a:t>1.Підвищити технологічний рівень галузі.</a:t>
            </a:r>
            <a:endParaRPr lang="ru-RU" sz="2800" dirty="0"/>
          </a:p>
          <a:p>
            <a:r>
              <a:rPr lang="uk-UA" sz="2800" dirty="0"/>
              <a:t>2.Усунути монополію на ринку.</a:t>
            </a:r>
            <a:endParaRPr lang="ru-RU" sz="2800" dirty="0"/>
          </a:p>
          <a:p>
            <a:r>
              <a:rPr lang="uk-UA" sz="2800" dirty="0"/>
              <a:t>3.Створити належне законодавче підґрунтя функціонування галузі.</a:t>
            </a:r>
            <a:endParaRPr lang="ru-RU" sz="2800" dirty="0"/>
          </a:p>
          <a:p>
            <a:r>
              <a:rPr lang="uk-UA" sz="2800" dirty="0"/>
              <a:t>4.Створити сприятливий інвестиційний клімат для залучення іноземних інвестицій у галузь.</a:t>
            </a:r>
            <a:endParaRPr lang="ru-RU" sz="2800" dirty="0"/>
          </a:p>
          <a:p>
            <a:r>
              <a:rPr lang="uk-UA" sz="2800" dirty="0"/>
              <a:t>5.Виділяти належні кошти на наукові дослідження всередині галузі.</a:t>
            </a:r>
            <a:endParaRPr lang="ru-RU" sz="2800" dirty="0"/>
          </a:p>
        </p:txBody>
      </p:sp>
      <p:pic>
        <p:nvPicPr>
          <p:cNvPr id="2" name="Л6.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3037803723"/>
      </p:ext>
    </p:extLst>
  </p:cSld>
  <p:clrMapOvr>
    <a:masterClrMapping/>
  </p:clrMapOvr>
  <mc:AlternateContent xmlns:mc="http://schemas.openxmlformats.org/markup-compatibility/2006" xmlns:p14="http://schemas.microsoft.com/office/powerpoint/2010/main">
    <mc:Choice Requires="p14">
      <p:transition spd="slow" p14:dur="2000" advTm="41397"/>
    </mc:Choice>
    <mc:Fallback xmlns="">
      <p:transition spd="slow" advTm="4139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433" objId="2"/>
        <p14:stopEvt time="32305"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46039"/>
            <a:ext cx="11887200" cy="6811961"/>
          </a:xfrm>
        </p:spPr>
        <p:txBody>
          <a:bodyPr/>
          <a:lstStyle/>
          <a:p>
            <a:pPr lvl="0"/>
            <a:r>
              <a:rPr lang="uk-UA" sz="2800" dirty="0"/>
              <a:t>Щоб галузь телекомунікацій України дійсно вийшла на належний рівень конкурентоспроможності необхідно втілювати в життя усі вищезазначені пропозиції у комплексі. А як це буде відбуватися залежить, насамперед, від політики держави, а також від діяльності тих організацій, які мають безпосереднє відношення до галузі. </a:t>
            </a:r>
            <a:endParaRPr lang="ru-RU" sz="2800" dirty="0"/>
          </a:p>
          <a:p>
            <a:pPr lvl="0"/>
            <a:r>
              <a:rPr lang="uk-UA" sz="2800" dirty="0"/>
              <a:t>Щодо технологічного розвитку галузі, то можна запропонувати дві альтернативи розвитку.</a:t>
            </a:r>
            <a:endParaRPr lang="ru-RU" sz="2800" dirty="0"/>
          </a:p>
          <a:p>
            <a:pPr lvl="0"/>
            <a:r>
              <a:rPr lang="uk-UA" sz="2800" dirty="0"/>
              <a:t>Перша: застосовувати більш дешеві, але застарілі технології – виграш у кількості, програш в якості.</a:t>
            </a:r>
            <a:endParaRPr lang="ru-RU" sz="2800" dirty="0"/>
          </a:p>
          <a:p>
            <a:pPr lvl="0"/>
            <a:r>
              <a:rPr lang="uk-UA" sz="2800" dirty="0"/>
              <a:t>Друга: брати більш дорогі, але сучасніші технології. Значно виграємо у якості, але програємо у кількості.</a:t>
            </a:r>
            <a:endParaRPr lang="ru-RU" sz="2800" dirty="0"/>
          </a:p>
          <a:p>
            <a:endParaRPr lang="ru-RU" dirty="0"/>
          </a:p>
        </p:txBody>
      </p:sp>
      <p:pic>
        <p:nvPicPr>
          <p:cNvPr id="2" name="Л6.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3526674530"/>
      </p:ext>
    </p:extLst>
  </p:cSld>
  <p:clrMapOvr>
    <a:masterClrMapping/>
  </p:clrMapOvr>
  <mc:AlternateContent xmlns:mc="http://schemas.openxmlformats.org/markup-compatibility/2006" xmlns:p14="http://schemas.microsoft.com/office/powerpoint/2010/main">
    <mc:Choice Requires="p14">
      <p:transition spd="slow" p14:dur="2000" advTm="67466"/>
    </mc:Choice>
    <mc:Fallback xmlns="">
      <p:transition spd="slow" advTm="6746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921" objId="2"/>
        <p14:stopEvt time="45789"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11344275" cy="6858000"/>
          </a:xfrm>
        </p:spPr>
        <p:txBody>
          <a:bodyPr>
            <a:normAutofit fontScale="85000" lnSpcReduction="10000"/>
          </a:bodyPr>
          <a:lstStyle/>
          <a:p>
            <a:pPr lvl="0"/>
            <a:r>
              <a:rPr lang="uk-UA" sz="2800" b="1" dirty="0"/>
              <a:t>Умови для подальшого успішного розвитку телекомунікацій в Україні</a:t>
            </a:r>
            <a:r>
              <a:rPr lang="uk-UA" sz="2800" dirty="0"/>
              <a:t>:</a:t>
            </a:r>
            <a:endParaRPr lang="ru-RU" sz="2800" dirty="0"/>
          </a:p>
          <a:p>
            <a:r>
              <a:rPr lang="uk-UA" sz="2600" dirty="0"/>
              <a:t>1.Досить висока ємність ринку – 46 млн. чоловік. </a:t>
            </a:r>
            <a:endParaRPr lang="ru-RU" sz="2600" dirty="0"/>
          </a:p>
          <a:p>
            <a:r>
              <a:rPr lang="uk-UA" sz="2600" dirty="0"/>
              <a:t>2.Низький рівень телекомунікацій – отже, досить низьке насичення ринку телекомунікаційних послуг. </a:t>
            </a:r>
            <a:endParaRPr lang="ru-RU" sz="2600" dirty="0"/>
          </a:p>
          <a:p>
            <a:r>
              <a:rPr lang="uk-UA" sz="2600" dirty="0"/>
              <a:t>3.Транзитне положення країни на основних комунікаціях з Європи в Азію, висока інтенсивність зовнішніх товарних, фінансових, транспортних, людських потоків. </a:t>
            </a:r>
            <a:endParaRPr lang="ru-RU" sz="2600" dirty="0"/>
          </a:p>
          <a:p>
            <a:r>
              <a:rPr lang="uk-UA" sz="2600" dirty="0"/>
              <a:t>4.Високий рівень освіченості населення: за кількістю осіб з вищою освітою на 1000 мешканців України – серед перших 20 країн </a:t>
            </a:r>
            <a:r>
              <a:rPr lang="uk-UA" sz="2600" dirty="0" smtClean="0"/>
              <a:t>світу.</a:t>
            </a:r>
          </a:p>
          <a:p>
            <a:r>
              <a:rPr lang="uk-UA" sz="2600" dirty="0"/>
              <a:t>5.Високий рівень урбанізації – більше 70% населення України мешкає у містах і значне розосередження великих міст по території країни. </a:t>
            </a:r>
            <a:endParaRPr lang="ru-RU" sz="2600" dirty="0"/>
          </a:p>
          <a:p>
            <a:r>
              <a:rPr lang="uk-UA" sz="2600" dirty="0"/>
              <a:t>6.Культурна та споживча орієнтація значної частини населення на європейські стандарти та умови життя внаслідок високої інтенсивності культурного, міграційного та господарського обміну з країнами Західної Європи, де рівень телекомунікацій значно вищий, ніж в Україні. </a:t>
            </a:r>
            <a:endParaRPr lang="ru-RU" sz="2600" dirty="0"/>
          </a:p>
          <a:p>
            <a:r>
              <a:rPr lang="uk-UA" sz="2600" dirty="0"/>
              <a:t>7.Досить високий рівень розвитку організацій та установ сфер громадського життя та тих галузей, які є найбільш інтенсивними споживачами телекомунікаційних послуг, в першу чергу фінансової сфери та сфери державного правління. </a:t>
            </a:r>
            <a:endParaRPr lang="ru-RU" sz="3500" dirty="0"/>
          </a:p>
        </p:txBody>
      </p:sp>
      <p:pic>
        <p:nvPicPr>
          <p:cNvPr id="2" name="Л6.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2394383377"/>
      </p:ext>
    </p:extLst>
  </p:cSld>
  <p:clrMapOvr>
    <a:masterClrMapping/>
  </p:clrMapOvr>
  <mc:AlternateContent xmlns:mc="http://schemas.openxmlformats.org/markup-compatibility/2006" xmlns:p14="http://schemas.microsoft.com/office/powerpoint/2010/main">
    <mc:Choice Requires="p14">
      <p:transition spd="slow" p14:dur="2000" advTm="99132"/>
    </mc:Choice>
    <mc:Fallback xmlns="">
      <p:transition spd="slow" advTm="9913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403" objId="2"/>
        <p14:stopEvt time="81539"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
            <a:ext cx="8596668" cy="585788"/>
          </a:xfrm>
        </p:spPr>
        <p:txBody>
          <a:bodyPr>
            <a:normAutofit/>
          </a:bodyPr>
          <a:lstStyle/>
          <a:p>
            <a:pPr algn="ctr"/>
            <a:r>
              <a:rPr lang="uk-UA" sz="3200" b="1" u="sng" dirty="0" smtClean="0">
                <a:solidFill>
                  <a:schemeClr val="tx1"/>
                </a:solidFill>
              </a:rPr>
              <a:t>Теми для РГР</a:t>
            </a:r>
            <a:endParaRPr lang="ru-RU" sz="3200" b="1" u="sng" dirty="0">
              <a:solidFill>
                <a:schemeClr val="tx1"/>
              </a:solidFill>
            </a:endParaRPr>
          </a:p>
        </p:txBody>
      </p:sp>
      <p:sp>
        <p:nvSpPr>
          <p:cNvPr id="5" name="Объект 4"/>
          <p:cNvSpPr>
            <a:spLocks noGrp="1"/>
          </p:cNvSpPr>
          <p:nvPr>
            <p:ph idx="1"/>
          </p:nvPr>
        </p:nvSpPr>
        <p:spPr>
          <a:xfrm>
            <a:off x="-1" y="585789"/>
            <a:ext cx="10086975" cy="6272211"/>
          </a:xfrm>
        </p:spPr>
        <p:txBody>
          <a:bodyPr>
            <a:normAutofit/>
          </a:bodyPr>
          <a:lstStyle/>
          <a:p>
            <a:pPr>
              <a:buFont typeface="Wingdings" panose="05000000000000000000" pitchFamily="2" charset="2"/>
              <a:buChar char="ü"/>
            </a:pPr>
            <a:r>
              <a:rPr lang="uk-UA" sz="2400" dirty="0" smtClean="0"/>
              <a:t>Історія </a:t>
            </a:r>
            <a:r>
              <a:rPr lang="uk-UA" sz="2400" dirty="0"/>
              <a:t>розвитку засобів телекомунікацій. </a:t>
            </a:r>
            <a:endParaRPr lang="uk-UA" sz="2400" dirty="0" smtClean="0"/>
          </a:p>
          <a:p>
            <a:pPr>
              <a:buFont typeface="Wingdings" panose="05000000000000000000" pitchFamily="2" charset="2"/>
              <a:buChar char="ü"/>
            </a:pPr>
            <a:r>
              <a:rPr lang="uk-UA" sz="2400" dirty="0"/>
              <a:t>Сучасні системи передачі інформації</a:t>
            </a:r>
            <a:r>
              <a:rPr lang="uk-UA" sz="2400" dirty="0" smtClean="0"/>
              <a:t>.</a:t>
            </a:r>
          </a:p>
          <a:p>
            <a:pPr>
              <a:buFont typeface="Wingdings" panose="05000000000000000000" pitchFamily="2" charset="2"/>
              <a:buChar char="ü"/>
            </a:pPr>
            <a:r>
              <a:rPr lang="uk-UA" sz="2400" dirty="0"/>
              <a:t>Основні види телекомунікацій та телекомунікаційних систем</a:t>
            </a:r>
            <a:r>
              <a:rPr lang="uk-UA" sz="2400" dirty="0" smtClean="0"/>
              <a:t>.</a:t>
            </a:r>
          </a:p>
          <a:p>
            <a:pPr>
              <a:buFont typeface="Wingdings" panose="05000000000000000000" pitchFamily="2" charset="2"/>
              <a:buChar char="ü"/>
            </a:pPr>
            <a:r>
              <a:rPr lang="uk-UA" sz="2400" dirty="0"/>
              <a:t>Радіотехнічні системи передачі інформації. Вимоги до систем передачі </a:t>
            </a:r>
            <a:r>
              <a:rPr lang="uk-UA" sz="2400" dirty="0" smtClean="0"/>
              <a:t>.</a:t>
            </a:r>
          </a:p>
          <a:p>
            <a:pPr>
              <a:buFont typeface="Wingdings" panose="05000000000000000000" pitchFamily="2" charset="2"/>
              <a:buChar char="ü"/>
            </a:pPr>
            <a:r>
              <a:rPr lang="uk-UA" sz="2400" dirty="0"/>
              <a:t>Аналогові і цифрові системи передачі інформації. Вимоги до</a:t>
            </a:r>
            <a:r>
              <a:rPr lang="ru-RU" sz="2400" dirty="0"/>
              <a:t> систем </a:t>
            </a:r>
            <a:r>
              <a:rPr lang="uk-UA" sz="2400" dirty="0"/>
              <a:t>передачі</a:t>
            </a:r>
            <a:r>
              <a:rPr lang="uk-UA" sz="2400" dirty="0" smtClean="0"/>
              <a:t>.</a:t>
            </a:r>
          </a:p>
          <a:p>
            <a:pPr>
              <a:buFont typeface="Wingdings" panose="05000000000000000000" pitchFamily="2" charset="2"/>
              <a:buChar char="ü"/>
            </a:pPr>
            <a:r>
              <a:rPr lang="uk-UA" sz="2400" dirty="0"/>
              <a:t>Огляд провідних та безпровідних каналів зв’язку, їх призначення та характеристики</a:t>
            </a:r>
            <a:r>
              <a:rPr lang="uk-UA" sz="2400" dirty="0" smtClean="0"/>
              <a:t>.</a:t>
            </a:r>
          </a:p>
          <a:p>
            <a:pPr>
              <a:buFont typeface="Wingdings" panose="05000000000000000000" pitchFamily="2" charset="2"/>
              <a:buChar char="ü"/>
            </a:pPr>
            <a:r>
              <a:rPr lang="uk-UA" sz="2400" dirty="0"/>
              <a:t>Вивчення особливостей </a:t>
            </a:r>
            <a:r>
              <a:rPr lang="uk-UA" sz="2400" dirty="0" err="1"/>
              <a:t>волоконно</a:t>
            </a:r>
            <a:r>
              <a:rPr lang="uk-UA" sz="2400" dirty="0"/>
              <a:t>-оптичних каналів зв’язку, їх характеристика та </a:t>
            </a:r>
            <a:r>
              <a:rPr lang="uk-UA" sz="2400" dirty="0" smtClean="0"/>
              <a:t>призначення.</a:t>
            </a:r>
          </a:p>
          <a:p>
            <a:pPr>
              <a:buFont typeface="Wingdings" panose="05000000000000000000" pitchFamily="2" charset="2"/>
              <a:buChar char="ü"/>
            </a:pPr>
            <a:r>
              <a:rPr lang="uk-UA" sz="2400" dirty="0"/>
              <a:t>Види систем радіозв’язку. Задачі, що вирішують систем </a:t>
            </a:r>
            <a:r>
              <a:rPr lang="uk-UA" sz="2400" dirty="0" smtClean="0"/>
              <a:t>радіозв’язку.</a:t>
            </a:r>
          </a:p>
          <a:p>
            <a:pPr>
              <a:buFont typeface="Wingdings" panose="05000000000000000000" pitchFamily="2" charset="2"/>
              <a:buChar char="ü"/>
            </a:pPr>
            <a:r>
              <a:rPr lang="uk-UA" sz="2400" dirty="0"/>
              <a:t>Стільникові системи </a:t>
            </a:r>
            <a:r>
              <a:rPr lang="uk-UA" sz="2400" dirty="0" smtClean="0"/>
              <a:t>радіозв’язку.</a:t>
            </a:r>
            <a:endParaRPr lang="ru-RU" sz="2400" dirty="0"/>
          </a:p>
        </p:txBody>
      </p:sp>
      <p:pic>
        <p:nvPicPr>
          <p:cNvPr id="3" name="Л6.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2375690583"/>
      </p:ext>
    </p:extLst>
  </p:cSld>
  <p:clrMapOvr>
    <a:masterClrMapping/>
  </p:clrMapOvr>
  <mc:AlternateContent xmlns:mc="http://schemas.openxmlformats.org/markup-compatibility/2006" xmlns:p14="http://schemas.microsoft.com/office/powerpoint/2010/main">
    <mc:Choice Requires="p14">
      <p:transition spd="slow" p14:dur="2000" advTm="53157"/>
    </mc:Choice>
    <mc:Fallback xmlns="">
      <p:transition spd="slow" advTm="5315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761" objId="3"/>
        <p14:stopEvt time="50956" objId="3"/>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10029825" cy="6858000"/>
          </a:xfrm>
        </p:spPr>
        <p:txBody>
          <a:bodyPr/>
          <a:lstStyle/>
          <a:p>
            <a:pPr>
              <a:buFont typeface="Wingdings" panose="05000000000000000000" pitchFamily="2" charset="2"/>
              <a:buChar char="ü"/>
            </a:pPr>
            <a:r>
              <a:rPr lang="uk-UA" sz="2400" dirty="0"/>
              <a:t>Загальні уяви про супутникові системи зв'язку. Організаційні принципи супутникового зв'язку. </a:t>
            </a:r>
            <a:endParaRPr lang="uk-UA" sz="2400" dirty="0" smtClean="0"/>
          </a:p>
          <a:p>
            <a:pPr>
              <a:buFont typeface="Wingdings" panose="05000000000000000000" pitchFamily="2" charset="2"/>
              <a:buChar char="ü"/>
            </a:pPr>
            <a:r>
              <a:rPr lang="uk-UA" sz="2400" dirty="0" smtClean="0"/>
              <a:t>Глобальні </a:t>
            </a:r>
            <a:r>
              <a:rPr lang="uk-UA" sz="2400" dirty="0"/>
              <a:t>і національні системи. Розвиток супутникового зв'язку в Україні</a:t>
            </a:r>
            <a:r>
              <a:rPr lang="uk-UA" sz="2400" dirty="0" smtClean="0"/>
              <a:t>.</a:t>
            </a:r>
          </a:p>
          <a:p>
            <a:pPr>
              <a:buFont typeface="Wingdings" panose="05000000000000000000" pitchFamily="2" charset="2"/>
              <a:buChar char="ü"/>
            </a:pPr>
            <a:r>
              <a:rPr lang="uk-UA" sz="2400" dirty="0"/>
              <a:t>Загальні уяви про телекомунікаційні мережі. Локальні і глобальні мережі. Комп'ютерні мережі. </a:t>
            </a:r>
            <a:r>
              <a:rPr lang="uk-UA" sz="2400" dirty="0" err="1"/>
              <a:t>Internet</a:t>
            </a:r>
            <a:r>
              <a:rPr lang="uk-UA" sz="2400" dirty="0"/>
              <a:t>-мережі, доступ і можливості.</a:t>
            </a:r>
          </a:p>
          <a:p>
            <a:pPr>
              <a:buFont typeface="Wingdings" panose="05000000000000000000" pitchFamily="2" charset="2"/>
              <a:buChar char="ü"/>
            </a:pPr>
            <a:endParaRPr lang="ru-RU" sz="2400" dirty="0"/>
          </a:p>
          <a:p>
            <a:endParaRPr lang="ru-RU" dirty="0"/>
          </a:p>
        </p:txBody>
      </p:sp>
      <p:pic>
        <p:nvPicPr>
          <p:cNvPr id="2" name="Л6.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562018535"/>
      </p:ext>
    </p:extLst>
  </p:cSld>
  <p:clrMapOvr>
    <a:masterClrMapping/>
  </p:clrMapOvr>
  <mc:AlternateContent xmlns:mc="http://schemas.openxmlformats.org/markup-compatibility/2006" xmlns:p14="http://schemas.microsoft.com/office/powerpoint/2010/main">
    <mc:Choice Requires="p14">
      <p:transition spd="slow" p14:dur="2000" advTm="38056"/>
    </mc:Choice>
    <mc:Fallback xmlns="">
      <p:transition spd="slow" advTm="3805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816" objId="2"/>
        <p14:stopEvt time="31111"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58834"/>
            <a:ext cx="10153934" cy="6799166"/>
          </a:xfrm>
        </p:spPr>
        <p:txBody>
          <a:bodyPr>
            <a:normAutofit lnSpcReduction="10000"/>
          </a:bodyPr>
          <a:lstStyle/>
          <a:p>
            <a:pPr lvl="0"/>
            <a:r>
              <a:rPr lang="uk-UA" sz="2800" b="1" i="1" dirty="0"/>
              <a:t>Інформаційна система</a:t>
            </a:r>
            <a:r>
              <a:rPr lang="uk-UA" sz="2800" dirty="0"/>
              <a:t>, як система управління, тісно пов’язується як із системами збереження та видачі інформації, так і з системами, що забезпечують обмін інформацією в процесі управління. Вона охоплює сукупність засобів та методів, що дозволяють користувачу збирати, зберігати, передавати і обробляти відібрану інформацію. Інформаційні системи існують з моменту появи суспільства, оскільки на кожній стадії його розвитку існує потреба в управлінні. Місією інформаційної системи є виробництво потрібної для організації інформації, необхідної для ефективного управління всіма її ресурсами, створення інформаційного та технічного середовища для управління її діяльністю.</a:t>
            </a:r>
            <a:endParaRPr lang="ru-RU" sz="2800" dirty="0"/>
          </a:p>
          <a:p>
            <a:pPr lvl="0"/>
            <a:r>
              <a:rPr lang="uk-UA" sz="2800" dirty="0"/>
              <a:t>Інформаційна система може існувати і без застосування комп’ютерної техніки – це питання економічної необхідності.</a:t>
            </a:r>
            <a:endParaRPr lang="ru-RU" sz="2800" dirty="0"/>
          </a:p>
          <a:p>
            <a:endParaRPr lang="ru-RU" dirty="0"/>
          </a:p>
        </p:txBody>
      </p:sp>
      <p:pic>
        <p:nvPicPr>
          <p:cNvPr id="2" name="Л6.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321516228"/>
      </p:ext>
    </p:extLst>
  </p:cSld>
  <p:clrMapOvr>
    <a:masterClrMapping/>
  </p:clrMapOvr>
  <mc:AlternateContent xmlns:mc="http://schemas.openxmlformats.org/markup-compatibility/2006" xmlns:p14="http://schemas.microsoft.com/office/powerpoint/2010/main">
    <mc:Choice Requires="p14">
      <p:transition spd="slow" p14:dur="2000" advTm="133017"/>
    </mc:Choice>
    <mc:Fallback xmlns="">
      <p:transition spd="slow" advTm="13301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345" objId="2"/>
        <p14:stopEvt time="68461"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17890"/>
            <a:ext cx="9894627" cy="6840110"/>
          </a:xfrm>
        </p:spPr>
        <p:txBody>
          <a:bodyPr>
            <a:normAutofit fontScale="77500" lnSpcReduction="20000"/>
          </a:bodyPr>
          <a:lstStyle/>
          <a:p>
            <a:pPr lvl="0"/>
            <a:r>
              <a:rPr lang="uk-UA" sz="3000" b="1" i="1" dirty="0"/>
              <a:t>В будь-якій інформаційній системі управління вирішуються задачі трьох типів</a:t>
            </a:r>
            <a:r>
              <a:rPr lang="uk-UA" sz="3000" dirty="0"/>
              <a:t>:</a:t>
            </a:r>
            <a:endParaRPr lang="ru-RU" sz="3000" dirty="0"/>
          </a:p>
          <a:p>
            <a:pPr lvl="0"/>
            <a:r>
              <a:rPr lang="uk-UA" sz="2600" dirty="0"/>
              <a:t>-задачі оцінки ситуації (деколи їх називають задачами розпізнавання образів); </a:t>
            </a:r>
            <a:endParaRPr lang="ru-RU" sz="2600" dirty="0"/>
          </a:p>
          <a:p>
            <a:pPr lvl="0"/>
            <a:r>
              <a:rPr lang="uk-UA" sz="2600" dirty="0"/>
              <a:t>-задачі перетворення опису ситуації (розрахункові задачі, задачі моделювання); </a:t>
            </a:r>
            <a:endParaRPr lang="ru-RU" sz="2600" dirty="0"/>
          </a:p>
          <a:p>
            <a:r>
              <a:rPr lang="uk-UA" sz="2600" dirty="0"/>
              <a:t>-задачі прийняття рішень (в тому числі і оптимізаційні</a:t>
            </a:r>
            <a:r>
              <a:rPr lang="uk-UA" sz="2600" dirty="0" smtClean="0"/>
              <a:t>).</a:t>
            </a:r>
          </a:p>
          <a:p>
            <a:pPr lvl="0"/>
            <a:r>
              <a:rPr lang="uk-UA" sz="2800" b="1" i="1" dirty="0"/>
              <a:t>Автоматизована інформаційна система</a:t>
            </a:r>
            <a:r>
              <a:rPr lang="uk-UA" sz="2800" dirty="0"/>
              <a:t> – це взаємопов’язана сукупність даних, обладнання, програмних засобів, персоналу, стандартних процедур, які призначені для збору, обробки, розподілу, зберігання, представлення інформації у відповідності з вимогами, які випливають з цілей організації. Сьогодні, у вік інформації, практично кожна інформаційна система використовує комп’ютерні технології, тому надалі під інформаційними системами будемо розуміти саме автоматизовані. </a:t>
            </a:r>
            <a:endParaRPr lang="ru-RU" sz="2800" dirty="0"/>
          </a:p>
          <a:p>
            <a:r>
              <a:rPr lang="ru-RU" sz="2800" dirty="0"/>
              <a:t> </a:t>
            </a:r>
            <a:r>
              <a:rPr lang="uk-UA" sz="2800" b="1" i="1" dirty="0" smtClean="0"/>
              <a:t>Інформаційні </a:t>
            </a:r>
            <a:r>
              <a:rPr lang="uk-UA" sz="2800" b="1" i="1" dirty="0"/>
              <a:t>системи включають в себе</a:t>
            </a:r>
            <a:r>
              <a:rPr lang="uk-UA" sz="2800" dirty="0"/>
              <a:t>: </a:t>
            </a:r>
            <a:endParaRPr lang="ru-RU" sz="2800" dirty="0"/>
          </a:p>
          <a:p>
            <a:r>
              <a:rPr lang="uk-UA" sz="2800" dirty="0"/>
              <a:t>-технічні засоби обробки даних; </a:t>
            </a:r>
            <a:endParaRPr lang="ru-RU" sz="2800" dirty="0"/>
          </a:p>
          <a:p>
            <a:r>
              <a:rPr lang="uk-UA" sz="2800" dirty="0"/>
              <a:t>-програмне забезпечення; </a:t>
            </a:r>
            <a:endParaRPr lang="ru-RU" sz="2800" dirty="0"/>
          </a:p>
          <a:p>
            <a:r>
              <a:rPr lang="uk-UA" sz="2800" dirty="0"/>
              <a:t>-відповідний персонал. </a:t>
            </a:r>
            <a:endParaRPr lang="ru-RU" sz="2800" dirty="0"/>
          </a:p>
          <a:p>
            <a:r>
              <a:rPr lang="uk-UA" sz="2800" dirty="0" smtClean="0"/>
              <a:t> </a:t>
            </a:r>
            <a:endParaRPr lang="ru-RU" sz="2800" dirty="0"/>
          </a:p>
        </p:txBody>
      </p:sp>
      <p:pic>
        <p:nvPicPr>
          <p:cNvPr id="2" name="Л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3382860469"/>
      </p:ext>
    </p:extLst>
  </p:cSld>
  <p:clrMapOvr>
    <a:masterClrMapping/>
  </p:clrMapOvr>
  <mc:AlternateContent xmlns:mc="http://schemas.openxmlformats.org/markup-compatibility/2006" xmlns:p14="http://schemas.microsoft.com/office/powerpoint/2010/main">
    <mc:Choice Requires="p14">
      <p:transition spd="slow" p14:dur="2000" advTm="161451"/>
    </mc:Choice>
    <mc:Fallback xmlns="">
      <p:transition spd="slow" advTm="16145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451" objId="2"/>
        <p14:stopEvt time="7708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0536072" cy="6858000"/>
          </a:xfrm>
        </p:spPr>
        <p:txBody>
          <a:bodyPr>
            <a:noAutofit/>
          </a:bodyPr>
          <a:lstStyle/>
          <a:p>
            <a:pPr lvl="0"/>
            <a:r>
              <a:rPr lang="uk-UA" sz="2400" dirty="0"/>
              <a:t>Чотири складові частини утворюють внутрішню </a:t>
            </a:r>
            <a:r>
              <a:rPr lang="uk-UA" sz="2400" b="1" i="1" dirty="0"/>
              <a:t>інформаційну основу</a:t>
            </a:r>
            <a:r>
              <a:rPr lang="uk-UA" sz="2400" dirty="0"/>
              <a:t>:</a:t>
            </a:r>
            <a:endParaRPr lang="ru-RU" sz="2400" dirty="0"/>
          </a:p>
          <a:p>
            <a:r>
              <a:rPr lang="uk-UA" sz="2400" dirty="0"/>
              <a:t>• засоби фіксації і збору інформації;</a:t>
            </a:r>
            <a:endParaRPr lang="ru-RU" sz="2400" dirty="0"/>
          </a:p>
          <a:p>
            <a:r>
              <a:rPr lang="uk-UA" sz="2400" dirty="0"/>
              <a:t>• засоби передачі відповідних даних та повідомлень;</a:t>
            </a:r>
            <a:endParaRPr lang="ru-RU" sz="2400" dirty="0"/>
          </a:p>
          <a:p>
            <a:r>
              <a:rPr lang="uk-UA" sz="2400" dirty="0"/>
              <a:t>• засоби збереження інформації;</a:t>
            </a:r>
            <a:endParaRPr lang="ru-RU" sz="2400" dirty="0"/>
          </a:p>
          <a:p>
            <a:r>
              <a:rPr lang="uk-UA" sz="2400" dirty="0"/>
              <a:t>• засоби аналізу, обробки і представлення інформації.</a:t>
            </a:r>
            <a:endParaRPr lang="ru-RU" sz="2400" dirty="0"/>
          </a:p>
          <a:p>
            <a:r>
              <a:rPr lang="uk-UA" sz="2400" b="1" i="1" dirty="0"/>
              <a:t>Основними факторами</a:t>
            </a:r>
            <a:r>
              <a:rPr lang="uk-UA" sz="2400" dirty="0"/>
              <a:t>, які впливають на впровадження інформаційних систем, є </a:t>
            </a:r>
            <a:r>
              <a:rPr lang="uk-UA" sz="2400" b="1" i="1" dirty="0"/>
              <a:t>потреби організацій та користувачів</a:t>
            </a:r>
            <a:r>
              <a:rPr lang="uk-UA" sz="2400" dirty="0"/>
              <a:t>, а також </a:t>
            </a:r>
            <a:r>
              <a:rPr lang="uk-UA" sz="2400" b="1" i="1" dirty="0"/>
              <a:t>наявність відповідних засобів для їх формування</a:t>
            </a:r>
            <a:r>
              <a:rPr lang="uk-UA" sz="2400" dirty="0"/>
              <a:t>. Найсуттєвіше на розвиток інформаційних систем вплинули досягнення в галузі комп’ютерної техніки та телекомунікаційних мереж. Причини, що спонукають організації впроваджувати інформаційні системи, з одного боку обумовлюються прагненням збільшити продуктивність повсякденних робіт чи усунути їх повторне проведення, а з іншого боку бажанням підвищити ефективність управління діяльністю організації за рахунок прийняття оптимальних та раціональних управлінських рішень.</a:t>
            </a:r>
            <a:endParaRPr lang="ru-RU" sz="2400" dirty="0"/>
          </a:p>
        </p:txBody>
      </p:sp>
      <p:pic>
        <p:nvPicPr>
          <p:cNvPr id="2" name="Л6.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1719981866"/>
      </p:ext>
    </p:extLst>
  </p:cSld>
  <p:clrMapOvr>
    <a:masterClrMapping/>
  </p:clrMapOvr>
  <mc:AlternateContent xmlns:mc="http://schemas.openxmlformats.org/markup-compatibility/2006" xmlns:p14="http://schemas.microsoft.com/office/powerpoint/2010/main">
    <mc:Choice Requires="p14">
      <p:transition spd="slow" p14:dur="2000" advTm="156175"/>
    </mc:Choice>
    <mc:Fallback xmlns="">
      <p:transition spd="slow" advTm="15617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972" objId="2"/>
        <p14:stopEvt time="82180"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58834"/>
            <a:ext cx="10836323" cy="6799166"/>
          </a:xfrm>
        </p:spPr>
        <p:txBody>
          <a:bodyPr>
            <a:normAutofit/>
          </a:bodyPr>
          <a:lstStyle/>
          <a:p>
            <a:pPr algn="just"/>
            <a:r>
              <a:rPr lang="ru-RU" sz="2400" b="1" dirty="0" err="1"/>
              <a:t>Телекомуніка́ції</a:t>
            </a:r>
            <a:r>
              <a:rPr lang="ru-RU" sz="2400" dirty="0"/>
              <a:t> (</a:t>
            </a:r>
            <a:r>
              <a:rPr lang="ru-RU" sz="2400" dirty="0">
                <a:hlinkClick r:id="rId4" tooltip="Англійська мова"/>
              </a:rPr>
              <a:t>англ.</a:t>
            </a:r>
            <a:r>
              <a:rPr lang="ru-RU" sz="2400" dirty="0"/>
              <a:t> </a:t>
            </a:r>
            <a:r>
              <a:rPr lang="en-US" sz="2400" i="1" dirty="0"/>
              <a:t>Telecommunications</a:t>
            </a:r>
            <a:r>
              <a:rPr lang="en-US" sz="2400" dirty="0"/>
              <a:t>) — </a:t>
            </a:r>
            <a:r>
              <a:rPr lang="ru-RU" sz="2400" dirty="0" err="1"/>
              <a:t>це</a:t>
            </a:r>
            <a:r>
              <a:rPr lang="ru-RU" sz="2400" dirty="0"/>
              <a:t> </a:t>
            </a:r>
            <a:r>
              <a:rPr lang="ru-RU" sz="2400" dirty="0" err="1"/>
              <a:t>передавання</a:t>
            </a:r>
            <a:r>
              <a:rPr lang="ru-RU" sz="2400" dirty="0"/>
              <a:t> </a:t>
            </a:r>
            <a:r>
              <a:rPr lang="ru-RU" sz="2400" dirty="0" smtClean="0"/>
              <a:t>та/</a:t>
            </a:r>
            <a:r>
              <a:rPr lang="ru-RU" sz="2400" dirty="0" err="1" smtClean="0"/>
              <a:t>або</a:t>
            </a:r>
            <a:r>
              <a:rPr lang="ru-RU" sz="2400" dirty="0"/>
              <a:t> </a:t>
            </a:r>
            <a:r>
              <a:rPr lang="uk-UA" sz="2400" dirty="0" smtClean="0"/>
              <a:t>приймання </a:t>
            </a:r>
            <a:r>
              <a:rPr lang="uk-UA" sz="2400" dirty="0" smtClean="0">
                <a:hlinkClick r:id="rId5" tooltip="Знак"/>
              </a:rPr>
              <a:t>знаків</a:t>
            </a:r>
            <a:r>
              <a:rPr lang="uk-UA" sz="2400" dirty="0" smtClean="0"/>
              <a:t>, </a:t>
            </a:r>
            <a:r>
              <a:rPr lang="uk-UA" sz="2400" dirty="0" smtClean="0">
                <a:hlinkClick r:id="rId6" tooltip="Сигнал"/>
              </a:rPr>
              <a:t>сигналів</a:t>
            </a:r>
            <a:r>
              <a:rPr lang="uk-UA" sz="2400" dirty="0" smtClean="0"/>
              <a:t>, </a:t>
            </a:r>
            <a:r>
              <a:rPr lang="uk-UA" sz="2400" dirty="0" smtClean="0">
                <a:hlinkClick r:id="rId7" tooltip="Письмо"/>
              </a:rPr>
              <a:t>письмового</a:t>
            </a:r>
            <a:r>
              <a:rPr lang="uk-UA" sz="2400" dirty="0" smtClean="0"/>
              <a:t> </a:t>
            </a:r>
            <a:r>
              <a:rPr lang="uk-UA" sz="2400" dirty="0" smtClean="0">
                <a:hlinkClick r:id="rId8" tooltip="Текст"/>
              </a:rPr>
              <a:t>тексту</a:t>
            </a:r>
            <a:r>
              <a:rPr lang="uk-UA" sz="2400" dirty="0" smtClean="0"/>
              <a:t>, </a:t>
            </a:r>
            <a:r>
              <a:rPr lang="uk-UA" sz="2400" dirty="0" smtClean="0">
                <a:hlinkClick r:id="rId9" tooltip="Зображення"/>
              </a:rPr>
              <a:t>зображень</a:t>
            </a:r>
            <a:r>
              <a:rPr lang="uk-UA" sz="2400" dirty="0" smtClean="0"/>
              <a:t> та </a:t>
            </a:r>
            <a:r>
              <a:rPr lang="uk-UA" sz="2400" dirty="0" smtClean="0">
                <a:hlinkClick r:id="rId10" tooltip="Звук"/>
              </a:rPr>
              <a:t>звуків</a:t>
            </a:r>
            <a:r>
              <a:rPr lang="uk-UA" sz="2400" dirty="0" smtClean="0"/>
              <a:t> або повідомлень будь-якого роду дротовими, </a:t>
            </a:r>
            <a:r>
              <a:rPr lang="uk-UA" sz="2400" dirty="0" smtClean="0">
                <a:hlinkClick r:id="rId11" tooltip="Радіо"/>
              </a:rPr>
              <a:t>радіо</a:t>
            </a:r>
            <a:r>
              <a:rPr lang="uk-UA" sz="2400" dirty="0" smtClean="0"/>
              <a:t>, </a:t>
            </a:r>
            <a:r>
              <a:rPr lang="uk-UA" sz="2400" dirty="0" smtClean="0">
                <a:hlinkClick r:id="rId12" tooltip="Оптика"/>
              </a:rPr>
              <a:t>оптичними</a:t>
            </a:r>
            <a:r>
              <a:rPr lang="uk-UA" sz="2400" dirty="0" smtClean="0"/>
              <a:t> або іншими електромагнітними системами.</a:t>
            </a:r>
          </a:p>
          <a:p>
            <a:pPr algn="just"/>
            <a:r>
              <a:rPr lang="uk-UA" sz="2400" dirty="0" smtClean="0"/>
              <a:t>Телекомунікація виникає при обміні інформацією між учасниками з використанням </a:t>
            </a:r>
            <a:r>
              <a:rPr lang="uk-UA" sz="2400" dirty="0" smtClean="0">
                <a:hlinkClick r:id="rId13" tooltip="Технологія"/>
              </a:rPr>
              <a:t>технологій</a:t>
            </a:r>
            <a:r>
              <a:rPr lang="uk-UA" sz="2400" dirty="0" smtClean="0"/>
              <a:t>. Передача відбувається або за допомогою електрики, що проходить через фізичному носії, такий як кабель, або за допомогою електромагнітного випромінювання. Зазвичай, шляхи передачі розділяють на канали зв'язку, що дозволяє користуватись перевагами </a:t>
            </a:r>
            <a:r>
              <a:rPr lang="uk-UA" sz="2400" dirty="0" smtClean="0">
                <a:hlinkClick r:id="rId14" tooltip="Мультиплексування"/>
              </a:rPr>
              <a:t>мультиплексування</a:t>
            </a:r>
            <a:r>
              <a:rPr lang="uk-UA" sz="2400" dirty="0" smtClean="0"/>
              <a:t>. Термін часто використовується в множині, тобто </a:t>
            </a:r>
            <a:r>
              <a:rPr lang="uk-UA" sz="2400" b="1" dirty="0" smtClean="0"/>
              <a:t>телекомунікації</a:t>
            </a:r>
            <a:r>
              <a:rPr lang="uk-UA" sz="2400" dirty="0" smtClean="0"/>
              <a:t>, тому що для передачі використовуються багато різних технологій.</a:t>
            </a:r>
            <a:endParaRPr lang="uk-UA" sz="3200" dirty="0"/>
          </a:p>
        </p:txBody>
      </p:sp>
      <p:pic>
        <p:nvPicPr>
          <p:cNvPr id="2" name="Л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75" y="92075"/>
            <a:ext cx="609600" cy="609600"/>
          </a:xfrm>
          <a:prstGeom prst="rect">
            <a:avLst/>
          </a:prstGeom>
        </p:spPr>
      </p:pic>
    </p:spTree>
    <p:extLst>
      <p:ext uri="{BB962C8B-B14F-4D97-AF65-F5344CB8AC3E}">
        <p14:creationId xmlns:p14="http://schemas.microsoft.com/office/powerpoint/2010/main" val="147604298"/>
      </p:ext>
    </p:extLst>
  </p:cSld>
  <p:clrMapOvr>
    <a:masterClrMapping/>
  </p:clrMapOvr>
  <mc:AlternateContent xmlns:mc="http://schemas.openxmlformats.org/markup-compatibility/2006" xmlns:p14="http://schemas.microsoft.com/office/powerpoint/2010/main">
    <mc:Choice Requires="p14">
      <p:transition spd="slow" p14:dur="2000" advTm="136403"/>
    </mc:Choice>
    <mc:Fallback xmlns="">
      <p:transition spd="slow" advTm="13640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101" objId="2"/>
        <p14:stopEvt time="67001"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9648967" cy="6858000"/>
          </a:xfrm>
        </p:spPr>
        <p:txBody>
          <a:bodyPr>
            <a:normAutofit/>
          </a:bodyPr>
          <a:lstStyle/>
          <a:p>
            <a:pPr lvl="0"/>
            <a:r>
              <a:rPr lang="uk-UA" sz="2400" b="1" i="1" dirty="0"/>
              <a:t>Технологія</a:t>
            </a:r>
            <a:r>
              <a:rPr lang="uk-UA" sz="2400" dirty="0"/>
              <a:t> у перекладі з грецької (</a:t>
            </a:r>
            <a:r>
              <a:rPr lang="uk-UA" sz="2400" dirty="0" err="1"/>
              <a:t>techne</a:t>
            </a:r>
            <a:r>
              <a:rPr lang="uk-UA" sz="2400" dirty="0"/>
              <a:t>) означає мистецтво, майстерність, уміння і є процесом.</a:t>
            </a:r>
            <a:endParaRPr lang="ru-RU" sz="2400" dirty="0"/>
          </a:p>
          <a:p>
            <a:r>
              <a:rPr lang="ru-RU" sz="2400" dirty="0"/>
              <a:t> </a:t>
            </a:r>
          </a:p>
          <a:p>
            <a:pPr lvl="0"/>
            <a:r>
              <a:rPr lang="uk-UA" sz="2400" dirty="0"/>
              <a:t>Під </a:t>
            </a:r>
            <a:r>
              <a:rPr lang="uk-UA" sz="2400" b="1" i="1" dirty="0"/>
              <a:t>процесом</a:t>
            </a:r>
            <a:r>
              <a:rPr lang="uk-UA" sz="2400" dirty="0"/>
              <a:t> варто розуміти визначену сукупність дій, спрямованих на досягнення поставленої мети. Процес повинен визначатися стратегією, обраною людиною і реалізуватися за допомогою сукупності різних засобів і методів.</a:t>
            </a:r>
            <a:endParaRPr lang="ru-RU" sz="2400" dirty="0"/>
          </a:p>
          <a:p>
            <a:r>
              <a:rPr lang="uk-UA" sz="2400" dirty="0"/>
              <a:t>Інформація є одним з найцінніших ресурсів суспільства поряд із такими традиційними матеріальними видами ресурсів, як нафта, газ та інші корисні копалини і процес її переробки за аналогією з процесами переробки матеріальних ресурсів можна сприймати як технологію. Тоді справедливе наступне визначення.</a:t>
            </a:r>
            <a:endParaRPr lang="ru-RU" sz="2400" dirty="0"/>
          </a:p>
        </p:txBody>
      </p:sp>
      <p:pic>
        <p:nvPicPr>
          <p:cNvPr id="2" name="Л6.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614975136"/>
      </p:ext>
    </p:extLst>
  </p:cSld>
  <p:clrMapOvr>
    <a:masterClrMapping/>
  </p:clrMapOvr>
  <mc:AlternateContent xmlns:mc="http://schemas.openxmlformats.org/markup-compatibility/2006" xmlns:p14="http://schemas.microsoft.com/office/powerpoint/2010/main">
    <mc:Choice Requires="p14">
      <p:transition spd="slow" p14:dur="2000" advTm="138320"/>
    </mc:Choice>
    <mc:Fallback xmlns="">
      <p:transition spd="slow" advTm="13832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618" objId="2"/>
        <p14:stopEvt time="64517"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949218" cy="6858000"/>
          </a:xfrm>
        </p:spPr>
        <p:txBody>
          <a:bodyPr>
            <a:normAutofit lnSpcReduction="10000"/>
          </a:bodyPr>
          <a:lstStyle/>
          <a:p>
            <a:pPr lvl="0"/>
            <a:r>
              <a:rPr lang="uk-UA" sz="2400" b="1" i="1" dirty="0"/>
              <a:t>Інформаційна технологія</a:t>
            </a:r>
            <a:r>
              <a:rPr lang="uk-UA" sz="2400" dirty="0"/>
              <a:t> - процес, що використовує сукупність засобів і методів збору, обробки й передачі даних (первинної інформації) для одержання інформації нової якості про стан об'єкта, процесу чи явища (інформаційного продукту</a:t>
            </a:r>
            <a:r>
              <a:rPr lang="uk-UA" sz="2400" dirty="0" smtClean="0"/>
              <a:t>).</a:t>
            </a:r>
            <a:endParaRPr lang="ru-RU" sz="2400" dirty="0"/>
          </a:p>
          <a:p>
            <a:pPr lvl="0"/>
            <a:r>
              <a:rPr lang="uk-UA" sz="2400" dirty="0"/>
              <a:t>Впровадження персонального комп'ютера в інформаційну сферу і застосування телекомунікаційних засобів зв'язку визначили новий етап розвитку інформаційної технології і, як наслідок, зміну її назви за рахунок приєднання одного із синонімів: "нова", "комп'ютерна" чи "сучасна". </a:t>
            </a:r>
            <a:endParaRPr lang="uk-UA" sz="2400" dirty="0" smtClean="0"/>
          </a:p>
          <a:p>
            <a:pPr lvl="0"/>
            <a:r>
              <a:rPr lang="uk-UA" sz="2400" dirty="0"/>
              <a:t>У поняття нової інформаційної технології включені також комунікаційні технології, що забезпечують передачу інформації різними засобами, а саме - телефон, телеграф, факс і ін.</a:t>
            </a:r>
            <a:endParaRPr lang="ru-RU" sz="2400" dirty="0"/>
          </a:p>
          <a:p>
            <a:pPr lvl="0"/>
            <a:r>
              <a:rPr lang="uk-UA" sz="2400" dirty="0"/>
              <a:t>За аналогією і для інформаційної технології повинно бути щось подібне. Такими технічними засобами виробництва інформації буде апаратне, програмне і математичне забезпечення цього процесу. Виділяємо окремо з цих засобів програмні продукти і називаємо їх інструментарієм, а для більшої чіткості конкретизуємо поняття, назвавши програмним інструментарієм інформаційної технології. </a:t>
            </a:r>
            <a:endParaRPr lang="ru-RU" sz="2400" dirty="0"/>
          </a:p>
          <a:p>
            <a:pPr lvl="0"/>
            <a:endParaRPr lang="ru-RU" sz="2400" dirty="0"/>
          </a:p>
          <a:p>
            <a:endParaRPr lang="ru-RU" dirty="0"/>
          </a:p>
        </p:txBody>
      </p:sp>
      <p:pic>
        <p:nvPicPr>
          <p:cNvPr id="2" name="Л6.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2542458682"/>
      </p:ext>
    </p:extLst>
  </p:cSld>
  <p:clrMapOvr>
    <a:masterClrMapping/>
  </p:clrMapOvr>
  <mc:AlternateContent xmlns:mc="http://schemas.openxmlformats.org/markup-compatibility/2006" xmlns:p14="http://schemas.microsoft.com/office/powerpoint/2010/main">
    <mc:Choice Requires="p14">
      <p:transition spd="slow" p14:dur="2000" advTm="232346"/>
    </mc:Choice>
    <mc:Fallback xmlns="">
      <p:transition spd="slow" advTm="23234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211" objId="2"/>
        <p14:stopEvt time="104021"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921922" cy="6858000"/>
          </a:xfrm>
        </p:spPr>
        <p:txBody>
          <a:bodyPr>
            <a:normAutofit/>
          </a:bodyPr>
          <a:lstStyle/>
          <a:p>
            <a:r>
              <a:rPr lang="uk-UA" sz="2800" b="1" i="1" dirty="0"/>
              <a:t>Інструментарій інформаційної технології</a:t>
            </a:r>
            <a:r>
              <a:rPr lang="uk-UA" sz="2800" dirty="0"/>
              <a:t> - один чи кілька взаємозалежних програмних продукти для певного типу комп'ютера, технологія роботи в якому дозволяє досягти поставленої користувачем мети.</a:t>
            </a:r>
            <a:endParaRPr lang="ru-RU" sz="2800" dirty="0"/>
          </a:p>
          <a:p>
            <a:r>
              <a:rPr lang="uk-UA" sz="2800" dirty="0"/>
              <a:t>Як інструментарій можна використовувати наступні розповсюджені види програмних продуктів для персонального комп'ютера: текстовий процесор (редактор), настільні видавничі системи, електронні таблиці, системи управління базами даних, електронні записні книжки, електронні календарі, інформаційні системи функціонального призначення (фінансові, бухгалтерські, маркетингові тощо), експертні системи і </a:t>
            </a:r>
            <a:r>
              <a:rPr lang="uk-UA" sz="2800" dirty="0" err="1"/>
              <a:t>т.д</a:t>
            </a:r>
            <a:r>
              <a:rPr lang="uk-UA" sz="2800" dirty="0"/>
              <a:t>.</a:t>
            </a:r>
            <a:endParaRPr lang="ru-RU" sz="2800" dirty="0"/>
          </a:p>
        </p:txBody>
      </p:sp>
      <p:pic>
        <p:nvPicPr>
          <p:cNvPr id="2" name="Л6.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4036840643"/>
      </p:ext>
    </p:extLst>
  </p:cSld>
  <p:clrMapOvr>
    <a:masterClrMapping/>
  </p:clrMapOvr>
  <mc:AlternateContent xmlns:mc="http://schemas.openxmlformats.org/markup-compatibility/2006" xmlns:p14="http://schemas.microsoft.com/office/powerpoint/2010/main">
    <mc:Choice Requires="p14">
      <p:transition spd="slow" p14:dur="2000" advTm="150117"/>
    </mc:Choice>
    <mc:Fallback xmlns="">
      <p:transition spd="slow" advTm="15011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9613" objId="2"/>
        <p14:stopEvt time="79887" objId="2"/>
      </p14:showEvtLst>
    </p:ext>
  </p:extLst>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13093</TotalTime>
  <Words>3197</Words>
  <Application>Microsoft Office PowerPoint</Application>
  <PresentationFormat>Широкоэкранный</PresentationFormat>
  <Paragraphs>95</Paragraphs>
  <Slides>25</Slides>
  <Notes>0</Notes>
  <HiddenSlides>0</HiddenSlides>
  <MMClips>24</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Trebuchet MS</vt:lpstr>
      <vt:lpstr>Wingdings</vt:lpstr>
      <vt:lpstr>Wingdings 3</vt:lpstr>
      <vt:lpstr>Аспект</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Аналогові та цифрові комунікації </vt:lpstr>
      <vt:lpstr>Телекомунікаційні мережі </vt:lpstr>
      <vt:lpstr>Канали зв'язку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Теми для РГР</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Маришка</dc:creator>
  <cp:lastModifiedBy>Маришка</cp:lastModifiedBy>
  <cp:revision>22</cp:revision>
  <dcterms:created xsi:type="dcterms:W3CDTF">2020-09-27T08:09:04Z</dcterms:created>
  <dcterms:modified xsi:type="dcterms:W3CDTF">2020-10-09T12:24:33Z</dcterms:modified>
</cp:coreProperties>
</file>