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3" r:id="rId14"/>
    <p:sldId id="274" r:id="rId15"/>
    <p:sldId id="275" r:id="rId16"/>
    <p:sldId id="276" r:id="rId17"/>
    <p:sldId id="277" r:id="rId18"/>
    <p:sldId id="278" r:id="rId19"/>
    <p:sldId id="279" r:id="rId20"/>
    <p:sldId id="280" r:id="rId21"/>
    <p:sldId id="281"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65" autoAdjust="0"/>
  </p:normalViewPr>
  <p:slideViewPr>
    <p:cSldViewPr snapToGrid="0">
      <p:cViewPr varScale="1">
        <p:scale>
          <a:sx n="67" d="100"/>
          <a:sy n="67" d="100"/>
        </p:scale>
        <p:origin x="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0AB7A-DC43-4565-A01F-9C6A366ED65B}" type="datetimeFigureOut">
              <a:rPr lang="ru-RU" smtClean="0"/>
              <a:t>24.09.2020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ECBFEF-F182-4770-A888-067F64A693A4}" type="slidenum">
              <a:rPr lang="ru-RU" smtClean="0"/>
              <a:t>‹#›</a:t>
            </a:fld>
            <a:endParaRPr lang="ru-RU"/>
          </a:p>
        </p:txBody>
      </p:sp>
    </p:spTree>
    <p:extLst>
      <p:ext uri="{BB962C8B-B14F-4D97-AF65-F5344CB8AC3E}">
        <p14:creationId xmlns:p14="http://schemas.microsoft.com/office/powerpoint/2010/main" val="1945675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noProof="0" dirty="0"/>
          </a:p>
        </p:txBody>
      </p:sp>
      <p:sp>
        <p:nvSpPr>
          <p:cNvPr id="4" name="Номер слайда 3"/>
          <p:cNvSpPr>
            <a:spLocks noGrp="1"/>
          </p:cNvSpPr>
          <p:nvPr>
            <p:ph type="sldNum" sz="quarter" idx="10"/>
          </p:nvPr>
        </p:nvSpPr>
        <p:spPr/>
        <p:txBody>
          <a:bodyPr/>
          <a:lstStyle/>
          <a:p>
            <a:fld id="{BDECBFEF-F182-4770-A888-067F64A693A4}" type="slidenum">
              <a:rPr lang="ru-RU" smtClean="0"/>
              <a:t>18</a:t>
            </a:fld>
            <a:endParaRPr lang="ru-RU"/>
          </a:p>
        </p:txBody>
      </p:sp>
    </p:spTree>
    <p:extLst>
      <p:ext uri="{BB962C8B-B14F-4D97-AF65-F5344CB8AC3E}">
        <p14:creationId xmlns:p14="http://schemas.microsoft.com/office/powerpoint/2010/main" val="258928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321686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15111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64598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2912645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22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418435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409052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1396121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405205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EBC9C0-0621-43D4-AE05-D652CE6D98E9}" type="datetimeFigureOut">
              <a:rPr lang="ru-RU" smtClean="0"/>
              <a:t>23.09.2020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237417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EBC9C0-0621-43D4-AE05-D652CE6D98E9}" type="datetimeFigureOut">
              <a:rPr lang="ru-RU" smtClean="0"/>
              <a:t>23.09.2020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3238804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EBC9C0-0621-43D4-AE05-D652CE6D98E9}" type="datetimeFigureOut">
              <a:rPr lang="ru-RU" smtClean="0"/>
              <a:t>23.09.2020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424600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EBC9C0-0621-43D4-AE05-D652CE6D98E9}" type="datetimeFigureOut">
              <a:rPr lang="ru-RU" smtClean="0"/>
              <a:t>23.09.2020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217677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BC9C0-0621-43D4-AE05-D652CE6D98E9}" type="datetimeFigureOut">
              <a:rPr lang="ru-RU" smtClean="0"/>
              <a:t>23.09.2020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239125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EBC9C0-0621-43D4-AE05-D652CE6D98E9}" type="datetimeFigureOut">
              <a:rPr lang="ru-RU" smtClean="0"/>
              <a:t>23.09.2020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379642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EBC9C0-0621-43D4-AE05-D652CE6D98E9}" type="datetimeFigureOut">
              <a:rPr lang="ru-RU" smtClean="0"/>
              <a:t>23.09.2020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D55278-C4B7-4CC8-9E1E-04229F9124B1}" type="slidenum">
              <a:rPr lang="ru-RU" smtClean="0"/>
              <a:t>‹#›</a:t>
            </a:fld>
            <a:endParaRPr lang="ru-RU"/>
          </a:p>
        </p:txBody>
      </p:sp>
    </p:spTree>
    <p:extLst>
      <p:ext uri="{BB962C8B-B14F-4D97-AF65-F5344CB8AC3E}">
        <p14:creationId xmlns:p14="http://schemas.microsoft.com/office/powerpoint/2010/main" val="2026938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EBC9C0-0621-43D4-AE05-D652CE6D98E9}" type="datetimeFigureOut">
              <a:rPr lang="ru-RU" smtClean="0"/>
              <a:t>23.09.2020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9D55278-C4B7-4CC8-9E1E-04229F9124B1}" type="slidenum">
              <a:rPr lang="ru-RU" smtClean="0"/>
              <a:t>‹#›</a:t>
            </a:fld>
            <a:endParaRPr lang="ru-RU"/>
          </a:p>
        </p:txBody>
      </p:sp>
    </p:spTree>
    <p:extLst>
      <p:ext uri="{BB962C8B-B14F-4D97-AF65-F5344CB8AC3E}">
        <p14:creationId xmlns:p14="http://schemas.microsoft.com/office/powerpoint/2010/main" val="1904132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74125" y="109182"/>
            <a:ext cx="8643582" cy="1787857"/>
          </a:xfrm>
        </p:spPr>
        <p:txBody>
          <a:bodyPr>
            <a:noAutofit/>
          </a:bodyPr>
          <a:lstStyle/>
          <a:p>
            <a:pPr algn="ctr"/>
            <a:r>
              <a:rPr lang="uk-UA" sz="4000" i="1" dirty="0">
                <a:solidFill>
                  <a:schemeClr val="tx1"/>
                </a:solidFill>
                <a:effectLst>
                  <a:outerShdw blurRad="38100" dist="38100" dir="2700000" algn="tl">
                    <a:srgbClr val="000000">
                      <a:alpha val="43137"/>
                    </a:srgbClr>
                  </a:outerShdw>
                </a:effectLst>
              </a:rPr>
              <a:t>Навчальна дисципліна:</a:t>
            </a:r>
            <a:r>
              <a:rPr lang="ru-RU" sz="4000" i="1" dirty="0">
                <a:solidFill>
                  <a:schemeClr val="tx1"/>
                </a:solidFill>
                <a:effectLst>
                  <a:outerShdw blurRad="38100" dist="38100" dir="2700000" algn="tl">
                    <a:srgbClr val="000000">
                      <a:alpha val="43137"/>
                    </a:srgbClr>
                  </a:outerShdw>
                </a:effectLst>
              </a:rPr>
              <a:t/>
            </a:r>
            <a:br>
              <a:rPr lang="ru-RU" sz="4000" i="1" dirty="0">
                <a:solidFill>
                  <a:schemeClr val="tx1"/>
                </a:solidFill>
                <a:effectLst>
                  <a:outerShdw blurRad="38100" dist="38100" dir="2700000" algn="tl">
                    <a:srgbClr val="000000">
                      <a:alpha val="43137"/>
                    </a:srgbClr>
                  </a:outerShdw>
                </a:effectLst>
              </a:rPr>
            </a:br>
            <a:r>
              <a:rPr lang="uk-UA" sz="4000" b="1" i="1" dirty="0">
                <a:solidFill>
                  <a:schemeClr val="tx1"/>
                </a:solidFill>
                <a:effectLst>
                  <a:outerShdw blurRad="38100" dist="38100" dir="2700000" algn="tl">
                    <a:srgbClr val="000000">
                      <a:alpha val="43137"/>
                    </a:srgbClr>
                  </a:outerShdw>
                </a:effectLst>
              </a:rPr>
              <a:t>«Вступ до телекомунікацій та радіотехніки»</a:t>
            </a:r>
            <a:endParaRPr lang="ru-RU" sz="4000" dirty="0">
              <a:solidFill>
                <a:schemeClr val="tx1"/>
              </a:solidFill>
            </a:endParaRPr>
          </a:p>
        </p:txBody>
      </p:sp>
      <p:pic>
        <p:nvPicPr>
          <p:cNvPr id="4" name="Рисунок 3"/>
          <p:cNvPicPr/>
          <p:nvPr/>
        </p:nvPicPr>
        <p:blipFill>
          <a:blip r:embed="rId2"/>
          <a:stretch>
            <a:fillRect/>
          </a:stretch>
        </p:blipFill>
        <p:spPr>
          <a:xfrm>
            <a:off x="2866513" y="1841216"/>
            <a:ext cx="5749290" cy="4813300"/>
          </a:xfrm>
          <a:prstGeom prst="rect">
            <a:avLst/>
          </a:prstGeom>
        </p:spPr>
      </p:pic>
    </p:spTree>
    <p:extLst>
      <p:ext uri="{BB962C8B-B14F-4D97-AF65-F5344CB8AC3E}">
        <p14:creationId xmlns:p14="http://schemas.microsoft.com/office/powerpoint/2010/main" val="217746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900752"/>
          </a:xfrm>
        </p:spPr>
        <p:txBody>
          <a:bodyPr>
            <a:normAutofit fontScale="90000"/>
          </a:bodyPr>
          <a:lstStyle/>
          <a:p>
            <a:pPr algn="ctr"/>
            <a:r>
              <a:rPr lang="uk-UA" sz="2700" b="1" dirty="0">
                <a:solidFill>
                  <a:schemeClr val="tx1"/>
                </a:solidFill>
              </a:rPr>
              <a:t>Фахові та програмні результати навчання на спеціальності «Телекомунікації та радіотехніка»</a:t>
            </a:r>
            <a:r>
              <a:rPr lang="ru-RU" dirty="0"/>
              <a:t/>
            </a:r>
            <a:br>
              <a:rPr lang="ru-RU" dirty="0"/>
            </a:br>
            <a:endParaRPr lang="ru-RU" dirty="0"/>
          </a:p>
        </p:txBody>
      </p:sp>
      <p:sp>
        <p:nvSpPr>
          <p:cNvPr id="3" name="Объект 2"/>
          <p:cNvSpPr>
            <a:spLocks noGrp="1"/>
          </p:cNvSpPr>
          <p:nvPr>
            <p:ph idx="1"/>
          </p:nvPr>
        </p:nvSpPr>
        <p:spPr>
          <a:xfrm>
            <a:off x="491319" y="1064525"/>
            <a:ext cx="9184943" cy="5486400"/>
          </a:xfrm>
        </p:spPr>
        <p:txBody>
          <a:bodyPr>
            <a:normAutofit/>
          </a:bodyPr>
          <a:lstStyle/>
          <a:p>
            <a:r>
              <a:rPr lang="uk-UA" dirty="0"/>
              <a:t>ФК8. Здатність проводити роботи з керування потоками навантаження інформаційно-телекомунікаційних мереж.</a:t>
            </a:r>
            <a:endParaRPr lang="ru-RU" dirty="0"/>
          </a:p>
          <a:p>
            <a:r>
              <a:rPr lang="uk-UA" dirty="0"/>
              <a:t>ФК9. Уміння проводити розрахунки у процесі проектування споруд і засобів інформаційно-телекомунікаційних мереж, телекомунікаційних та радіотехнічних систем, відповідно до технічного завдання з використанням як стандартних, так і самостійно створених методів, прийомів і програмних засобів автоматизації проектування.</a:t>
            </a:r>
            <a:endParaRPr lang="ru-RU" dirty="0"/>
          </a:p>
          <a:p>
            <a:r>
              <a:rPr lang="uk-UA" i="1" dirty="0"/>
              <a:t>Додаткові фахові компетентності, визначені за освітньою програмою</a:t>
            </a:r>
            <a:r>
              <a:rPr lang="uk-UA" dirty="0"/>
              <a:t>:</a:t>
            </a:r>
            <a:endParaRPr lang="ru-RU" dirty="0"/>
          </a:p>
          <a:p>
            <a:r>
              <a:rPr lang="uk-UA" dirty="0"/>
              <a:t>ФК10. Здатність до розробки, впровадження та використання новітніх мережевих та Інтернет-технологій, Інтернет-служб та мережевих сервісних платформ.</a:t>
            </a:r>
            <a:endParaRPr lang="ru-RU" dirty="0"/>
          </a:p>
          <a:p>
            <a:r>
              <a:rPr lang="uk-UA" dirty="0"/>
              <a:t>ФК11. Здатність до створення, налагодження і супроводження системного та прикладного програмного забезпечення із застосуванням сучасних комп'ютерних технологій та </a:t>
            </a:r>
            <a:r>
              <a:rPr lang="uk-UA" dirty="0" err="1"/>
              <a:t>інструмен</a:t>
            </a:r>
            <a:r>
              <a:rPr lang="uk-UA" dirty="0"/>
              <a:t>- </a:t>
            </a:r>
            <a:r>
              <a:rPr lang="uk-UA" dirty="0" err="1"/>
              <a:t>тальних</a:t>
            </a:r>
            <a:r>
              <a:rPr lang="uk-UA" dirty="0"/>
              <a:t> засобів розробки програм для інформаційно-телекомунікаційних мереж, телекомунікаційних та радіотехнічних систем</a:t>
            </a:r>
            <a:endParaRPr lang="ru-RU" dirty="0"/>
          </a:p>
        </p:txBody>
      </p:sp>
    </p:spTree>
    <p:extLst>
      <p:ext uri="{BB962C8B-B14F-4D97-AF65-F5344CB8AC3E}">
        <p14:creationId xmlns:p14="http://schemas.microsoft.com/office/powerpoint/2010/main" val="2986368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545910"/>
          </a:xfrm>
        </p:spPr>
        <p:txBody>
          <a:bodyPr>
            <a:normAutofit fontScale="90000"/>
          </a:bodyPr>
          <a:lstStyle/>
          <a:p>
            <a:pPr algn="ctr"/>
            <a:r>
              <a:rPr lang="uk-UA" dirty="0" smtClean="0">
                <a:solidFill>
                  <a:schemeClr val="tx1"/>
                </a:solidFill>
              </a:rPr>
              <a:t>Програмні результати навчання</a:t>
            </a:r>
            <a:endParaRPr lang="ru-RU" dirty="0">
              <a:solidFill>
                <a:schemeClr val="tx1"/>
              </a:solidFill>
            </a:endParaRPr>
          </a:p>
        </p:txBody>
      </p:sp>
      <p:sp>
        <p:nvSpPr>
          <p:cNvPr id="3" name="Объект 2"/>
          <p:cNvSpPr>
            <a:spLocks noGrp="1"/>
          </p:cNvSpPr>
          <p:nvPr>
            <p:ph idx="1"/>
          </p:nvPr>
        </p:nvSpPr>
        <p:spPr>
          <a:xfrm>
            <a:off x="117776" y="604744"/>
            <a:ext cx="9940624" cy="6253256"/>
          </a:xfrm>
        </p:spPr>
        <p:txBody>
          <a:bodyPr>
            <a:normAutofit lnSpcReduction="10000"/>
          </a:bodyPr>
          <a:lstStyle/>
          <a:p>
            <a:r>
              <a:rPr lang="uk-UA" dirty="0"/>
              <a:t>ПРН1. Використовувати теорії та методи фундаментальних та </a:t>
            </a:r>
            <a:r>
              <a:rPr lang="uk-UA" dirty="0" err="1"/>
              <a:t>загальноінженерних</a:t>
            </a:r>
            <a:r>
              <a:rPr lang="uk-UA" dirty="0"/>
              <a:t> наук в об’ємі необхідному для розв’язання спеціалізованих задач та практичних проблем у галузі професійної діяльності.</a:t>
            </a:r>
            <a:endParaRPr lang="ru-RU" dirty="0"/>
          </a:p>
          <a:p>
            <a:r>
              <a:rPr lang="uk-UA" dirty="0"/>
              <a:t>ПРН2. Застосовувати базові знання основних нормативно-правових актів та довідкових матеріалів, чинних стандартів і технічних умов, інструкцій та інших нормативно- розпорядчих документів у галузі електроніки та телекомунікацій.</a:t>
            </a:r>
            <a:endParaRPr lang="ru-RU" dirty="0"/>
          </a:p>
          <a:p>
            <a:r>
              <a:rPr lang="uk-UA" dirty="0"/>
              <a:t>ПРН3. Використовувати знання в галузі інформатики й сучасних інформаційних технологій, обчислювальної і мікропроцесорної техніки та програмування, програмних засобів для розв’язання спеціалізованих задач та практичних проблем у галузі професійної діяльності.</a:t>
            </a:r>
            <a:endParaRPr lang="ru-RU" dirty="0"/>
          </a:p>
          <a:p>
            <a:r>
              <a:rPr lang="uk-UA" dirty="0"/>
              <a:t>ПРН4. Проводити розрахунки елементів телекомунікаційних систем, </a:t>
            </a:r>
            <a:r>
              <a:rPr lang="uk-UA" dirty="0" err="1"/>
              <a:t>інфокомунікацій</a:t>
            </a:r>
            <a:r>
              <a:rPr lang="uk-UA" dirty="0"/>
              <a:t>- них та телекомунікаційних мереж, радіотехнічних систем та систем телевізійного й радіомовлення згідно технічного завдання у відповідності до міжнародних стандартів, з використанням засобів автоматизації проектування, в тому числі створених самостійно.</a:t>
            </a:r>
            <a:endParaRPr lang="ru-RU" dirty="0"/>
          </a:p>
          <a:p>
            <a:r>
              <a:rPr lang="uk-UA" dirty="0"/>
              <a:t>ПРН5. Проектувати, в тому числі </a:t>
            </a:r>
            <a:r>
              <a:rPr lang="uk-UA" dirty="0" err="1"/>
              <a:t>схемотехнічно</a:t>
            </a:r>
            <a:r>
              <a:rPr lang="uk-UA" dirty="0"/>
              <a:t> нові (модернізувати існуючі) елементи (модулі, блоки, вузли) телекомунікаційних та радіотехнічних систем, систем телевізійного й радіомовлення тощо.</a:t>
            </a:r>
            <a:endParaRPr lang="ru-RU" dirty="0"/>
          </a:p>
          <a:p>
            <a:r>
              <a:rPr lang="uk-UA" dirty="0"/>
              <a:t>ПРН6. Приймати участь у проектуванні нових (модернізації існуючих) телекомунікаційних систем, </a:t>
            </a:r>
            <a:r>
              <a:rPr lang="uk-UA" dirty="0" err="1"/>
              <a:t>інфокомунікаційних</a:t>
            </a:r>
            <a:r>
              <a:rPr lang="uk-UA" dirty="0"/>
              <a:t> та телекомунікаційних мереж, радіотехнічних систем та систем телевізійного й радіомовлення тощо.</a:t>
            </a:r>
            <a:endParaRPr lang="ru-RU" dirty="0"/>
          </a:p>
          <a:p>
            <a:endParaRPr lang="ru-RU" dirty="0"/>
          </a:p>
        </p:txBody>
      </p:sp>
    </p:spTree>
    <p:extLst>
      <p:ext uri="{BB962C8B-B14F-4D97-AF65-F5344CB8AC3E}">
        <p14:creationId xmlns:p14="http://schemas.microsoft.com/office/powerpoint/2010/main" val="2226488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545910"/>
          </a:xfrm>
        </p:spPr>
        <p:txBody>
          <a:bodyPr>
            <a:normAutofit fontScale="90000"/>
          </a:bodyPr>
          <a:lstStyle/>
          <a:p>
            <a:pPr algn="ctr"/>
            <a:r>
              <a:rPr lang="uk-UA" dirty="0" smtClean="0">
                <a:solidFill>
                  <a:schemeClr val="tx1"/>
                </a:solidFill>
              </a:rPr>
              <a:t>Програмні результати навчання</a:t>
            </a:r>
            <a:endParaRPr lang="ru-RU" dirty="0">
              <a:solidFill>
                <a:schemeClr val="tx1"/>
              </a:solidFill>
            </a:endParaRPr>
          </a:p>
        </p:txBody>
      </p:sp>
      <p:sp>
        <p:nvSpPr>
          <p:cNvPr id="3" name="Объект 2"/>
          <p:cNvSpPr>
            <a:spLocks noGrp="1"/>
          </p:cNvSpPr>
          <p:nvPr>
            <p:ph idx="1"/>
          </p:nvPr>
        </p:nvSpPr>
        <p:spPr>
          <a:xfrm>
            <a:off x="117776" y="604744"/>
            <a:ext cx="9940624" cy="6253256"/>
          </a:xfrm>
        </p:spPr>
        <p:txBody>
          <a:bodyPr>
            <a:normAutofit/>
          </a:bodyPr>
          <a:lstStyle/>
          <a:p>
            <a:r>
              <a:rPr lang="uk-UA" dirty="0"/>
              <a:t>ПРН7. Застосовувати сучасні досягнення у галузі професійної діяльності з метою побудови перспективних телекомунікаційних систем, </a:t>
            </a:r>
            <a:r>
              <a:rPr lang="uk-UA" dirty="0" err="1"/>
              <a:t>інфокомунікаційних</a:t>
            </a:r>
            <a:r>
              <a:rPr lang="uk-UA" dirty="0"/>
              <a:t> та телекомунікаційних мереж, радіотехнічних систем та систем телевізійного й радіомовлення тощо.</a:t>
            </a:r>
            <a:endParaRPr lang="ru-RU" dirty="0"/>
          </a:p>
          <a:p>
            <a:r>
              <a:rPr lang="uk-UA" dirty="0"/>
              <a:t>ПРН8. Проводити адміністрування телекомунікаційних систем, </a:t>
            </a:r>
            <a:r>
              <a:rPr lang="uk-UA" dirty="0" err="1"/>
              <a:t>інфокомунікаційних</a:t>
            </a:r>
            <a:r>
              <a:rPr lang="uk-UA" dirty="0"/>
              <a:t> та телекомунікаційних мереж.</a:t>
            </a:r>
            <a:endParaRPr lang="ru-RU" dirty="0"/>
          </a:p>
          <a:p>
            <a:r>
              <a:rPr lang="uk-UA" dirty="0"/>
              <a:t>ПРН9. Проводити випробування телекомунікаційних систем, </a:t>
            </a:r>
            <a:r>
              <a:rPr lang="uk-UA" dirty="0" err="1"/>
              <a:t>інфокомунікаційних</a:t>
            </a:r>
            <a:r>
              <a:rPr lang="uk-UA" dirty="0"/>
              <a:t>, телекомунікаційних мереж, радіотехнічних систем та систем телевізійного й радіомовлення у відповідності до технічних регламентів та інших нормативних документів.</a:t>
            </a:r>
            <a:endParaRPr lang="ru-RU" dirty="0"/>
          </a:p>
          <a:p>
            <a:r>
              <a:rPr lang="uk-UA" dirty="0"/>
              <a:t>ПРН10. Діагностувати стан обладнання (модулів, блоків, вузлів) телекомунікаційних систем, </a:t>
            </a:r>
            <a:r>
              <a:rPr lang="uk-UA" dirty="0" err="1"/>
              <a:t>інфокомунікаційних</a:t>
            </a:r>
            <a:r>
              <a:rPr lang="uk-UA" dirty="0"/>
              <a:t>, телекомунікаційних мереж, радіотехнічних систем та систем телевізійного й радіомовлення тощо.</a:t>
            </a:r>
            <a:endParaRPr lang="ru-RU" dirty="0"/>
          </a:p>
          <a:p>
            <a:r>
              <a:rPr lang="uk-UA" dirty="0"/>
              <a:t>ПРН11. Використовувати системи моделювання та автоматизації </a:t>
            </a:r>
            <a:r>
              <a:rPr lang="uk-UA" dirty="0" err="1"/>
              <a:t>схемотехнічного</a:t>
            </a:r>
            <a:r>
              <a:rPr lang="uk-UA" dirty="0"/>
              <a:t> проектування для розроблення елементів, вузлів, блоків радіотехнічних та телекомунікаційних систем.</a:t>
            </a:r>
            <a:endParaRPr lang="ru-RU" dirty="0"/>
          </a:p>
          <a:p>
            <a:r>
              <a:rPr lang="uk-UA" dirty="0"/>
              <a:t>ПРН12. Здійснювати вибір методів та інструментальних засобів вимірювання параметрів та робочих характеристик телекомунікаційних систем, </a:t>
            </a:r>
            <a:r>
              <a:rPr lang="uk-UA" dirty="0" err="1"/>
              <a:t>інфокомунікаційних</a:t>
            </a:r>
            <a:r>
              <a:rPr lang="uk-UA" dirty="0"/>
              <a:t> та телекомунікаційних мереж, радіотехнічних систем та систем телевізійного й радіомовлення та їх елементів.</a:t>
            </a:r>
            <a:endParaRPr lang="ru-RU" dirty="0"/>
          </a:p>
          <a:p>
            <a:endParaRPr lang="ru-RU" dirty="0"/>
          </a:p>
        </p:txBody>
      </p:sp>
    </p:spTree>
    <p:extLst>
      <p:ext uri="{BB962C8B-B14F-4D97-AF65-F5344CB8AC3E}">
        <p14:creationId xmlns:p14="http://schemas.microsoft.com/office/powerpoint/2010/main" val="3296789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545910"/>
          </a:xfrm>
        </p:spPr>
        <p:txBody>
          <a:bodyPr>
            <a:normAutofit fontScale="90000"/>
          </a:bodyPr>
          <a:lstStyle/>
          <a:p>
            <a:pPr algn="ctr"/>
            <a:r>
              <a:rPr lang="uk-UA" dirty="0" smtClean="0">
                <a:solidFill>
                  <a:schemeClr val="tx1"/>
                </a:solidFill>
              </a:rPr>
              <a:t>Програмні результати навчання</a:t>
            </a:r>
            <a:endParaRPr lang="ru-RU" dirty="0">
              <a:solidFill>
                <a:schemeClr val="tx1"/>
              </a:solidFill>
            </a:endParaRPr>
          </a:p>
        </p:txBody>
      </p:sp>
      <p:sp>
        <p:nvSpPr>
          <p:cNvPr id="3" name="Объект 2"/>
          <p:cNvSpPr>
            <a:spLocks noGrp="1"/>
          </p:cNvSpPr>
          <p:nvPr>
            <p:ph idx="1"/>
          </p:nvPr>
        </p:nvSpPr>
        <p:spPr>
          <a:xfrm>
            <a:off x="5356" y="941696"/>
            <a:ext cx="9940624" cy="5916304"/>
          </a:xfrm>
        </p:spPr>
        <p:txBody>
          <a:bodyPr>
            <a:normAutofit/>
          </a:bodyPr>
          <a:lstStyle/>
          <a:p>
            <a:r>
              <a:rPr lang="uk-UA" sz="2000" dirty="0"/>
              <a:t>ПРН13. Проводити </a:t>
            </a:r>
            <a:r>
              <a:rPr lang="uk-UA" sz="2000" dirty="0" err="1"/>
              <a:t>управлінсько</a:t>
            </a:r>
            <a:r>
              <a:rPr lang="uk-UA" sz="2000" dirty="0"/>
              <a:t>-організаційну роботу у колективі (бригаді, групі, команді тощо), оцінювати та розподіляти завдання між співробітниками та нести відповідальність за результати своєї та колективної роботи.</a:t>
            </a:r>
            <a:endParaRPr lang="ru-RU" sz="2000" dirty="0"/>
          </a:p>
          <a:p>
            <a:r>
              <a:rPr lang="uk-UA" sz="2000" dirty="0"/>
              <a:t>ПРН14. Створювати, впроваджувати та застосовувати мережеві та Інтернет-технології, розподілені сервісні платформи, </a:t>
            </a:r>
            <a:r>
              <a:rPr lang="uk-UA" sz="2000" dirty="0" err="1"/>
              <a:t>інфокомунікаційні</a:t>
            </a:r>
            <a:r>
              <a:rPr lang="uk-UA" sz="2000" dirty="0"/>
              <a:t> системи та мережі, корегувати та модернізувати розробки, забезпечуючи їх реалізацію з урахуванням вимог надійності, економічності та енергозбереження.</a:t>
            </a:r>
            <a:endParaRPr lang="ru-RU" sz="2000" dirty="0"/>
          </a:p>
          <a:p>
            <a:r>
              <a:rPr lang="uk-UA" sz="2000" dirty="0"/>
              <a:t>ПРН15. Розробляти, модифікувати та налагоджувати системне та прикладне програмне забезпечення для засобів та пристроїв телекомунікацій, </a:t>
            </a:r>
            <a:r>
              <a:rPr lang="uk-UA" sz="2000" dirty="0" err="1"/>
              <a:t>інфокомунікаційних</a:t>
            </a:r>
            <a:r>
              <a:rPr lang="uk-UA" sz="2000" dirty="0"/>
              <a:t> систем та мереж, радіотехнічних систем, систем телевізійного й радіомовлення, розподілених сервісних платформ тощо.</a:t>
            </a:r>
            <a:endParaRPr lang="ru-RU" sz="2000" dirty="0"/>
          </a:p>
        </p:txBody>
      </p:sp>
    </p:spTree>
    <p:extLst>
      <p:ext uri="{BB962C8B-B14F-4D97-AF65-F5344CB8AC3E}">
        <p14:creationId xmlns:p14="http://schemas.microsoft.com/office/powerpoint/2010/main" val="109258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82388"/>
            <a:ext cx="9962866" cy="6175611"/>
          </a:xfrm>
        </p:spPr>
        <p:txBody>
          <a:bodyPr/>
          <a:lstStyle/>
          <a:p>
            <a:pPr marL="0" indent="0" algn="ctr">
              <a:buNone/>
            </a:pPr>
            <a:r>
              <a:rPr lang="uk-UA" sz="3200" dirty="0" smtClean="0"/>
              <a:t>Атестація </a:t>
            </a:r>
            <a:r>
              <a:rPr lang="uk-UA" sz="3200" dirty="0"/>
              <a:t>випускників освітньо-професійної програми "Телекомунікаційні системи та мережі" зі спеціальності 172 "Телекомунікації та радіотехніка" проводиться у формі захисту кваліфікаційної роботи бакалавра та проведення атестаційного кваліфікаційного екзамену і завершується видачою документу державного зразка про присудження ступеня бакалавра із присвоєнням кваліфікації "бакалавр телекомунікацій та радіотехніки". Атестація здійснюється відкрито і публічно.</a:t>
            </a:r>
            <a:endParaRPr lang="ru-RU" sz="3200" dirty="0"/>
          </a:p>
          <a:p>
            <a:endParaRPr lang="ru-RU" dirty="0"/>
          </a:p>
        </p:txBody>
      </p:sp>
    </p:spTree>
    <p:extLst>
      <p:ext uri="{BB962C8B-B14F-4D97-AF65-F5344CB8AC3E}">
        <p14:creationId xmlns:p14="http://schemas.microsoft.com/office/powerpoint/2010/main" val="3169199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9913" y="0"/>
            <a:ext cx="8596668" cy="1320800"/>
          </a:xfrm>
        </p:spPr>
        <p:txBody>
          <a:bodyPr>
            <a:noAutofit/>
          </a:bodyPr>
          <a:lstStyle/>
          <a:p>
            <a:pPr algn="just"/>
            <a:r>
              <a:rPr lang="uk-UA" sz="2400" b="1" dirty="0" smtClean="0">
                <a:solidFill>
                  <a:schemeClr val="tx1"/>
                </a:solidFill>
              </a:rPr>
              <a:t>Наявність підприємств та організацій на яких студенти можуть проходити практику з наступним працевлаштуванням:</a:t>
            </a:r>
            <a:endParaRPr lang="uk-UA" sz="2400" b="1" dirty="0">
              <a:solidFill>
                <a:schemeClr val="tx1"/>
              </a:solidFill>
            </a:endParaRPr>
          </a:p>
        </p:txBody>
      </p:sp>
      <p:sp>
        <p:nvSpPr>
          <p:cNvPr id="3" name="Объект 2"/>
          <p:cNvSpPr>
            <a:spLocks noGrp="1"/>
          </p:cNvSpPr>
          <p:nvPr>
            <p:ph idx="1"/>
          </p:nvPr>
        </p:nvSpPr>
        <p:spPr>
          <a:xfrm>
            <a:off x="499912" y="1177950"/>
            <a:ext cx="8739621" cy="5680050"/>
          </a:xfrm>
        </p:spPr>
        <p:txBody>
          <a:bodyPr/>
          <a:lstStyle/>
          <a:p>
            <a:r>
              <a:rPr lang="ru-RU" sz="2400" dirty="0"/>
              <a:t>ТОВ «</a:t>
            </a:r>
            <a:r>
              <a:rPr lang="ru-RU" sz="2400" dirty="0" err="1"/>
              <a:t>Телесвіт</a:t>
            </a:r>
            <a:r>
              <a:rPr lang="ru-RU" sz="2400" dirty="0"/>
              <a:t>»</a:t>
            </a:r>
          </a:p>
          <a:p>
            <a:r>
              <a:rPr lang="ru-RU" sz="2400" dirty="0"/>
              <a:t>«</a:t>
            </a:r>
            <a:r>
              <a:rPr lang="ru-RU" sz="2400" dirty="0" err="1"/>
              <a:t>Інфосервіс</a:t>
            </a:r>
            <a:r>
              <a:rPr lang="ru-RU" sz="2400" dirty="0"/>
              <a:t>» </a:t>
            </a:r>
            <a:r>
              <a:rPr lang="ru-RU" sz="2400" dirty="0" err="1"/>
              <a:t>Сумської</a:t>
            </a:r>
            <a:r>
              <a:rPr lang="ru-RU" sz="2400" dirty="0"/>
              <a:t> </a:t>
            </a:r>
            <a:r>
              <a:rPr lang="ru-RU" sz="2400" dirty="0" err="1"/>
              <a:t>міської</a:t>
            </a:r>
            <a:r>
              <a:rPr lang="ru-RU" sz="2400" dirty="0"/>
              <a:t> ради</a:t>
            </a:r>
          </a:p>
          <a:p>
            <a:r>
              <a:rPr lang="en-US" sz="2400" dirty="0" err="1"/>
              <a:t>NetCracker</a:t>
            </a:r>
            <a:endParaRPr lang="en-US" sz="2400" dirty="0"/>
          </a:p>
          <a:p>
            <a:r>
              <a:rPr lang="ru-RU" sz="2400" dirty="0" err="1"/>
              <a:t>Інститут</a:t>
            </a:r>
            <a:r>
              <a:rPr lang="ru-RU" sz="2400" dirty="0"/>
              <a:t>  </a:t>
            </a:r>
            <a:r>
              <a:rPr lang="ru-RU" sz="2400" dirty="0" err="1"/>
              <a:t>прикладної</a:t>
            </a:r>
            <a:r>
              <a:rPr lang="ru-RU" sz="2400" dirty="0"/>
              <a:t> </a:t>
            </a:r>
            <a:r>
              <a:rPr lang="ru-RU" sz="2400" dirty="0" err="1"/>
              <a:t>фізики</a:t>
            </a:r>
            <a:r>
              <a:rPr lang="ru-RU" sz="2400" dirty="0"/>
              <a:t> НАН </a:t>
            </a:r>
            <a:r>
              <a:rPr lang="ru-RU" sz="2400" dirty="0" err="1"/>
              <a:t>України</a:t>
            </a:r>
            <a:endParaRPr lang="ru-RU" sz="2400" dirty="0"/>
          </a:p>
          <a:p>
            <a:r>
              <a:rPr lang="ru-RU" sz="2400" dirty="0"/>
              <a:t>ТОВ «МІКЕМ»</a:t>
            </a:r>
          </a:p>
          <a:p>
            <a:r>
              <a:rPr lang="ru-RU" sz="2400" dirty="0"/>
              <a:t>ТОВ «ТРК  «</a:t>
            </a:r>
            <a:r>
              <a:rPr lang="ru-RU" sz="2400" dirty="0" err="1"/>
              <a:t>Майбуття</a:t>
            </a:r>
            <a:r>
              <a:rPr lang="ru-RU" sz="2400" dirty="0"/>
              <a:t>»</a:t>
            </a:r>
          </a:p>
          <a:p>
            <a:r>
              <a:rPr lang="ru-RU" sz="2400" dirty="0" err="1"/>
              <a:t>Київстар</a:t>
            </a:r>
            <a:endParaRPr lang="ru-RU" sz="2400" dirty="0"/>
          </a:p>
          <a:p>
            <a:r>
              <a:rPr lang="ru-RU" sz="2400" dirty="0"/>
              <a:t>СФ ПАТ «</a:t>
            </a:r>
            <a:r>
              <a:rPr lang="ru-RU" sz="2400" dirty="0" err="1"/>
              <a:t>Укртелеком</a:t>
            </a:r>
            <a:r>
              <a:rPr lang="ru-RU" sz="2400" dirty="0"/>
              <a:t>»</a:t>
            </a:r>
          </a:p>
          <a:p>
            <a:r>
              <a:rPr lang="ru-RU" sz="2400" dirty="0" err="1"/>
              <a:t>СумДУ</a:t>
            </a:r>
            <a:r>
              <a:rPr lang="ru-RU" sz="2400" dirty="0"/>
              <a:t> Центр </a:t>
            </a:r>
            <a:r>
              <a:rPr lang="ru-RU" sz="2400" dirty="0" err="1"/>
              <a:t>інноваційних</a:t>
            </a:r>
            <a:r>
              <a:rPr lang="ru-RU" sz="2400" dirty="0"/>
              <a:t> </a:t>
            </a:r>
            <a:r>
              <a:rPr lang="ru-RU" sz="2400" dirty="0" err="1"/>
              <a:t>технологій</a:t>
            </a:r>
            <a:endParaRPr lang="ru-RU" sz="2400" dirty="0"/>
          </a:p>
          <a:p>
            <a:r>
              <a:rPr lang="ru-RU" sz="2400" dirty="0"/>
              <a:t>ТОВ «</a:t>
            </a:r>
            <a:r>
              <a:rPr lang="ru-RU" sz="2400" dirty="0" err="1"/>
              <a:t>Сумські</a:t>
            </a:r>
            <a:r>
              <a:rPr lang="ru-RU" sz="2400" dirty="0"/>
              <a:t> </a:t>
            </a:r>
            <a:r>
              <a:rPr lang="ru-RU" sz="2400" dirty="0" err="1"/>
              <a:t>телекомсистеми</a:t>
            </a:r>
            <a:r>
              <a:rPr lang="ru-RU" sz="2400" dirty="0"/>
              <a:t>»</a:t>
            </a:r>
          </a:p>
          <a:p>
            <a:r>
              <a:rPr lang="ru-RU" sz="2400" dirty="0"/>
              <a:t>Концерн «НІКМАС»</a:t>
            </a:r>
          </a:p>
          <a:p>
            <a:endParaRPr lang="ru-RU" dirty="0"/>
          </a:p>
        </p:txBody>
      </p:sp>
    </p:spTree>
    <p:extLst>
      <p:ext uri="{BB962C8B-B14F-4D97-AF65-F5344CB8AC3E}">
        <p14:creationId xmlns:p14="http://schemas.microsoft.com/office/powerpoint/2010/main" val="453312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594376" cy="6858000"/>
          </a:xfrm>
        </p:spPr>
        <p:txBody>
          <a:bodyPr>
            <a:normAutofit/>
          </a:bodyPr>
          <a:lstStyle/>
          <a:p>
            <a:r>
              <a:rPr lang="ru-RU" sz="2400" dirty="0" err="1"/>
              <a:t>Телекомунікації</a:t>
            </a:r>
            <a:r>
              <a:rPr lang="ru-RU" sz="2400" dirty="0"/>
              <a:t> та </a:t>
            </a:r>
            <a:r>
              <a:rPr lang="en-US" sz="2400" dirty="0"/>
              <a:t>Internet-</a:t>
            </a:r>
            <a:r>
              <a:rPr lang="ru-RU" sz="2400" dirty="0" err="1"/>
              <a:t>технології</a:t>
            </a:r>
            <a:r>
              <a:rPr lang="ru-RU" sz="2400" dirty="0"/>
              <a:t> </a:t>
            </a:r>
            <a:r>
              <a:rPr lang="ru-RU" sz="2400" dirty="0" err="1"/>
              <a:t>складають</a:t>
            </a:r>
            <a:r>
              <a:rPr lang="ru-RU" sz="2400" dirty="0"/>
              <a:t> одну </a:t>
            </a:r>
            <a:r>
              <a:rPr lang="ru-RU" sz="2400" dirty="0" err="1"/>
              <a:t>із</a:t>
            </a:r>
            <a:r>
              <a:rPr lang="ru-RU" sz="2400" dirty="0"/>
              <a:t> </a:t>
            </a:r>
            <a:r>
              <a:rPr lang="ru-RU" sz="2400" dirty="0" err="1"/>
              <a:t>важливіших</a:t>
            </a:r>
            <a:r>
              <a:rPr lang="ru-RU" sz="2400" dirty="0"/>
              <a:t> та </a:t>
            </a:r>
            <a:r>
              <a:rPr lang="ru-RU" sz="2400" dirty="0" err="1"/>
              <a:t>стрімко</a:t>
            </a:r>
            <a:r>
              <a:rPr lang="ru-RU" sz="2400" dirty="0"/>
              <a:t> </a:t>
            </a:r>
            <a:r>
              <a:rPr lang="ru-RU" sz="2400" dirty="0" err="1"/>
              <a:t>розвиваючих</a:t>
            </a:r>
            <a:r>
              <a:rPr lang="ru-RU" sz="2400" dirty="0"/>
              <a:t> </a:t>
            </a:r>
            <a:r>
              <a:rPr lang="ru-RU" sz="2400" dirty="0" err="1"/>
              <a:t>напрямів</a:t>
            </a:r>
            <a:r>
              <a:rPr lang="ru-RU" sz="2400" dirty="0"/>
              <a:t> ІТ-</a:t>
            </a:r>
            <a:r>
              <a:rPr lang="ru-RU" sz="2400" dirty="0" err="1"/>
              <a:t>сфери</a:t>
            </a:r>
            <a:r>
              <a:rPr lang="ru-RU" sz="2400" dirty="0"/>
              <a:t>. Головну роль у </a:t>
            </a:r>
            <a:r>
              <a:rPr lang="ru-RU" sz="2400" dirty="0" err="1"/>
              <a:t>розвитку</a:t>
            </a:r>
            <a:r>
              <a:rPr lang="ru-RU" sz="2400" dirty="0"/>
              <a:t> </a:t>
            </a:r>
            <a:r>
              <a:rPr lang="ru-RU" sz="2400" dirty="0" err="1"/>
              <a:t>інформаційного</a:t>
            </a:r>
            <a:r>
              <a:rPr lang="ru-RU" sz="2400" dirty="0"/>
              <a:t> </a:t>
            </a:r>
            <a:r>
              <a:rPr lang="ru-RU" sz="2400" dirty="0" err="1"/>
              <a:t>суспільства</a:t>
            </a:r>
            <a:r>
              <a:rPr lang="ru-RU" sz="2400" dirty="0"/>
              <a:t> в </a:t>
            </a:r>
            <a:r>
              <a:rPr lang="ru-RU" sz="2400" dirty="0" err="1"/>
              <a:t>Україні</a:t>
            </a:r>
            <a:r>
              <a:rPr lang="ru-RU" sz="2400" dirty="0"/>
              <a:t>, </a:t>
            </a:r>
            <a:r>
              <a:rPr lang="ru-RU" sz="2400" dirty="0" err="1"/>
              <a:t>національної</a:t>
            </a:r>
            <a:r>
              <a:rPr lang="ru-RU" sz="2400" dirty="0"/>
              <a:t> </a:t>
            </a:r>
            <a:r>
              <a:rPr lang="ru-RU" sz="2400" dirty="0" err="1"/>
              <a:t>інфраструктури</a:t>
            </a:r>
            <a:r>
              <a:rPr lang="ru-RU" sz="2400" dirty="0"/>
              <a:t> та </a:t>
            </a:r>
            <a:r>
              <a:rPr lang="ru-RU" sz="2400" dirty="0" err="1"/>
              <a:t>інтеграції</a:t>
            </a:r>
            <a:r>
              <a:rPr lang="ru-RU" sz="2400" dirty="0"/>
              <a:t> у </a:t>
            </a:r>
            <a:r>
              <a:rPr lang="ru-RU" sz="2400" dirty="0" err="1"/>
              <a:t>світову</a:t>
            </a:r>
            <a:r>
              <a:rPr lang="ru-RU" sz="2400" dirty="0"/>
              <a:t> </a:t>
            </a:r>
            <a:r>
              <a:rPr lang="ru-RU" sz="2400" dirty="0" err="1"/>
              <a:t>інфраструктуру</a:t>
            </a:r>
            <a:r>
              <a:rPr lang="ru-RU" sz="2400" dirty="0"/>
              <a:t> </a:t>
            </a:r>
            <a:r>
              <a:rPr lang="ru-RU" sz="2400" dirty="0" err="1"/>
              <a:t>відіграють</a:t>
            </a:r>
            <a:r>
              <a:rPr lang="ru-RU" sz="2400" dirty="0"/>
              <a:t> </a:t>
            </a:r>
            <a:r>
              <a:rPr lang="ru-RU" sz="2400" dirty="0" err="1"/>
              <a:t>саме</a:t>
            </a:r>
            <a:r>
              <a:rPr lang="ru-RU" sz="2400" dirty="0"/>
              <a:t> </a:t>
            </a:r>
            <a:r>
              <a:rPr lang="ru-RU" sz="2400" dirty="0" err="1"/>
              <a:t>інформаційні-комунікаційні</a:t>
            </a:r>
            <a:r>
              <a:rPr lang="ru-RU" sz="2400" dirty="0"/>
              <a:t> </a:t>
            </a:r>
            <a:r>
              <a:rPr lang="ru-RU" sz="2400" dirty="0" err="1"/>
              <a:t>технології</a:t>
            </a:r>
            <a:r>
              <a:rPr lang="ru-RU" sz="2400" dirty="0"/>
              <a:t> (</a:t>
            </a:r>
            <a:r>
              <a:rPr lang="en-US" sz="2400" dirty="0"/>
              <a:t>IKT) </a:t>
            </a:r>
            <a:r>
              <a:rPr lang="ru-RU" sz="2400" dirty="0"/>
              <a:t>та </a:t>
            </a:r>
            <a:r>
              <a:rPr lang="ru-RU" sz="2400" dirty="0" err="1"/>
              <a:t>телекомунікаційні</a:t>
            </a:r>
            <a:r>
              <a:rPr lang="ru-RU" sz="2400" dirty="0"/>
              <a:t> </a:t>
            </a:r>
            <a:r>
              <a:rPr lang="ru-RU" sz="2400" dirty="0" err="1"/>
              <a:t>системи</a:t>
            </a:r>
            <a:r>
              <a:rPr lang="ru-RU" sz="2400" dirty="0"/>
              <a:t> і </a:t>
            </a:r>
            <a:r>
              <a:rPr lang="ru-RU" sz="2400" dirty="0" err="1"/>
              <a:t>мережі</a:t>
            </a:r>
            <a:r>
              <a:rPr lang="ru-RU" sz="2400" dirty="0"/>
              <a:t>. </a:t>
            </a:r>
            <a:r>
              <a:rPr lang="ru-RU" sz="2400" dirty="0" err="1"/>
              <a:t>Щорічне</a:t>
            </a:r>
            <a:r>
              <a:rPr lang="ru-RU" sz="2400" dirty="0"/>
              <a:t> </a:t>
            </a:r>
            <a:r>
              <a:rPr lang="ru-RU" sz="2400" dirty="0" err="1"/>
              <a:t>зростання</a:t>
            </a:r>
            <a:r>
              <a:rPr lang="ru-RU" sz="2400" dirty="0"/>
              <a:t> сектору </a:t>
            </a:r>
            <a:r>
              <a:rPr lang="uk-UA" sz="2400" dirty="0"/>
              <a:t>ІКТ</a:t>
            </a:r>
            <a:r>
              <a:rPr lang="ru-RU" sz="2400" dirty="0"/>
              <a:t> </a:t>
            </a:r>
            <a:r>
              <a:rPr lang="ru-RU" sz="2400" dirty="0"/>
              <a:t>та </a:t>
            </a:r>
            <a:r>
              <a:rPr lang="uk-UA" sz="2400" dirty="0"/>
              <a:t>телекомунікацій</a:t>
            </a:r>
            <a:r>
              <a:rPr lang="ru-RU" sz="2400" dirty="0"/>
              <a:t> </a:t>
            </a:r>
            <a:r>
              <a:rPr lang="ru-RU" sz="2400" dirty="0"/>
              <a:t>на 25% </a:t>
            </a:r>
            <a:r>
              <a:rPr lang="ru-RU" sz="2400" dirty="0" err="1"/>
              <a:t>перевищує</a:t>
            </a:r>
            <a:r>
              <a:rPr lang="ru-RU" sz="2400" dirty="0"/>
              <a:t> </a:t>
            </a:r>
            <a:r>
              <a:rPr lang="ru-RU" sz="2400" dirty="0" err="1"/>
              <a:t>показники</a:t>
            </a:r>
            <a:r>
              <a:rPr lang="ru-RU" sz="2400" dirty="0"/>
              <a:t> </a:t>
            </a:r>
            <a:r>
              <a:rPr lang="ru-RU" sz="2400" dirty="0" err="1"/>
              <a:t>кращих</a:t>
            </a:r>
            <a:r>
              <a:rPr lang="ru-RU" sz="2400" dirty="0"/>
              <a:t> </a:t>
            </a:r>
            <a:r>
              <a:rPr lang="ru-RU" sz="2400" dirty="0" err="1" smtClean="0"/>
              <a:t>ек</a:t>
            </a:r>
            <a:r>
              <a:rPr lang="uk-UA" sz="2400" dirty="0" err="1" smtClean="0"/>
              <a:t>ономік</a:t>
            </a:r>
            <a:r>
              <a:rPr lang="uk-UA" sz="2400" dirty="0" smtClean="0"/>
              <a:t> світу, а світові ІТ-бренди в галузі телекомунікацій стали найвдалішими бізнес-проектами останніх десятиліть.</a:t>
            </a:r>
            <a:endParaRPr lang="uk-UA" sz="2400" dirty="0"/>
          </a:p>
        </p:txBody>
      </p:sp>
      <p:pic>
        <p:nvPicPr>
          <p:cNvPr id="6146" name="Picture 2" descr="https://ekt.elit.sumdu.edu.ua/images/stories/spec_telecom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7616" y="3479799"/>
            <a:ext cx="4546760" cy="3378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466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0658475" cy="6858000"/>
          </a:xfrm>
        </p:spPr>
        <p:txBody>
          <a:bodyPr>
            <a:noAutofit/>
          </a:bodyPr>
          <a:lstStyle/>
          <a:p>
            <a:r>
              <a:rPr lang="uk-UA" sz="2800" dirty="0" smtClean="0"/>
              <a:t>Створення</a:t>
            </a:r>
            <a:r>
              <a:rPr lang="ru-RU" sz="2800" dirty="0" smtClean="0"/>
              <a:t> </a:t>
            </a:r>
            <a:r>
              <a:rPr lang="uk-UA" sz="2800" dirty="0" smtClean="0"/>
              <a:t>сучасних</a:t>
            </a:r>
            <a:r>
              <a:rPr lang="ru-RU" sz="2800" dirty="0" smtClean="0"/>
              <a:t> </a:t>
            </a:r>
            <a:r>
              <a:rPr lang="uk-UA" sz="2800" dirty="0" smtClean="0"/>
              <a:t>широкосмугових</a:t>
            </a:r>
            <a:r>
              <a:rPr lang="ru-RU" sz="2800" dirty="0" smtClean="0"/>
              <a:t> </a:t>
            </a:r>
            <a:r>
              <a:rPr lang="ru-RU" sz="2800" dirty="0" err="1"/>
              <a:t>мультисервісних</a:t>
            </a:r>
            <a:r>
              <a:rPr lang="ru-RU" sz="2800" dirty="0"/>
              <a:t> </a:t>
            </a:r>
            <a:r>
              <a:rPr lang="uk-UA" sz="2800" dirty="0" smtClean="0"/>
              <a:t>транспортних</a:t>
            </a:r>
            <a:r>
              <a:rPr lang="ru-RU" sz="2800" dirty="0" smtClean="0"/>
              <a:t> </a:t>
            </a:r>
            <a:r>
              <a:rPr lang="ru-RU" sz="2800" dirty="0"/>
              <a:t>мереж на </a:t>
            </a:r>
            <a:r>
              <a:rPr lang="ru-RU" sz="2800" dirty="0" err="1"/>
              <a:t>базі</a:t>
            </a:r>
            <a:r>
              <a:rPr lang="ru-RU" sz="2800" dirty="0"/>
              <a:t> </a:t>
            </a:r>
            <a:r>
              <a:rPr lang="en-US" sz="2800" dirty="0"/>
              <a:t>Internet-</a:t>
            </a:r>
            <a:r>
              <a:rPr lang="ru-RU" sz="2800" dirty="0" err="1"/>
              <a:t>протоколів</a:t>
            </a:r>
            <a:r>
              <a:rPr lang="ru-RU" sz="2800" dirty="0"/>
              <a:t>; </a:t>
            </a:r>
            <a:r>
              <a:rPr lang="ru-RU" sz="2800" dirty="0" err="1"/>
              <a:t>розвиток</a:t>
            </a:r>
            <a:r>
              <a:rPr lang="ru-RU" sz="2800" dirty="0"/>
              <a:t> </a:t>
            </a:r>
            <a:r>
              <a:rPr lang="ru-RU" sz="2800" dirty="0" err="1"/>
              <a:t>широкосмугового</a:t>
            </a:r>
            <a:r>
              <a:rPr lang="ru-RU" sz="2800" dirty="0"/>
              <a:t>  </a:t>
            </a:r>
            <a:r>
              <a:rPr lang="ru-RU" sz="2800" dirty="0" err="1"/>
              <a:t>абонентського</a:t>
            </a:r>
            <a:r>
              <a:rPr lang="ru-RU" sz="2800" dirty="0"/>
              <a:t> доступу; </a:t>
            </a:r>
            <a:r>
              <a:rPr lang="ru-RU" sz="2800" dirty="0" err="1"/>
              <a:t>розвиток</a:t>
            </a:r>
            <a:r>
              <a:rPr lang="ru-RU" sz="2800" dirty="0"/>
              <a:t> та </a:t>
            </a:r>
            <a:r>
              <a:rPr lang="ru-RU" sz="2800" dirty="0" err="1"/>
              <a:t>оптимізація</a:t>
            </a:r>
            <a:r>
              <a:rPr lang="ru-RU" sz="2800" dirty="0"/>
              <a:t> </a:t>
            </a:r>
            <a:r>
              <a:rPr lang="ru-RU" sz="2800" dirty="0" err="1"/>
              <a:t>телекомунікаційної</a:t>
            </a:r>
            <a:r>
              <a:rPr lang="ru-RU" sz="2800" dirty="0"/>
              <a:t> </a:t>
            </a:r>
            <a:r>
              <a:rPr lang="uk-UA" sz="2800" dirty="0" smtClean="0"/>
              <a:t>інфраструктури мережі </a:t>
            </a:r>
            <a:r>
              <a:rPr lang="ru-RU" sz="2800" dirty="0" err="1" smtClean="0"/>
              <a:t>Інтернет</a:t>
            </a:r>
            <a:r>
              <a:rPr lang="uk-UA" sz="2800" dirty="0" smtClean="0"/>
              <a:t>;</a:t>
            </a:r>
            <a:r>
              <a:rPr lang="uk-UA" sz="2800" dirty="0"/>
              <a:t> прискорене запровадження </a:t>
            </a:r>
            <a:r>
              <a:rPr lang="uk-UA" sz="2800" dirty="0" err="1"/>
              <a:t>радіотехнологій</a:t>
            </a:r>
            <a:r>
              <a:rPr lang="uk-UA" sz="2800" dirty="0" smtClean="0"/>
              <a:t>  мобільного зв'язку; забезпечення розвитку мереж загального</a:t>
            </a:r>
            <a:r>
              <a:rPr lang="ru-RU" sz="2800" dirty="0"/>
              <a:t> </a:t>
            </a:r>
            <a:r>
              <a:rPr lang="uk-UA" sz="2800" dirty="0" smtClean="0"/>
              <a:t>користування (насамперед телефонної мережі) та мереж мобільного телефонного зв'язку шляхом переходу до мереж наступних поколінь з взаємопроникненням інформаційних</a:t>
            </a:r>
            <a:r>
              <a:rPr lang="ru-RU" sz="2800" dirty="0" smtClean="0"/>
              <a:t>, </a:t>
            </a:r>
            <a:r>
              <a:rPr lang="uk-UA" sz="2800" dirty="0" smtClean="0"/>
              <a:t>мультимедійних, телекомунікаційних та комп'ютерних технологій і послуг є об’єктом професійної діяльності фахівців за спеціальністю 172 "Телекомунікації та радіотехніка</a:t>
            </a:r>
            <a:r>
              <a:rPr lang="uk-UA" sz="2000" dirty="0" smtClean="0"/>
              <a:t>".</a:t>
            </a:r>
            <a:endParaRPr lang="uk-UA" sz="2000" dirty="0"/>
          </a:p>
        </p:txBody>
      </p:sp>
    </p:spTree>
    <p:extLst>
      <p:ext uri="{BB962C8B-B14F-4D97-AF65-F5344CB8AC3E}">
        <p14:creationId xmlns:p14="http://schemas.microsoft.com/office/powerpoint/2010/main" val="403312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 y="0"/>
            <a:ext cx="10858501" cy="6858000"/>
          </a:xfrm>
        </p:spPr>
        <p:txBody>
          <a:bodyPr>
            <a:noAutofit/>
          </a:bodyPr>
          <a:lstStyle/>
          <a:p>
            <a:r>
              <a:rPr lang="ru-RU" sz="2400" dirty="0"/>
              <a:t>У </a:t>
            </a:r>
            <a:r>
              <a:rPr lang="uk-UA" sz="2400" dirty="0" smtClean="0"/>
              <a:t>процесі</a:t>
            </a:r>
            <a:r>
              <a:rPr lang="ru-RU" sz="2400" dirty="0" smtClean="0"/>
              <a:t> </a:t>
            </a:r>
            <a:r>
              <a:rPr lang="uk-UA" sz="2400" dirty="0" smtClean="0"/>
              <a:t>навчання студенти вивчають дисципліни, які надають сучасні уявлення</a:t>
            </a:r>
            <a:r>
              <a:rPr lang="ru-RU" sz="2400" dirty="0" smtClean="0"/>
              <a:t> </a:t>
            </a:r>
            <a:r>
              <a:rPr lang="ru-RU" sz="2400" dirty="0"/>
              <a:t>про </a:t>
            </a:r>
            <a:r>
              <a:rPr lang="uk-UA" sz="2400" dirty="0" smtClean="0"/>
              <a:t>інформацію, способи її обробки, розділення, розподілу та захист в телекомунікаційних </a:t>
            </a:r>
            <a:r>
              <a:rPr lang="ru-RU" sz="2400" dirty="0" smtClean="0"/>
              <a:t>системах </a:t>
            </a:r>
            <a:r>
              <a:rPr lang="ru-RU" sz="2400" dirty="0"/>
              <a:t>та </a:t>
            </a:r>
            <a:r>
              <a:rPr lang="ru-RU" sz="2400" dirty="0" smtClean="0"/>
              <a:t>мережах</a:t>
            </a:r>
            <a:r>
              <a:rPr lang="uk-UA" sz="2400" dirty="0" smtClean="0"/>
              <a:t>; глибокі знання про сучасні інформаційно-комунікаційні технології та електронні компоненти і технічні засоби зв’язку. Сумісно з навичками використання програмних засобів і роботи в комп'ютерних мережах, а також умінням створювати бази даних та використовувати </a:t>
            </a:r>
            <a:r>
              <a:rPr lang="en-US" sz="2400" dirty="0" smtClean="0"/>
              <a:t>Internet-</a:t>
            </a:r>
            <a:r>
              <a:rPr lang="uk-UA" sz="2400" dirty="0" smtClean="0"/>
              <a:t>ресурси, студенти оволодівають здатністю проектувати нові телекомунікаційні, інформаційні та транспортні мережі, цифрові системи передачі та комутації даних, монтувати та налагоджувати цифрові та оптичні модулі </a:t>
            </a:r>
            <a:r>
              <a:rPr lang="ru-RU" sz="2400" dirty="0" smtClean="0"/>
              <a:t>мереж</a:t>
            </a:r>
            <a:r>
              <a:rPr lang="ru-RU" sz="2400" dirty="0"/>
              <a:t>. </a:t>
            </a:r>
            <a:r>
              <a:rPr lang="uk-UA" sz="2400" dirty="0" smtClean="0"/>
              <a:t>Значний обсяг дисциплін надають студентам ґрунтовні навички з програмування телекомунікаційних мереж та мобільних пристроїв комунікацій</a:t>
            </a:r>
            <a:r>
              <a:rPr lang="ru-RU" sz="2400" dirty="0" smtClean="0"/>
              <a:t>. </a:t>
            </a:r>
            <a:r>
              <a:rPr lang="uk-UA" sz="2400" dirty="0" smtClean="0"/>
              <a:t>Вивчаючи</a:t>
            </a:r>
            <a:r>
              <a:rPr lang="ru-RU" sz="2400" dirty="0" smtClean="0"/>
              <a:t> </a:t>
            </a:r>
            <a:r>
              <a:rPr lang="uk-UA" sz="2400" dirty="0" smtClean="0"/>
              <a:t>телекомунікації</a:t>
            </a:r>
            <a:r>
              <a:rPr lang="ru-RU" sz="2400" dirty="0" smtClean="0"/>
              <a:t>, </a:t>
            </a:r>
            <a:r>
              <a:rPr lang="uk-UA" sz="2400" dirty="0" smtClean="0"/>
              <a:t>які</a:t>
            </a:r>
            <a:r>
              <a:rPr lang="ru-RU" sz="2400" dirty="0" smtClean="0"/>
              <a:t> </a:t>
            </a:r>
            <a:r>
              <a:rPr lang="ru-RU" sz="2400" dirty="0"/>
              <a:t>є основою </a:t>
            </a:r>
            <a:r>
              <a:rPr lang="uk-UA" sz="2400" dirty="0" smtClean="0"/>
              <a:t>більшості</a:t>
            </a:r>
            <a:r>
              <a:rPr lang="ru-RU" sz="2400" dirty="0" smtClean="0"/>
              <a:t> </a:t>
            </a:r>
            <a:r>
              <a:rPr lang="uk-UA" sz="2400" dirty="0" smtClean="0"/>
              <a:t>сучасних інформаційних технологій, студенти можуть легко опанувати суміжні напрям</a:t>
            </a:r>
            <a:r>
              <a:rPr lang="ru-RU" sz="2400" dirty="0" smtClean="0"/>
              <a:t>и </a:t>
            </a:r>
            <a:r>
              <a:rPr lang="ru-RU" sz="2400" dirty="0"/>
              <a:t>І</a:t>
            </a:r>
            <a:r>
              <a:rPr lang="en-US" sz="2400" dirty="0" smtClean="0"/>
              <a:t>T-</a:t>
            </a:r>
            <a:r>
              <a:rPr lang="uk-UA" sz="2400" dirty="0" smtClean="0"/>
              <a:t>сфери: програмну та комп'ютерну інженерію, безпеку інформаційних та комунікаційних </a:t>
            </a:r>
            <a:r>
              <a:rPr lang="ru-RU" sz="2400" dirty="0" smtClean="0"/>
              <a:t>систем</a:t>
            </a:r>
            <a:r>
              <a:rPr lang="ru-RU" sz="2400" dirty="0"/>
              <a:t>.</a:t>
            </a:r>
          </a:p>
        </p:txBody>
      </p:sp>
    </p:spTree>
    <p:extLst>
      <p:ext uri="{BB962C8B-B14F-4D97-AF65-F5344CB8AC3E}">
        <p14:creationId xmlns:p14="http://schemas.microsoft.com/office/powerpoint/2010/main" val="1957331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0"/>
            <a:ext cx="11172826" cy="6443663"/>
          </a:xfrm>
        </p:spPr>
        <p:txBody>
          <a:bodyPr>
            <a:noAutofit/>
          </a:bodyPr>
          <a:lstStyle/>
          <a:p>
            <a:r>
              <a:rPr lang="uk-UA" sz="2400" dirty="0" smtClean="0"/>
              <a:t>Більшість</a:t>
            </a:r>
            <a:r>
              <a:rPr lang="ru-RU" sz="2400" dirty="0" smtClean="0"/>
              <a:t> </a:t>
            </a:r>
            <a:r>
              <a:rPr lang="uk-UA" sz="2400" dirty="0" smtClean="0"/>
              <a:t>аналітиків вважають ринок праці у сфері телекомунікацій </a:t>
            </a:r>
            <a:r>
              <a:rPr lang="ru-RU" sz="2400" dirty="0" smtClean="0"/>
              <a:t>та </a:t>
            </a:r>
            <a:r>
              <a:rPr lang="en-US" sz="2400" dirty="0" smtClean="0"/>
              <a:t>Internet-</a:t>
            </a:r>
            <a:r>
              <a:rPr lang="uk-UA" sz="2400" dirty="0" smtClean="0"/>
              <a:t>технологій найбільш перспективним у ХХІ столітті, що підтверджується 30-50% динамікою попиту навіть в умовах економічної скрути, до 2015 року дефіцит фахівців у цій сфері може зрости до 80%. Як наслідок, на фахівців зі спеціальності 172 "Телекомунікації та радіотехніка"</a:t>
            </a:r>
            <a:r>
              <a:rPr lang="ru-RU" sz="2400" dirty="0"/>
              <a:t> </a:t>
            </a:r>
            <a:r>
              <a:rPr lang="uk-UA" sz="2400" dirty="0" smtClean="0"/>
              <a:t>існує значний попит серед державних та комерційних установ як в Україні</a:t>
            </a:r>
            <a:r>
              <a:rPr lang="ru-RU" sz="2400" dirty="0" smtClean="0"/>
              <a:t>, </a:t>
            </a:r>
            <a:r>
              <a:rPr lang="ru-RU" sz="2400" dirty="0"/>
              <a:t>так і в </a:t>
            </a:r>
            <a:r>
              <a:rPr lang="ru-RU" sz="2400" dirty="0" err="1"/>
              <a:t>світі</a:t>
            </a:r>
            <a:r>
              <a:rPr lang="ru-RU" sz="2400" dirty="0"/>
              <a:t>. </a:t>
            </a:r>
            <a:r>
              <a:rPr lang="ru-RU" sz="2400" dirty="0" err="1"/>
              <a:t>Фахівці</a:t>
            </a:r>
            <a:r>
              <a:rPr lang="ru-RU" sz="2400" dirty="0"/>
              <a:t> в </a:t>
            </a:r>
            <a:r>
              <a:rPr lang="ru-RU" sz="2400" dirty="0" err="1"/>
              <a:t>галузі</a:t>
            </a:r>
            <a:r>
              <a:rPr lang="ru-RU" sz="2400" dirty="0"/>
              <a:t> </a:t>
            </a:r>
            <a:r>
              <a:rPr lang="uk-UA" sz="2400" dirty="0" smtClean="0"/>
              <a:t>телекомунікацій</a:t>
            </a:r>
            <a:r>
              <a:rPr lang="ru-RU" sz="2400" dirty="0" smtClean="0"/>
              <a:t> </a:t>
            </a:r>
            <a:r>
              <a:rPr lang="ru-RU" sz="2400" dirty="0" err="1"/>
              <a:t>працюють</a:t>
            </a:r>
            <a:r>
              <a:rPr lang="ru-RU" sz="2400" dirty="0"/>
              <a:t> в </a:t>
            </a:r>
            <a:r>
              <a:rPr lang="ru-RU" sz="2400" dirty="0" err="1" smtClean="0"/>
              <a:t>обласних</a:t>
            </a:r>
            <a:r>
              <a:rPr lang="ru-RU" sz="2400" dirty="0" smtClean="0"/>
              <a:t> </a:t>
            </a:r>
            <a:r>
              <a:rPr lang="ru-RU" sz="2400" dirty="0"/>
              <a:t>та </a:t>
            </a:r>
            <a:r>
              <a:rPr lang="ru-RU" sz="2400" dirty="0" err="1"/>
              <a:t>міських</a:t>
            </a:r>
            <a:r>
              <a:rPr lang="ru-RU" sz="2400" dirty="0"/>
              <a:t> </a:t>
            </a:r>
            <a:r>
              <a:rPr lang="ru-RU" sz="2400" dirty="0" err="1"/>
              <a:t>дирекціях</a:t>
            </a:r>
            <a:r>
              <a:rPr lang="ru-RU" sz="2400" dirty="0"/>
              <a:t> </a:t>
            </a:r>
            <a:r>
              <a:rPr lang="ru-RU" sz="2400" dirty="0" err="1"/>
              <a:t>національного</a:t>
            </a:r>
            <a:r>
              <a:rPr lang="ru-RU" sz="2400" dirty="0"/>
              <a:t> оператора </a:t>
            </a:r>
            <a:r>
              <a:rPr lang="ru-RU" sz="2400" dirty="0" err="1"/>
              <a:t>зв’язку</a:t>
            </a:r>
            <a:r>
              <a:rPr lang="ru-RU" sz="2400" dirty="0"/>
              <a:t> ПАТ "</a:t>
            </a:r>
            <a:r>
              <a:rPr lang="ru-RU" sz="2400" dirty="0" err="1"/>
              <a:t>Укртелеком</a:t>
            </a:r>
            <a:r>
              <a:rPr lang="ru-RU" sz="2400" dirty="0"/>
              <a:t>", у </a:t>
            </a:r>
            <a:r>
              <a:rPr lang="ru-RU" sz="2400" dirty="0" err="1"/>
              <a:t>комерційних</a:t>
            </a:r>
            <a:r>
              <a:rPr lang="ru-RU" sz="2400" dirty="0"/>
              <a:t> </a:t>
            </a:r>
            <a:r>
              <a:rPr lang="ru-RU" sz="2400" dirty="0" err="1"/>
              <a:t>операторів</a:t>
            </a:r>
            <a:r>
              <a:rPr lang="ru-RU" sz="2400" dirty="0"/>
              <a:t> та </a:t>
            </a:r>
            <a:r>
              <a:rPr lang="ru-RU" sz="2400" dirty="0" err="1"/>
              <a:t>провайдерів</a:t>
            </a:r>
            <a:r>
              <a:rPr lang="ru-RU" sz="2400" dirty="0"/>
              <a:t> </a:t>
            </a:r>
            <a:r>
              <a:rPr lang="ru-RU" sz="2400" dirty="0" err="1"/>
              <a:t>мобільного</a:t>
            </a:r>
            <a:r>
              <a:rPr lang="ru-RU" sz="2400" dirty="0"/>
              <a:t> </a:t>
            </a:r>
            <a:r>
              <a:rPr lang="ru-RU" sz="2400" dirty="0" err="1"/>
              <a:t>зв’язку</a:t>
            </a:r>
            <a:r>
              <a:rPr lang="ru-RU" sz="2400" dirty="0"/>
              <a:t> та </a:t>
            </a:r>
            <a:r>
              <a:rPr lang="en-US" sz="2400" dirty="0"/>
              <a:t>Internet-</a:t>
            </a:r>
            <a:r>
              <a:rPr lang="ru-RU" sz="2400" dirty="0" err="1"/>
              <a:t>послуг</a:t>
            </a:r>
            <a:r>
              <a:rPr lang="ru-RU" sz="2400" dirty="0"/>
              <a:t> "</a:t>
            </a:r>
            <a:r>
              <a:rPr lang="ru-RU" sz="2400" dirty="0" err="1"/>
              <a:t>Київстар</a:t>
            </a:r>
            <a:r>
              <a:rPr lang="ru-RU" sz="2400" dirty="0"/>
              <a:t>" "</a:t>
            </a:r>
            <a:r>
              <a:rPr lang="en-US" sz="2400" dirty="0"/>
              <a:t>Vodafone", "</a:t>
            </a:r>
            <a:r>
              <a:rPr lang="en-US" sz="2400" dirty="0" err="1"/>
              <a:t>InterTelecom</a:t>
            </a:r>
            <a:r>
              <a:rPr lang="en-US" sz="2400" dirty="0"/>
              <a:t>", "</a:t>
            </a:r>
            <a:r>
              <a:rPr lang="ru-RU" sz="2400" dirty="0"/>
              <a:t>Воля" та "</a:t>
            </a:r>
            <a:r>
              <a:rPr lang="ru-RU" sz="2400" dirty="0" err="1"/>
              <a:t>Радіосистеми</a:t>
            </a:r>
            <a:r>
              <a:rPr lang="ru-RU" sz="2400" dirty="0"/>
              <a:t>"; в </a:t>
            </a:r>
            <a:r>
              <a:rPr lang="ru-RU" sz="2400" dirty="0" err="1"/>
              <a:t>державних</a:t>
            </a:r>
            <a:r>
              <a:rPr lang="ru-RU" sz="2400" dirty="0"/>
              <a:t> і </a:t>
            </a:r>
            <a:r>
              <a:rPr lang="ru-RU" sz="2400" dirty="0" err="1"/>
              <a:t>комерційних</a:t>
            </a:r>
            <a:r>
              <a:rPr lang="ru-RU" sz="2400" dirty="0"/>
              <a:t> </a:t>
            </a:r>
            <a:r>
              <a:rPr lang="ru-RU" sz="2400" dirty="0" err="1"/>
              <a:t>телерадіокомпаніях</a:t>
            </a:r>
            <a:r>
              <a:rPr lang="ru-RU" sz="2400" dirty="0"/>
              <a:t>. </a:t>
            </a:r>
            <a:r>
              <a:rPr lang="ru-RU" sz="2400" dirty="0" err="1"/>
              <a:t>Фахівці</a:t>
            </a:r>
            <a:r>
              <a:rPr lang="ru-RU" sz="2400" dirty="0"/>
              <a:t> в </a:t>
            </a:r>
            <a:r>
              <a:rPr lang="ru-RU" sz="2400" dirty="0" err="1"/>
              <a:t>галузі</a:t>
            </a:r>
            <a:r>
              <a:rPr lang="ru-RU" sz="2400" dirty="0"/>
              <a:t> </a:t>
            </a:r>
            <a:r>
              <a:rPr lang="ru-RU" sz="2400" dirty="0" err="1"/>
              <a:t>телекомунікацій</a:t>
            </a:r>
            <a:r>
              <a:rPr lang="ru-RU" sz="2400" dirty="0"/>
              <a:t> </a:t>
            </a:r>
            <a:r>
              <a:rPr lang="ru-RU" sz="2400" dirty="0" err="1"/>
              <a:t>успішно</a:t>
            </a:r>
            <a:r>
              <a:rPr lang="ru-RU" sz="2400" dirty="0"/>
              <a:t> </a:t>
            </a:r>
            <a:r>
              <a:rPr lang="ru-RU" sz="2400" dirty="0" err="1"/>
              <a:t>працюють</a:t>
            </a:r>
            <a:r>
              <a:rPr lang="ru-RU" sz="2400" dirty="0"/>
              <a:t> у </a:t>
            </a:r>
            <a:r>
              <a:rPr lang="ru-RU" sz="2400" dirty="0" err="1"/>
              <a:t>світових</a:t>
            </a:r>
            <a:r>
              <a:rPr lang="ru-RU" sz="2400" dirty="0"/>
              <a:t> </a:t>
            </a:r>
            <a:r>
              <a:rPr lang="ru-RU" sz="2400" dirty="0" err="1"/>
              <a:t>провідних</a:t>
            </a:r>
            <a:r>
              <a:rPr lang="ru-RU" sz="2400" dirty="0"/>
              <a:t> </a:t>
            </a:r>
            <a:r>
              <a:rPr lang="ru-RU" sz="2400" dirty="0" err="1"/>
              <a:t>компаній</a:t>
            </a:r>
            <a:r>
              <a:rPr lang="ru-RU" sz="2400" dirty="0"/>
              <a:t> з </a:t>
            </a:r>
            <a:r>
              <a:rPr lang="ru-RU" sz="2400" dirty="0" err="1"/>
              <a:t>виробництва</a:t>
            </a:r>
            <a:r>
              <a:rPr lang="ru-RU" sz="2400" dirty="0"/>
              <a:t> </a:t>
            </a:r>
            <a:r>
              <a:rPr lang="ru-RU" sz="2400" dirty="0" err="1"/>
              <a:t>телекомунікаційного</a:t>
            </a:r>
            <a:r>
              <a:rPr lang="ru-RU" sz="2400" dirty="0"/>
              <a:t> та </a:t>
            </a:r>
            <a:r>
              <a:rPr lang="ru-RU" sz="2400" dirty="0" err="1"/>
              <a:t>мережевого</a:t>
            </a:r>
            <a:r>
              <a:rPr lang="ru-RU" sz="2400" dirty="0"/>
              <a:t> </a:t>
            </a:r>
            <a:r>
              <a:rPr lang="ru-RU" sz="2400" dirty="0" err="1"/>
              <a:t>обладнання</a:t>
            </a:r>
            <a:r>
              <a:rPr lang="ru-RU" sz="2400" dirty="0"/>
              <a:t> таких, як "</a:t>
            </a:r>
            <a:r>
              <a:rPr lang="en-US" sz="2400" dirty="0"/>
              <a:t>Samsung", "Cisco", "Alcatel" </a:t>
            </a:r>
            <a:r>
              <a:rPr lang="ru-RU" sz="2400" dirty="0"/>
              <a:t>і </a:t>
            </a:r>
            <a:r>
              <a:rPr lang="en-US" sz="2400" dirty="0"/>
              <a:t>D-Link, </a:t>
            </a:r>
            <a:r>
              <a:rPr lang="ru-RU" sz="2400" dirty="0"/>
              <a:t>і </a:t>
            </a:r>
            <a:r>
              <a:rPr lang="ru-RU" sz="2400" dirty="0" err="1"/>
              <a:t>працевлаштовуються</a:t>
            </a:r>
            <a:r>
              <a:rPr lang="ru-RU" sz="2400" dirty="0"/>
              <a:t> до </a:t>
            </a:r>
            <a:r>
              <a:rPr lang="ru-RU" sz="2400" dirty="0" err="1"/>
              <a:t>світових</a:t>
            </a:r>
            <a:r>
              <a:rPr lang="ru-RU" sz="2400" dirty="0"/>
              <a:t> </a:t>
            </a:r>
            <a:r>
              <a:rPr lang="en-US" sz="2400" dirty="0"/>
              <a:t>Internet-</a:t>
            </a:r>
            <a:r>
              <a:rPr lang="ru-RU" sz="2400" dirty="0" err="1"/>
              <a:t>провайдерів</a:t>
            </a:r>
            <a:r>
              <a:rPr lang="ru-RU" sz="2400" dirty="0"/>
              <a:t> та </a:t>
            </a:r>
            <a:r>
              <a:rPr lang="ru-RU" sz="2400" dirty="0" err="1"/>
              <a:t>компаній</a:t>
            </a:r>
            <a:r>
              <a:rPr lang="ru-RU" sz="2400" dirty="0"/>
              <a:t> з </a:t>
            </a:r>
            <a:r>
              <a:rPr lang="ru-RU" sz="2400" dirty="0" err="1"/>
              <a:t>управління</a:t>
            </a:r>
            <a:r>
              <a:rPr lang="ru-RU" sz="2400" dirty="0"/>
              <a:t> </a:t>
            </a:r>
            <a:r>
              <a:rPr lang="ru-RU" sz="2400" dirty="0" err="1"/>
              <a:t>телекомунікацій</a:t>
            </a:r>
            <a:r>
              <a:rPr lang="ru-RU" sz="2400" dirty="0"/>
              <a:t> </a:t>
            </a:r>
            <a:r>
              <a:rPr lang="en-US" sz="2400" dirty="0"/>
              <a:t>ATT, Comcast, Free, Internode, </a:t>
            </a:r>
            <a:r>
              <a:rPr lang="en-US" sz="2400" dirty="0" err="1"/>
              <a:t>NetCracker</a:t>
            </a:r>
            <a:r>
              <a:rPr lang="en-US" sz="2400" dirty="0"/>
              <a:t>, </a:t>
            </a:r>
            <a:r>
              <a:rPr lang="en-US" sz="2400" dirty="0" err="1"/>
              <a:t>PortOne</a:t>
            </a:r>
            <a:r>
              <a:rPr lang="en-US" sz="2400" dirty="0"/>
              <a:t> </a:t>
            </a:r>
            <a:r>
              <a:rPr lang="ru-RU" sz="2400" dirty="0"/>
              <a:t>і т.п.</a:t>
            </a:r>
            <a:endParaRPr lang="ru-RU" sz="2400" dirty="0"/>
          </a:p>
        </p:txBody>
      </p:sp>
    </p:spTree>
    <p:extLst>
      <p:ext uri="{BB962C8B-B14F-4D97-AF65-F5344CB8AC3E}">
        <p14:creationId xmlns:p14="http://schemas.microsoft.com/office/powerpoint/2010/main" val="198716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618" y="0"/>
            <a:ext cx="9735908" cy="1296537"/>
          </a:xfrm>
        </p:spPr>
        <p:txBody>
          <a:bodyPr>
            <a:normAutofit fontScale="90000"/>
          </a:bodyPr>
          <a:lstStyle/>
          <a:p>
            <a:pPr algn="ctr"/>
            <a:r>
              <a:rPr lang="uk-UA" i="1" dirty="0">
                <a:solidFill>
                  <a:schemeClr val="tx1"/>
                </a:solidFill>
              </a:rPr>
              <a:t>Лекція </a:t>
            </a:r>
            <a:r>
              <a:rPr lang="uk-UA" i="1" dirty="0" smtClean="0">
                <a:solidFill>
                  <a:schemeClr val="tx1"/>
                </a:solidFill>
              </a:rPr>
              <a:t>5</a:t>
            </a:r>
            <a:r>
              <a:rPr lang="uk-UA" dirty="0" smtClean="0">
                <a:solidFill>
                  <a:schemeClr val="tx1"/>
                </a:solidFill>
              </a:rPr>
              <a:t>:</a:t>
            </a:r>
            <a:r>
              <a:rPr lang="ru-RU" dirty="0">
                <a:solidFill>
                  <a:schemeClr val="tx1"/>
                </a:solidFill>
              </a:rPr>
              <a:t/>
            </a:r>
            <a:br>
              <a:rPr lang="ru-RU" dirty="0">
                <a:solidFill>
                  <a:schemeClr val="tx1"/>
                </a:solidFill>
              </a:rPr>
            </a:br>
            <a:r>
              <a:rPr lang="uk-UA" b="1" i="1" dirty="0">
                <a:solidFill>
                  <a:schemeClr val="tx1"/>
                </a:solidFill>
              </a:rPr>
              <a:t> </a:t>
            </a:r>
            <a:r>
              <a:rPr lang="uk-UA" b="1" i="1" dirty="0" smtClean="0">
                <a:solidFill>
                  <a:schemeClr val="tx1"/>
                </a:solidFill>
              </a:rPr>
              <a:t>«Структура </a:t>
            </a:r>
            <a:r>
              <a:rPr lang="uk-UA" b="1" i="1" dirty="0">
                <a:solidFill>
                  <a:schemeClr val="tx1"/>
                </a:solidFill>
              </a:rPr>
              <a:t>навчального плану </a:t>
            </a:r>
            <a:r>
              <a:rPr lang="uk-UA" b="1" dirty="0" smtClean="0">
                <a:solidFill>
                  <a:schemeClr val="tx1"/>
                </a:solidFill>
              </a:rPr>
              <a:t>»</a:t>
            </a:r>
            <a:r>
              <a:rPr lang="ru-RU" dirty="0"/>
              <a:t/>
            </a:r>
            <a:br>
              <a:rPr lang="ru-RU" dirty="0"/>
            </a:br>
            <a:endParaRPr lang="ru-RU" dirty="0"/>
          </a:p>
        </p:txBody>
      </p:sp>
      <p:sp>
        <p:nvSpPr>
          <p:cNvPr id="3" name="Объект 2"/>
          <p:cNvSpPr>
            <a:spLocks noGrp="1"/>
          </p:cNvSpPr>
          <p:nvPr>
            <p:ph idx="1"/>
          </p:nvPr>
        </p:nvSpPr>
        <p:spPr>
          <a:xfrm>
            <a:off x="677333" y="1132765"/>
            <a:ext cx="9872385" cy="5377218"/>
          </a:xfrm>
        </p:spPr>
        <p:txBody>
          <a:bodyPr>
            <a:normAutofit/>
          </a:bodyPr>
          <a:lstStyle/>
          <a:p>
            <a:pPr algn="ctr"/>
            <a:r>
              <a:rPr lang="uk-UA" sz="3100" i="1" dirty="0" smtClean="0"/>
              <a:t>	</a:t>
            </a:r>
            <a:r>
              <a:rPr lang="uk-UA" sz="3200" i="1" dirty="0"/>
              <a:t>Принципи організації навчання по спеціальності «Телекомунікації».</a:t>
            </a:r>
            <a:endParaRPr lang="ru-RU" sz="3200" dirty="0"/>
          </a:p>
          <a:p>
            <a:pPr algn="ctr"/>
            <a:r>
              <a:rPr lang="uk-UA" sz="3200" i="1" dirty="0" smtClean="0"/>
              <a:t>Опис професійної </a:t>
            </a:r>
            <a:r>
              <a:rPr lang="uk-UA" sz="3200" i="1" dirty="0"/>
              <a:t>підготовки. </a:t>
            </a:r>
            <a:endParaRPr lang="ru-RU" sz="3200" i="1" dirty="0"/>
          </a:p>
          <a:p>
            <a:pPr lvl="0" algn="ctr"/>
            <a:r>
              <a:rPr lang="uk-UA" sz="3200" i="1" dirty="0" smtClean="0"/>
              <a:t>Огляд </a:t>
            </a:r>
            <a:r>
              <a:rPr lang="uk-UA" sz="3200" i="1" dirty="0"/>
              <a:t>дисциплін, що вивчаються, і особливості переведення на другий рівень </a:t>
            </a:r>
            <a:r>
              <a:rPr lang="uk-UA" sz="3200" i="1" dirty="0" smtClean="0"/>
              <a:t>навчання.</a:t>
            </a:r>
          </a:p>
          <a:p>
            <a:pPr lvl="0" algn="ctr"/>
            <a:r>
              <a:rPr lang="uk-UA" sz="3200" i="1" dirty="0" smtClean="0"/>
              <a:t>Результати </a:t>
            </a:r>
            <a:r>
              <a:rPr lang="uk-UA" sz="3200" i="1" dirty="0"/>
              <a:t>адаптації випускників спеціальності «Телекомунікації</a:t>
            </a:r>
            <a:r>
              <a:rPr lang="uk-UA" sz="3200" i="1" dirty="0" smtClean="0"/>
              <a:t>».</a:t>
            </a:r>
            <a:endParaRPr lang="ru-RU" sz="3200" dirty="0"/>
          </a:p>
        </p:txBody>
      </p:sp>
    </p:spTree>
    <p:extLst>
      <p:ext uri="{BB962C8B-B14F-4D97-AF65-F5344CB8AC3E}">
        <p14:creationId xmlns:p14="http://schemas.microsoft.com/office/powerpoint/2010/main" val="2324371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2984" y="131764"/>
            <a:ext cx="9552516" cy="6726236"/>
          </a:xfrm>
        </p:spPr>
        <p:txBody>
          <a:bodyPr>
            <a:normAutofit fontScale="92500" lnSpcReduction="10000"/>
          </a:bodyPr>
          <a:lstStyle/>
          <a:p>
            <a:r>
              <a:rPr lang="uk-UA" sz="2800" i="1" dirty="0"/>
              <a:t>О</a:t>
            </a:r>
            <a:r>
              <a:rPr lang="uk-UA" sz="2800" i="1" dirty="0" smtClean="0"/>
              <a:t>собливості </a:t>
            </a:r>
            <a:r>
              <a:rPr lang="uk-UA" sz="2800" i="1" dirty="0"/>
              <a:t>переведення на другий рівень </a:t>
            </a:r>
            <a:r>
              <a:rPr lang="uk-UA" sz="2800" i="1" dirty="0" smtClean="0"/>
              <a:t>навчання:</a:t>
            </a:r>
          </a:p>
          <a:p>
            <a:pPr>
              <a:buFont typeface="Wingdings" panose="05000000000000000000" pitchFamily="2" charset="2"/>
              <a:buChar char="Ø"/>
            </a:pPr>
            <a:r>
              <a:rPr lang="uk-UA" sz="2400" dirty="0" smtClean="0"/>
              <a:t>На навчання приймаються особи, які здобули ступінь бакалавра, магістра (освітньо-кваліфікаційний рівень (ОКР) спеціаліста). </a:t>
            </a:r>
          </a:p>
          <a:p>
            <a:pPr>
              <a:buFont typeface="Wingdings" panose="05000000000000000000" pitchFamily="2" charset="2"/>
              <a:buChar char="Ø"/>
            </a:pPr>
            <a:r>
              <a:rPr lang="uk-UA" sz="2400" dirty="0" smtClean="0"/>
              <a:t>Особи, які здобули ОКР спеціаліста за кошти державного або місцевого бюджету (за державним або регіональним замовленням), можуть здобувати ступінь магістра лише за кошти фізичних та/або юридичних осіб.</a:t>
            </a:r>
          </a:p>
          <a:p>
            <a:pPr>
              <a:buFont typeface="Wingdings" panose="05000000000000000000" pitchFamily="2" charset="2"/>
              <a:buChar char="Ø"/>
            </a:pPr>
            <a:r>
              <a:rPr lang="ru-RU" sz="2400" dirty="0"/>
              <a:t>Особа </a:t>
            </a:r>
            <a:r>
              <a:rPr lang="uk-UA" sz="2400" dirty="0" smtClean="0"/>
              <a:t>може вступити до </a:t>
            </a:r>
            <a:r>
              <a:rPr lang="uk-UA" sz="2400" dirty="0" err="1" smtClean="0"/>
              <a:t>СумДУ</a:t>
            </a:r>
            <a:r>
              <a:rPr lang="uk-UA" sz="2400" dirty="0" smtClean="0"/>
              <a:t> для здобуття ступеня магістра на основі ступеня бакалавра, магістра та ОКР спеціаліста, здобутого за іншою спеціальністю (напрямом підготовки), за умови успішного проходження вступних випробувань з урахуванням середнього </a:t>
            </a:r>
            <a:r>
              <a:rPr lang="uk-UA" sz="2400" dirty="0" err="1" smtClean="0"/>
              <a:t>бала</a:t>
            </a:r>
            <a:r>
              <a:rPr lang="uk-UA" sz="2400" dirty="0" smtClean="0"/>
              <a:t> відповідного додатка до диплома. </a:t>
            </a:r>
            <a:r>
              <a:rPr lang="uk-UA" sz="2400" dirty="0" err="1" smtClean="0"/>
              <a:t>СумДУ</a:t>
            </a:r>
            <a:r>
              <a:rPr lang="uk-UA" sz="2400" dirty="0" smtClean="0"/>
              <a:t> може встановлювати додаткові вимоги для такої категорії осіб щодо строків навчання, включення додаткових обов'язкових навчальних компонентів до індивідуального навчального плану та обмеження щодо можливого поєднання спеціальностей різних галузей. Фінансування навчання за кошти державного та місцевого бюджетів (за державним або регіональним замовленням) здійснюється в межах нормативного строку навчання за основним навчальним </a:t>
            </a:r>
            <a:r>
              <a:rPr lang="ru-RU" sz="2400" dirty="0" smtClean="0"/>
              <a:t>планом</a:t>
            </a:r>
            <a:r>
              <a:rPr lang="ru-RU" sz="2400" dirty="0"/>
              <a:t>. </a:t>
            </a:r>
            <a:endParaRPr lang="uk-UA" sz="2400" i="1" dirty="0" smtClean="0"/>
          </a:p>
        </p:txBody>
      </p:sp>
    </p:spTree>
    <p:extLst>
      <p:ext uri="{BB962C8B-B14F-4D97-AF65-F5344CB8AC3E}">
        <p14:creationId xmlns:p14="http://schemas.microsoft.com/office/powerpoint/2010/main" val="417864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5834" y="17464"/>
            <a:ext cx="9495366" cy="6840536"/>
          </a:xfrm>
        </p:spPr>
        <p:txBody>
          <a:bodyPr>
            <a:normAutofit/>
          </a:bodyPr>
          <a:lstStyle/>
          <a:p>
            <a:r>
              <a:rPr lang="uk-UA" sz="2800" dirty="0" smtClean="0"/>
              <a:t>Зарахування на навчання за освітнім ступенем магістра здійснюється на конкурсній основі, за окремим конкурсом із кожної освітньої програми окремо за формами здобуття освіти (денна, заочна). </a:t>
            </a:r>
          </a:p>
          <a:p>
            <a:r>
              <a:rPr lang="uk-UA" sz="2800" dirty="0" smtClean="0"/>
              <a:t>Здобувачі вищої освіти ОКР спеціаліста на основі ступеня бакалавра або раніше здобутого ступеня вищої освіти, які були відраховані або перервали навчання у зв’язку з академічною відпусткою, мають право бути поновленими для завершення навчання за цим самим ОКР за індивідуальним навчальним планом за тією самою або спорідненою в межах галузі знань спеціальністю у </a:t>
            </a:r>
            <a:r>
              <a:rPr lang="uk-UA" sz="2800" dirty="0" err="1" smtClean="0"/>
              <a:t>СумДУ</a:t>
            </a:r>
            <a:r>
              <a:rPr lang="uk-UA" sz="2800" dirty="0" smtClean="0"/>
              <a:t> або в іншому ЗВО.</a:t>
            </a:r>
          </a:p>
          <a:p>
            <a:endParaRPr lang="uk-UA" sz="2400" dirty="0"/>
          </a:p>
        </p:txBody>
      </p:sp>
    </p:spTree>
    <p:extLst>
      <p:ext uri="{BB962C8B-B14F-4D97-AF65-F5344CB8AC3E}">
        <p14:creationId xmlns:p14="http://schemas.microsoft.com/office/powerpoint/2010/main" val="2256965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829800" cy="6858000"/>
          </a:xfrm>
        </p:spPr>
        <p:txBody>
          <a:bodyPr>
            <a:normAutofit fontScale="92500" lnSpcReduction="20000"/>
          </a:bodyPr>
          <a:lstStyle/>
          <a:p>
            <a:pPr algn="ctr"/>
            <a:r>
              <a:rPr lang="ru-RU" sz="2400" b="1" dirty="0" err="1"/>
              <a:t>Етапи</a:t>
            </a:r>
            <a:r>
              <a:rPr lang="ru-RU" sz="2400" b="1" dirty="0"/>
              <a:t> </a:t>
            </a:r>
            <a:r>
              <a:rPr lang="ru-RU" sz="2400" b="1" dirty="0" err="1"/>
              <a:t>вступної</a:t>
            </a:r>
            <a:r>
              <a:rPr lang="ru-RU" sz="2400" b="1" dirty="0"/>
              <a:t> </a:t>
            </a:r>
            <a:r>
              <a:rPr lang="ru-RU" sz="2400" b="1" dirty="0" err="1"/>
              <a:t>кампанії</a:t>
            </a:r>
            <a:r>
              <a:rPr lang="ru-RU" sz="2400" b="1" dirty="0"/>
              <a:t> </a:t>
            </a:r>
            <a:endParaRPr lang="ru-RU" sz="2400" b="1" dirty="0" smtClean="0"/>
          </a:p>
          <a:p>
            <a:r>
              <a:rPr lang="uk-UA" dirty="0" smtClean="0"/>
              <a:t>Строки Початок реєстрації для складання єдиного вступного іспиту з іноземної мови (далі – ЄВІ.</a:t>
            </a:r>
          </a:p>
          <a:p>
            <a:r>
              <a:rPr lang="uk-UA" dirty="0" smtClean="0"/>
              <a:t>Закінчення реєстрації для складання ЄВІ.</a:t>
            </a:r>
          </a:p>
          <a:p>
            <a:r>
              <a:rPr lang="uk-UA" dirty="0" smtClean="0"/>
              <a:t>Початок прийому заяв та документів від осіб, які мають право вступати на основі вступного іспиту з іноземної мови замість ЄВІ.</a:t>
            </a:r>
          </a:p>
          <a:p>
            <a:r>
              <a:rPr lang="uk-UA" dirty="0" smtClean="0"/>
              <a:t>Закінчення прийому заяв та документів від осіб, які мають право вступати на основі вступного іспиту з іноземної мови замість ЄВІ.</a:t>
            </a:r>
          </a:p>
          <a:p>
            <a:r>
              <a:rPr lang="uk-UA" dirty="0" smtClean="0"/>
              <a:t> Основна сесія ЄВІ або вступний іспит у </a:t>
            </a:r>
            <a:r>
              <a:rPr lang="uk-UA" dirty="0" err="1" smtClean="0"/>
              <a:t>СумДУ</a:t>
            </a:r>
            <a:r>
              <a:rPr lang="uk-UA" dirty="0" smtClean="0"/>
              <a:t>.</a:t>
            </a:r>
          </a:p>
          <a:p>
            <a:r>
              <a:rPr lang="uk-UA" dirty="0" smtClean="0"/>
              <a:t>Початок реєстрації електронних кабінетів вступників, завантаження необхідних документів </a:t>
            </a:r>
          </a:p>
          <a:p>
            <a:r>
              <a:rPr lang="uk-UA" dirty="0" smtClean="0"/>
              <a:t>Початок прийому заяв та документів від осіб, які вступають: - на основі результатів ЄВІ; - на основі ступеня магістра (ОКР спеціаліста) виключно за кошти фізичних та/або юридичних осіб.</a:t>
            </a:r>
          </a:p>
          <a:p>
            <a:r>
              <a:rPr lang="uk-UA" dirty="0" smtClean="0"/>
              <a:t>Закінчення прийому заяв та документів від осіб, які вступають: - на основі результатів ЄВІ; - на основі ступеня магістра (ОКР спеціаліста) виключно за кошти фізичних та/або юридичних осіб.</a:t>
            </a:r>
          </a:p>
          <a:p>
            <a:r>
              <a:rPr lang="uk-UA" dirty="0" smtClean="0"/>
              <a:t>Проведення фахових вступних випробувань.</a:t>
            </a:r>
          </a:p>
          <a:p>
            <a:r>
              <a:rPr lang="uk-UA" dirty="0" smtClean="0"/>
              <a:t> Проведення вступних випробувань для вступників на навчання на основі ступеня магістра (ОКР спеціаліста) виключно за кошти фізичних та/або юридичних осіб </a:t>
            </a:r>
          </a:p>
          <a:p>
            <a:r>
              <a:rPr lang="uk-UA" dirty="0" smtClean="0"/>
              <a:t>Оприлюднення рейтингового списку вступників. </a:t>
            </a:r>
          </a:p>
          <a:p>
            <a:r>
              <a:rPr lang="uk-UA" dirty="0" smtClean="0"/>
              <a:t>Закінчення строку виконання вимог до зарахування. Зарахування за державним замовленням .</a:t>
            </a:r>
          </a:p>
          <a:p>
            <a:r>
              <a:rPr lang="uk-UA" dirty="0" smtClean="0"/>
              <a:t>Зарахування за кошти фізичних та юридичних осіб після зарахування на місця державного замовлення.</a:t>
            </a:r>
            <a:endParaRPr lang="uk-UA" dirty="0"/>
          </a:p>
        </p:txBody>
      </p:sp>
    </p:spTree>
    <p:extLst>
      <p:ext uri="{BB962C8B-B14F-4D97-AF65-F5344CB8AC3E}">
        <p14:creationId xmlns:p14="http://schemas.microsoft.com/office/powerpoint/2010/main" val="17945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7900" y="113425"/>
            <a:ext cx="9681317" cy="6744575"/>
          </a:xfrm>
        </p:spPr>
        <p:txBody>
          <a:bodyPr>
            <a:normAutofit/>
          </a:bodyPr>
          <a:lstStyle/>
          <a:p>
            <a:pPr lvl="0"/>
            <a:r>
              <a:rPr lang="uk-UA" sz="2400" b="1" dirty="0"/>
              <a:t>Освітня програма</a:t>
            </a:r>
            <a:r>
              <a:rPr lang="uk-UA" sz="2400" dirty="0"/>
              <a:t> розроблена відповідно до місії та стратегії університету, спрямована на здобуття студентами теоретичних та практичних знань, умінь та розуміння в області телекомунікацій, телекомунікаційних систем та мереж, що дасть їм можливості забезпечувати повсюдне надання телекомунікаційних послуг достатніх асортименту, обсягу та якості для сприяння ефективному функціонуванню відкритого і конкурентного ринку, розбудову інформаційного суспільства шляхом розробки та обслуговування сучасних засобів телекомунікацій та радіотехніки, створення та впровадження новітніх мережевих та Інтернет-технологій</a:t>
            </a:r>
            <a:r>
              <a:rPr lang="uk-UA" sz="2400" dirty="0" smtClean="0"/>
              <a:t>;</a:t>
            </a:r>
          </a:p>
          <a:p>
            <a:r>
              <a:rPr lang="uk-UA" sz="2400" b="1" dirty="0"/>
              <a:t>Професійна підготовка </a:t>
            </a:r>
            <a:r>
              <a:rPr lang="uk-UA" sz="2400" dirty="0"/>
              <a:t>здійснює акцент на побудову та обслуговування сучасних засобів телекомунікацій, телекомунікаційних систем та мереж, впровадження мережевих та Інтернет-технологій</a:t>
            </a:r>
            <a:r>
              <a:rPr lang="uk-UA" sz="2400" i="1" dirty="0"/>
              <a:t>.</a:t>
            </a:r>
            <a:endParaRPr lang="ru-RU" sz="2400" dirty="0"/>
          </a:p>
          <a:p>
            <a:pPr lvl="0"/>
            <a:endParaRPr lang="ru-RU" sz="2400" dirty="0"/>
          </a:p>
        </p:txBody>
      </p:sp>
    </p:spTree>
    <p:extLst>
      <p:ext uri="{BB962C8B-B14F-4D97-AF65-F5344CB8AC3E}">
        <p14:creationId xmlns:p14="http://schemas.microsoft.com/office/powerpoint/2010/main" val="115386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2367" y="31538"/>
            <a:ext cx="9708612" cy="6826462"/>
          </a:xfrm>
        </p:spPr>
        <p:txBody>
          <a:bodyPr>
            <a:normAutofit fontScale="92500"/>
          </a:bodyPr>
          <a:lstStyle/>
          <a:p>
            <a:pPr lvl="0">
              <a:buFont typeface="Wingdings" panose="05000000000000000000" pitchFamily="2" charset="2"/>
              <a:buChar char="q"/>
            </a:pPr>
            <a:r>
              <a:rPr lang="uk-UA" sz="2800" b="1" i="1" dirty="0" smtClean="0"/>
              <a:t>Придатність </a:t>
            </a:r>
            <a:r>
              <a:rPr lang="uk-UA" sz="2800" b="1" i="1" dirty="0"/>
              <a:t>випускників до працевлаштування</a:t>
            </a:r>
            <a:endParaRPr lang="ru-RU" sz="2800" b="1" i="1" dirty="0"/>
          </a:p>
          <a:p>
            <a:r>
              <a:rPr lang="uk-UA" sz="2400" dirty="0"/>
              <a:t>Професіонали в галузі електроніки та телекомунікацій.</a:t>
            </a:r>
            <a:endParaRPr lang="ru-RU" sz="2400" dirty="0"/>
          </a:p>
          <a:p>
            <a:pPr lvl="0">
              <a:buFont typeface="Arial" panose="020B0604020202020204" pitchFamily="34" charset="0"/>
              <a:buChar char="•"/>
            </a:pPr>
            <a:r>
              <a:rPr lang="uk-UA" sz="2400" dirty="0"/>
              <a:t>Інженери в галузі електроніки та телекомунікацій;</a:t>
            </a:r>
            <a:endParaRPr lang="ru-RU" sz="2400" dirty="0"/>
          </a:p>
          <a:p>
            <a:pPr lvl="0">
              <a:buFont typeface="Arial" panose="020B0604020202020204" pitchFamily="34" charset="0"/>
              <a:buChar char="•"/>
            </a:pPr>
            <a:r>
              <a:rPr lang="uk-UA" sz="2400" dirty="0"/>
              <a:t>Інженер засобів радіо та телебачення;</a:t>
            </a:r>
            <a:endParaRPr lang="ru-RU" sz="2400" dirty="0"/>
          </a:p>
          <a:p>
            <a:pPr lvl="0">
              <a:buFont typeface="Arial" panose="020B0604020202020204" pitchFamily="34" charset="0"/>
              <a:buChar char="•"/>
            </a:pPr>
            <a:r>
              <a:rPr lang="uk-UA" sz="2400" dirty="0"/>
              <a:t>Інженер з радіонавігації та радіолокації;</a:t>
            </a:r>
            <a:endParaRPr lang="ru-RU" sz="2400" dirty="0"/>
          </a:p>
          <a:p>
            <a:pPr lvl="0">
              <a:buFont typeface="Arial" panose="020B0604020202020204" pitchFamily="34" charset="0"/>
              <a:buChar char="•"/>
            </a:pPr>
            <a:r>
              <a:rPr lang="uk-UA" sz="2400" dirty="0"/>
              <a:t>Інженер-</a:t>
            </a:r>
            <a:r>
              <a:rPr lang="uk-UA" sz="2400" dirty="0" err="1"/>
              <a:t>електронік</a:t>
            </a:r>
            <a:r>
              <a:rPr lang="uk-UA" sz="2400" dirty="0"/>
              <a:t>;</a:t>
            </a:r>
            <a:endParaRPr lang="ru-RU" sz="2400" dirty="0"/>
          </a:p>
          <a:p>
            <a:pPr lvl="0"/>
            <a:r>
              <a:rPr lang="uk-UA" sz="2400" dirty="0"/>
              <a:t>Технічні фахівці в галузі електроніки та телекомунікацій:</a:t>
            </a:r>
            <a:endParaRPr lang="ru-RU" sz="2400" dirty="0"/>
          </a:p>
          <a:p>
            <a:pPr lvl="0">
              <a:buFont typeface="Arial" panose="020B0604020202020204" pitchFamily="34" charset="0"/>
              <a:buChar char="•"/>
            </a:pPr>
            <a:r>
              <a:rPr lang="uk-UA" sz="2400" dirty="0"/>
              <a:t>Фахівець </a:t>
            </a:r>
            <a:r>
              <a:rPr lang="uk-UA" sz="2400" dirty="0" err="1"/>
              <a:t>інфокомунікацій</a:t>
            </a:r>
            <a:r>
              <a:rPr lang="uk-UA" sz="2400" dirty="0"/>
              <a:t>;</a:t>
            </a:r>
            <a:endParaRPr lang="ru-RU" sz="2400" dirty="0"/>
          </a:p>
          <a:p>
            <a:pPr lvl="0"/>
            <a:r>
              <a:rPr lang="uk-UA" sz="2400" dirty="0"/>
              <a:t>3132 </a:t>
            </a:r>
            <a:r>
              <a:rPr lang="uk-UA" sz="2400" dirty="0" err="1"/>
              <a:t>Радіоелектронік</a:t>
            </a:r>
            <a:r>
              <a:rPr lang="uk-UA" sz="2400" dirty="0"/>
              <a:t>:</a:t>
            </a:r>
            <a:endParaRPr lang="ru-RU" sz="2400" dirty="0"/>
          </a:p>
          <a:p>
            <a:pPr lvl="0">
              <a:buFont typeface="Arial" panose="020B0604020202020204" pitchFamily="34" charset="0"/>
              <a:buChar char="•"/>
            </a:pPr>
            <a:r>
              <a:rPr lang="uk-UA" sz="2400" dirty="0"/>
              <a:t>Фахівець із телекомунікаційної інженерії.</a:t>
            </a:r>
            <a:endParaRPr lang="ru-RU" sz="2400" dirty="0"/>
          </a:p>
          <a:p>
            <a:r>
              <a:rPr lang="uk-UA" sz="2400" i="1" dirty="0"/>
              <a:t> </a:t>
            </a:r>
            <a:r>
              <a:rPr lang="uk-UA" sz="2400" dirty="0"/>
              <a:t>Можливість навчатися за програмами другого освітнього рівня з телекомунікацій та радіотехніки, за міждисциплінарними програмами, близькими до телекомунікацій та радіотехніки (електроніка, комп’ютерно-інтегровані технології, інформаційно-вимірювальна техніка), за програмами другого освітнього рівня з комп’ютерної та програмної інженерії, інформатики.</a:t>
            </a:r>
            <a:endParaRPr lang="ru-RU" sz="2400" dirty="0"/>
          </a:p>
        </p:txBody>
      </p:sp>
    </p:spTree>
    <p:extLst>
      <p:ext uri="{BB962C8B-B14F-4D97-AF65-F5344CB8AC3E}">
        <p14:creationId xmlns:p14="http://schemas.microsoft.com/office/powerpoint/2010/main" val="37858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777922"/>
          </a:xfrm>
        </p:spPr>
        <p:txBody>
          <a:bodyPr>
            <a:normAutofit fontScale="90000"/>
          </a:bodyPr>
          <a:lstStyle/>
          <a:p>
            <a:pPr algn="ctr"/>
            <a:r>
              <a:rPr lang="uk-UA" sz="2700" b="1" dirty="0">
                <a:solidFill>
                  <a:schemeClr val="tx1"/>
                </a:solidFill>
              </a:rPr>
              <a:t>Перелік дисциплін, що вивчаються на спеціальності «Телекомунікації та радіотехніка»</a:t>
            </a:r>
            <a:r>
              <a:rPr lang="ru-RU" dirty="0"/>
              <a:t/>
            </a:r>
            <a:br>
              <a:rPr lang="ru-RU" dirty="0"/>
            </a:br>
            <a:endParaRPr lang="ru-RU" dirty="0"/>
          </a:p>
        </p:txBody>
      </p:sp>
      <p:sp>
        <p:nvSpPr>
          <p:cNvPr id="6" name="Rectangle 1"/>
          <p:cNvSpPr>
            <a:spLocks noChangeArrowheads="1"/>
          </p:cNvSpPr>
          <p:nvPr/>
        </p:nvSpPr>
        <p:spPr bwMode="auto">
          <a:xfrm>
            <a:off x="-42069" y="152161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 name="Объект 7"/>
          <p:cNvGraphicFramePr>
            <a:graphicFrameLocks noGrp="1"/>
          </p:cNvGraphicFramePr>
          <p:nvPr>
            <p:ph idx="1"/>
            <p:extLst>
              <p:ext uri="{D42A27DB-BD31-4B8C-83A1-F6EECF244321}">
                <p14:modId xmlns:p14="http://schemas.microsoft.com/office/powerpoint/2010/main" val="4212942928"/>
              </p:ext>
            </p:extLst>
          </p:nvPr>
        </p:nvGraphicFramePr>
        <p:xfrm>
          <a:off x="2019458" y="793254"/>
          <a:ext cx="6960767" cy="1173598"/>
        </p:xfrm>
        <a:graphic>
          <a:graphicData uri="http://schemas.openxmlformats.org/drawingml/2006/table">
            <a:tbl>
              <a:tblPr firstRow="1" firstCol="1" bandRow="1">
                <a:tableStyleId>{5C22544A-7EE6-4342-B048-85BDC9FD1C3A}</a:tableStyleId>
              </a:tblPr>
              <a:tblGrid>
                <a:gridCol w="891008">
                  <a:extLst>
                    <a:ext uri="{9D8B030D-6E8A-4147-A177-3AD203B41FA5}">
                      <a16:colId xmlns:a16="http://schemas.microsoft.com/office/drawing/2014/main" val="2473288944"/>
                    </a:ext>
                  </a:extLst>
                </a:gridCol>
                <a:gridCol w="4315969">
                  <a:extLst>
                    <a:ext uri="{9D8B030D-6E8A-4147-A177-3AD203B41FA5}">
                      <a16:colId xmlns:a16="http://schemas.microsoft.com/office/drawing/2014/main" val="2086232271"/>
                    </a:ext>
                  </a:extLst>
                </a:gridCol>
                <a:gridCol w="753582">
                  <a:extLst>
                    <a:ext uri="{9D8B030D-6E8A-4147-A177-3AD203B41FA5}">
                      <a16:colId xmlns:a16="http://schemas.microsoft.com/office/drawing/2014/main" val="684066406"/>
                    </a:ext>
                  </a:extLst>
                </a:gridCol>
                <a:gridCol w="1000208">
                  <a:extLst>
                    <a:ext uri="{9D8B030D-6E8A-4147-A177-3AD203B41FA5}">
                      <a16:colId xmlns:a16="http://schemas.microsoft.com/office/drawing/2014/main" val="1792440846"/>
                    </a:ext>
                  </a:extLst>
                </a:gridCol>
              </a:tblGrid>
              <a:tr h="1173598">
                <a:tc>
                  <a:txBody>
                    <a:bodyPr/>
                    <a:lstStyle/>
                    <a:p>
                      <a:pPr algn="ctr">
                        <a:lnSpc>
                          <a:spcPct val="107000"/>
                        </a:lnSpc>
                        <a:spcAft>
                          <a:spcPts val="800"/>
                        </a:spcAft>
                      </a:pPr>
                      <a:r>
                        <a:rPr lang="uk-UA" sz="1100">
                          <a:effectLst/>
                        </a:rPr>
                        <a:t>Код компо- нента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100">
                          <a:effectLst/>
                        </a:rPr>
                        <a:t>Компоненти освітньої програми (навчальні дисципліни, курсові проекти (роботи), практики, кваліфікаційна робота)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100">
                          <a:effectLst/>
                        </a:rPr>
                        <a:t>Кіль- кість кредитів</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100" dirty="0">
                          <a:effectLst/>
                        </a:rPr>
                        <a:t>Форма під- сумкового контролю</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42121586"/>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2370142370"/>
              </p:ext>
            </p:extLst>
          </p:nvPr>
        </p:nvGraphicFramePr>
        <p:xfrm>
          <a:off x="2019459" y="1978816"/>
          <a:ext cx="6960767" cy="4275589"/>
        </p:xfrm>
        <a:graphic>
          <a:graphicData uri="http://schemas.openxmlformats.org/drawingml/2006/table">
            <a:tbl>
              <a:tblPr firstRow="1" firstCol="1" bandRow="1">
                <a:tableStyleId>{5C22544A-7EE6-4342-B048-85BDC9FD1C3A}</a:tableStyleId>
              </a:tblPr>
              <a:tblGrid>
                <a:gridCol w="874831">
                  <a:extLst>
                    <a:ext uri="{9D8B030D-6E8A-4147-A177-3AD203B41FA5}">
                      <a16:colId xmlns:a16="http://schemas.microsoft.com/office/drawing/2014/main" val="1813973426"/>
                    </a:ext>
                  </a:extLst>
                </a:gridCol>
                <a:gridCol w="4335572">
                  <a:extLst>
                    <a:ext uri="{9D8B030D-6E8A-4147-A177-3AD203B41FA5}">
                      <a16:colId xmlns:a16="http://schemas.microsoft.com/office/drawing/2014/main" val="2703608497"/>
                    </a:ext>
                  </a:extLst>
                </a:gridCol>
                <a:gridCol w="755568">
                  <a:extLst>
                    <a:ext uri="{9D8B030D-6E8A-4147-A177-3AD203B41FA5}">
                      <a16:colId xmlns:a16="http://schemas.microsoft.com/office/drawing/2014/main" val="3509464438"/>
                    </a:ext>
                  </a:extLst>
                </a:gridCol>
                <a:gridCol w="994796">
                  <a:extLst>
                    <a:ext uri="{9D8B030D-6E8A-4147-A177-3AD203B41FA5}">
                      <a16:colId xmlns:a16="http://schemas.microsoft.com/office/drawing/2014/main" val="2353564737"/>
                    </a:ext>
                  </a:extLst>
                </a:gridCol>
              </a:tblGrid>
              <a:tr h="206203">
                <a:tc>
                  <a:txBody>
                    <a:bodyPr/>
                    <a:lstStyle/>
                    <a:p>
                      <a:pPr algn="ctr">
                        <a:lnSpc>
                          <a:spcPct val="107000"/>
                        </a:lnSpc>
                        <a:spcAft>
                          <a:spcPts val="800"/>
                        </a:spcAft>
                      </a:pPr>
                      <a:r>
                        <a:rPr lang="uk-UA" sz="10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0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0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0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124456754"/>
                  </a:ext>
                </a:extLst>
              </a:tr>
              <a:tr h="226916">
                <a:tc gridSpan="4">
                  <a:txBody>
                    <a:bodyPr/>
                    <a:lstStyle/>
                    <a:p>
                      <a:pPr algn="ctr">
                        <a:lnSpc>
                          <a:spcPct val="107000"/>
                        </a:lnSpc>
                        <a:spcAft>
                          <a:spcPts val="800"/>
                        </a:spcAft>
                      </a:pPr>
                      <a:r>
                        <a:rPr lang="uk-UA" sz="1100">
                          <a:effectLst/>
                        </a:rPr>
                        <a:t>Обов’язкові компоненти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08321289"/>
                  </a:ext>
                </a:extLst>
              </a:tr>
              <a:tr h="226916">
                <a:tc gridSpan="4">
                  <a:txBody>
                    <a:bodyPr/>
                    <a:lstStyle/>
                    <a:p>
                      <a:pPr marL="7620" algn="ctr">
                        <a:lnSpc>
                          <a:spcPct val="107000"/>
                        </a:lnSpc>
                        <a:spcAft>
                          <a:spcPts val="800"/>
                        </a:spcAft>
                      </a:pPr>
                      <a:r>
                        <a:rPr lang="uk-UA" sz="1400">
                          <a:effectLst/>
                        </a:rPr>
                        <a:t>Цикл загальної підготовки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2442891"/>
                  </a:ext>
                </a:extLst>
              </a:tr>
              <a:tr h="226916">
                <a:tc>
                  <a:txBody>
                    <a:bodyPr/>
                    <a:lstStyle/>
                    <a:p>
                      <a:pPr marL="144145">
                        <a:lnSpc>
                          <a:spcPct val="107000"/>
                        </a:lnSpc>
                        <a:spcAft>
                          <a:spcPts val="800"/>
                        </a:spcAft>
                      </a:pPr>
                      <a:r>
                        <a:rPr lang="uk-UA" sz="1400">
                          <a:effectLst/>
                        </a:rPr>
                        <a:t>ОК 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Іноземна мова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Залік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412919591"/>
                  </a:ext>
                </a:extLst>
              </a:tr>
              <a:tr h="465753">
                <a:tc>
                  <a:txBody>
                    <a:bodyPr/>
                    <a:lstStyle/>
                    <a:p>
                      <a:pPr marL="144145">
                        <a:lnSpc>
                          <a:spcPct val="107000"/>
                        </a:lnSpc>
                        <a:spcAft>
                          <a:spcPts val="800"/>
                        </a:spcAft>
                      </a:pPr>
                      <a:r>
                        <a:rPr lang="uk-UA" sz="1400">
                          <a:effectLst/>
                        </a:rPr>
                        <a:t>ОК 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Українознавство з комунікативним курсом української мови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64551738"/>
                  </a:ext>
                </a:extLst>
              </a:tr>
              <a:tr h="226916">
                <a:tc>
                  <a:txBody>
                    <a:bodyPr/>
                    <a:lstStyle/>
                    <a:p>
                      <a:pPr marL="144145">
                        <a:lnSpc>
                          <a:spcPct val="107000"/>
                        </a:lnSpc>
                        <a:spcAft>
                          <a:spcPts val="800"/>
                        </a:spcAft>
                      </a:pPr>
                      <a:r>
                        <a:rPr lang="uk-UA" sz="1400">
                          <a:effectLst/>
                        </a:rPr>
                        <a:t>ОК 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Вища математика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15,0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880452933"/>
                  </a:ext>
                </a:extLst>
              </a:tr>
              <a:tr h="226916">
                <a:tc>
                  <a:txBody>
                    <a:bodyPr/>
                    <a:lstStyle/>
                    <a:p>
                      <a:pPr marL="144145">
                        <a:lnSpc>
                          <a:spcPct val="107000"/>
                        </a:lnSpc>
                        <a:spcAft>
                          <a:spcPts val="800"/>
                        </a:spcAft>
                      </a:pPr>
                      <a:r>
                        <a:rPr lang="uk-UA" sz="1400">
                          <a:effectLst/>
                        </a:rPr>
                        <a:t>ОК 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Фізика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311545734"/>
                  </a:ext>
                </a:extLst>
              </a:tr>
              <a:tr h="226916">
                <a:tc>
                  <a:txBody>
                    <a:bodyPr/>
                    <a:lstStyle/>
                    <a:p>
                      <a:pPr marL="144145">
                        <a:lnSpc>
                          <a:spcPct val="107000"/>
                        </a:lnSpc>
                        <a:spcAft>
                          <a:spcPts val="800"/>
                        </a:spcAft>
                      </a:pPr>
                      <a:r>
                        <a:rPr lang="uk-UA" sz="1400">
                          <a:effectLst/>
                        </a:rPr>
                        <a:t>ОК 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Організація IT-бізнесу</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Залік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450688907"/>
                  </a:ext>
                </a:extLst>
              </a:tr>
              <a:tr h="226916">
                <a:tc>
                  <a:txBody>
                    <a:bodyPr/>
                    <a:lstStyle/>
                    <a:p>
                      <a:pPr marL="144145">
                        <a:lnSpc>
                          <a:spcPct val="107000"/>
                        </a:lnSpc>
                        <a:spcAft>
                          <a:spcPts val="800"/>
                        </a:spcAft>
                      </a:pPr>
                      <a:r>
                        <a:rPr lang="uk-UA" sz="1400">
                          <a:effectLst/>
                        </a:rPr>
                        <a:t>ОК 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Охорона праці та безпека життєдіяльності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Залік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520768722"/>
                  </a:ext>
                </a:extLst>
              </a:tr>
              <a:tr h="226916">
                <a:tc>
                  <a:txBody>
                    <a:bodyPr/>
                    <a:lstStyle/>
                    <a:p>
                      <a:pPr marL="144145">
                        <a:lnSpc>
                          <a:spcPct val="107000"/>
                        </a:lnSpc>
                        <a:spcAft>
                          <a:spcPts val="800"/>
                        </a:spcAft>
                      </a:pPr>
                      <a:r>
                        <a:rPr lang="uk-UA" sz="1400">
                          <a:effectLst/>
                        </a:rPr>
                        <a:t>ОК 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Філософія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Залік</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669266378"/>
                  </a:ext>
                </a:extLst>
              </a:tr>
              <a:tr h="226916">
                <a:tc gridSpan="4">
                  <a:txBody>
                    <a:bodyPr/>
                    <a:lstStyle/>
                    <a:p>
                      <a:pPr marL="7620" algn="ctr">
                        <a:lnSpc>
                          <a:spcPct val="107000"/>
                        </a:lnSpc>
                        <a:spcAft>
                          <a:spcPts val="800"/>
                        </a:spcAft>
                      </a:pPr>
                      <a:r>
                        <a:rPr lang="uk-UA" sz="1400">
                          <a:effectLst/>
                        </a:rPr>
                        <a:t>Цикл фахової підготовки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9204554"/>
                  </a:ext>
                </a:extLst>
              </a:tr>
              <a:tr h="226916">
                <a:tc gridSpan="4">
                  <a:txBody>
                    <a:bodyPr/>
                    <a:lstStyle/>
                    <a:p>
                      <a:pPr marL="7620" algn="ctr">
                        <a:lnSpc>
                          <a:spcPct val="107000"/>
                        </a:lnSpc>
                        <a:spcAft>
                          <a:spcPts val="800"/>
                        </a:spcAft>
                      </a:pPr>
                      <a:r>
                        <a:rPr lang="uk-UA" sz="1400">
                          <a:effectLst/>
                        </a:rPr>
                        <a:t>Обов’язкові навчальні дисципліни зі спеціальності</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921582362"/>
                  </a:ext>
                </a:extLst>
              </a:tr>
              <a:tr h="226916">
                <a:tc>
                  <a:txBody>
                    <a:bodyPr/>
                    <a:lstStyle/>
                    <a:p>
                      <a:pPr marL="144145">
                        <a:lnSpc>
                          <a:spcPct val="107000"/>
                        </a:lnSpc>
                        <a:spcAft>
                          <a:spcPts val="800"/>
                        </a:spcAft>
                      </a:pPr>
                      <a:r>
                        <a:rPr lang="uk-UA" sz="1400">
                          <a:effectLst/>
                        </a:rPr>
                        <a:t>ОК 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Метрологія, стандартизація і управління якістю зв'язку</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80594883"/>
                  </a:ext>
                </a:extLst>
              </a:tr>
              <a:tr h="226916">
                <a:tc>
                  <a:txBody>
                    <a:bodyPr/>
                    <a:lstStyle/>
                    <a:p>
                      <a:pPr marL="144145">
                        <a:lnSpc>
                          <a:spcPct val="107000"/>
                        </a:lnSpc>
                        <a:spcAft>
                          <a:spcPts val="800"/>
                        </a:spcAft>
                      </a:pPr>
                      <a:r>
                        <a:rPr lang="uk-UA" sz="1400">
                          <a:effectLst/>
                        </a:rPr>
                        <a:t>ОК 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Теорія сигналів та розрахунку електричних кіл</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588523018"/>
                  </a:ext>
                </a:extLst>
              </a:tr>
              <a:tr h="226916">
                <a:tc>
                  <a:txBody>
                    <a:bodyPr/>
                    <a:lstStyle/>
                    <a:p>
                      <a:pPr marL="144145">
                        <a:lnSpc>
                          <a:spcPct val="107000"/>
                        </a:lnSpc>
                        <a:spcAft>
                          <a:spcPts val="800"/>
                        </a:spcAft>
                      </a:pPr>
                      <a:r>
                        <a:rPr lang="uk-UA" sz="1400">
                          <a:effectLst/>
                        </a:rPr>
                        <a:t>ОК 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a:effectLst/>
                        </a:rPr>
                        <a:t>Технічна електродинаміка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Екзамен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72687466"/>
                  </a:ext>
                </a:extLst>
              </a:tr>
              <a:tr h="409039">
                <a:tc>
                  <a:txBody>
                    <a:bodyPr/>
                    <a:lstStyle/>
                    <a:p>
                      <a:pPr marL="144145">
                        <a:lnSpc>
                          <a:spcPct val="107000"/>
                        </a:lnSpc>
                        <a:spcAft>
                          <a:spcPts val="800"/>
                        </a:spcAft>
                      </a:pPr>
                      <a:r>
                        <a:rPr lang="uk-UA" sz="1400">
                          <a:effectLst/>
                        </a:rPr>
                        <a:t>ОК 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400" dirty="0">
                          <a:effectLst/>
                        </a:rPr>
                        <a:t>Теорія електрозв'язку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a:effectLst/>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400" dirty="0">
                          <a:effectLst/>
                        </a:rPr>
                        <a:t>Екзамен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736521771"/>
                  </a:ext>
                </a:extLst>
              </a:tr>
            </a:tbl>
          </a:graphicData>
        </a:graphic>
      </p:graphicFrame>
      <p:sp>
        <p:nvSpPr>
          <p:cNvPr id="10" name="Rectangle 2"/>
          <p:cNvSpPr>
            <a:spLocks noChangeArrowheads="1"/>
          </p:cNvSpPr>
          <p:nvPr/>
        </p:nvSpPr>
        <p:spPr bwMode="auto">
          <a:xfrm>
            <a:off x="193675" y="13044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33338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800" y="0"/>
            <a:ext cx="8596668" cy="873457"/>
          </a:xfrm>
        </p:spPr>
        <p:txBody>
          <a:bodyPr>
            <a:normAutofit fontScale="90000"/>
          </a:bodyPr>
          <a:lstStyle/>
          <a:p>
            <a:pPr algn="ctr"/>
            <a:r>
              <a:rPr lang="uk-UA" sz="2700" b="1" dirty="0">
                <a:solidFill>
                  <a:schemeClr val="tx1"/>
                </a:solidFill>
              </a:rPr>
              <a:t>Перелік дисциплін, що вивчаються на спеціальності «Телекомунікації та радіотехніка»</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69444354"/>
              </p:ext>
            </p:extLst>
          </p:nvPr>
        </p:nvGraphicFramePr>
        <p:xfrm>
          <a:off x="581799" y="873458"/>
          <a:ext cx="8493961" cy="5869940"/>
        </p:xfrm>
        <a:graphic>
          <a:graphicData uri="http://schemas.openxmlformats.org/drawingml/2006/table">
            <a:tbl>
              <a:tblPr firstRow="1" firstCol="1" bandRow="1">
                <a:tableStyleId>{5C22544A-7EE6-4342-B048-85BDC9FD1C3A}</a:tableStyleId>
              </a:tblPr>
              <a:tblGrid>
                <a:gridCol w="1067524">
                  <a:extLst>
                    <a:ext uri="{9D8B030D-6E8A-4147-A177-3AD203B41FA5}">
                      <a16:colId xmlns:a16="http://schemas.microsoft.com/office/drawing/2014/main" val="336275698"/>
                    </a:ext>
                  </a:extLst>
                </a:gridCol>
                <a:gridCol w="5290534">
                  <a:extLst>
                    <a:ext uri="{9D8B030D-6E8A-4147-A177-3AD203B41FA5}">
                      <a16:colId xmlns:a16="http://schemas.microsoft.com/office/drawing/2014/main" val="1939206987"/>
                    </a:ext>
                  </a:extLst>
                </a:gridCol>
                <a:gridCol w="921991">
                  <a:extLst>
                    <a:ext uri="{9D8B030D-6E8A-4147-A177-3AD203B41FA5}">
                      <a16:colId xmlns:a16="http://schemas.microsoft.com/office/drawing/2014/main" val="747554353"/>
                    </a:ext>
                  </a:extLst>
                </a:gridCol>
                <a:gridCol w="1213912">
                  <a:extLst>
                    <a:ext uri="{9D8B030D-6E8A-4147-A177-3AD203B41FA5}">
                      <a16:colId xmlns:a16="http://schemas.microsoft.com/office/drawing/2014/main" val="2214476947"/>
                    </a:ext>
                  </a:extLst>
                </a:gridCol>
              </a:tblGrid>
              <a:tr h="291631">
                <a:tc>
                  <a:txBody>
                    <a:bodyPr/>
                    <a:lstStyle/>
                    <a:p>
                      <a:pPr marL="144145">
                        <a:lnSpc>
                          <a:spcPct val="107000"/>
                        </a:lnSpc>
                        <a:spcAft>
                          <a:spcPts val="800"/>
                        </a:spcAft>
                      </a:pPr>
                      <a:r>
                        <a:rPr lang="uk-UA" sz="1800">
                          <a:effectLst/>
                        </a:rPr>
                        <a:t>ОК 12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Схемотехніка термінальних пристроїв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10,0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719730302"/>
                  </a:ext>
                </a:extLst>
              </a:tr>
              <a:tr h="291631">
                <a:tc>
                  <a:txBody>
                    <a:bodyPr/>
                    <a:lstStyle/>
                    <a:p>
                      <a:pPr marL="144145">
                        <a:lnSpc>
                          <a:spcPct val="107000"/>
                        </a:lnSpc>
                        <a:spcAft>
                          <a:spcPts val="800"/>
                        </a:spcAft>
                      </a:pPr>
                      <a:r>
                        <a:rPr lang="uk-UA" sz="1800">
                          <a:effectLst/>
                        </a:rPr>
                        <a:t>ОК 13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Телекомунікаційні системи передачі даних</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807251395"/>
                  </a:ext>
                </a:extLst>
              </a:tr>
              <a:tr h="291631">
                <a:tc>
                  <a:txBody>
                    <a:bodyPr/>
                    <a:lstStyle/>
                    <a:p>
                      <a:pPr marL="144145">
                        <a:lnSpc>
                          <a:spcPct val="107000"/>
                        </a:lnSpc>
                        <a:spcAft>
                          <a:spcPts val="800"/>
                        </a:spcAft>
                      </a:pPr>
                      <a:r>
                        <a:rPr lang="uk-UA" sz="1800">
                          <a:effectLst/>
                        </a:rPr>
                        <a:t>ОК 14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Напрямні системи електричного та оптичного зв'язку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10,0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1345721741"/>
                  </a:ext>
                </a:extLst>
              </a:tr>
              <a:tr h="291631">
                <a:tc gridSpan="4">
                  <a:txBody>
                    <a:bodyPr/>
                    <a:lstStyle/>
                    <a:p>
                      <a:pPr marL="7620" algn="ctr">
                        <a:lnSpc>
                          <a:spcPct val="107000"/>
                        </a:lnSpc>
                        <a:spcAft>
                          <a:spcPts val="800"/>
                        </a:spcAft>
                      </a:pPr>
                      <a:r>
                        <a:rPr lang="uk-UA" sz="1800">
                          <a:effectLst/>
                        </a:rPr>
                        <a:t>Обов’язкові навчальні дисципліни за освітньою програмою</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55203614"/>
                  </a:ext>
                </a:extLst>
              </a:tr>
              <a:tr h="291631">
                <a:tc>
                  <a:txBody>
                    <a:bodyPr/>
                    <a:lstStyle/>
                    <a:p>
                      <a:pPr marL="144145">
                        <a:lnSpc>
                          <a:spcPct val="107000"/>
                        </a:lnSpc>
                        <a:spcAft>
                          <a:spcPts val="800"/>
                        </a:spcAft>
                      </a:pPr>
                      <a:r>
                        <a:rPr lang="uk-UA" sz="1800">
                          <a:effectLst/>
                        </a:rPr>
                        <a:t>ОК 15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Вступ до телекомунікацій та радіотехніки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409062594"/>
                  </a:ext>
                </a:extLst>
              </a:tr>
              <a:tr h="291631">
                <a:tc>
                  <a:txBody>
                    <a:bodyPr/>
                    <a:lstStyle/>
                    <a:p>
                      <a:pPr marL="144145">
                        <a:lnSpc>
                          <a:spcPct val="107000"/>
                        </a:lnSpc>
                        <a:spcAft>
                          <a:spcPts val="800"/>
                        </a:spcAft>
                      </a:pPr>
                      <a:r>
                        <a:rPr lang="uk-UA" sz="1800">
                          <a:effectLst/>
                        </a:rPr>
                        <a:t>ОК 16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Основи проектування та комп'ютерна графіка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017299036"/>
                  </a:ext>
                </a:extLst>
              </a:tr>
              <a:tr h="291631">
                <a:tc>
                  <a:txBody>
                    <a:bodyPr/>
                    <a:lstStyle/>
                    <a:p>
                      <a:pPr marL="144145">
                        <a:lnSpc>
                          <a:spcPct val="107000"/>
                        </a:lnSpc>
                        <a:spcAft>
                          <a:spcPts val="800"/>
                        </a:spcAft>
                      </a:pPr>
                      <a:r>
                        <a:rPr lang="uk-UA" sz="1800">
                          <a:effectLst/>
                        </a:rPr>
                        <a:t>ОК 17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Інформатика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10,0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1282906776"/>
                  </a:ext>
                </a:extLst>
              </a:tr>
              <a:tr h="291631">
                <a:tc>
                  <a:txBody>
                    <a:bodyPr/>
                    <a:lstStyle/>
                    <a:p>
                      <a:pPr marL="144145">
                        <a:lnSpc>
                          <a:spcPct val="107000"/>
                        </a:lnSpc>
                        <a:spcAft>
                          <a:spcPts val="800"/>
                        </a:spcAft>
                      </a:pPr>
                      <a:r>
                        <a:rPr lang="uk-UA" sz="1800">
                          <a:effectLst/>
                        </a:rPr>
                        <a:t>ОК 18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Системи комутації і розподілу інформації</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10,0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714193379"/>
                  </a:ext>
                </a:extLst>
              </a:tr>
              <a:tr h="291631">
                <a:tc>
                  <a:txBody>
                    <a:bodyPr/>
                    <a:lstStyle/>
                    <a:p>
                      <a:pPr marL="144145">
                        <a:lnSpc>
                          <a:spcPct val="107000"/>
                        </a:lnSpc>
                        <a:spcAft>
                          <a:spcPts val="800"/>
                        </a:spcAft>
                      </a:pPr>
                      <a:r>
                        <a:rPr lang="uk-UA" sz="1800">
                          <a:effectLst/>
                        </a:rPr>
                        <a:t>ОК 19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Обчислювальна техніка та мікропроцесори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21473787"/>
                  </a:ext>
                </a:extLst>
              </a:tr>
              <a:tr h="291631">
                <a:tc>
                  <a:txBody>
                    <a:bodyPr/>
                    <a:lstStyle/>
                    <a:p>
                      <a:pPr marL="144145">
                        <a:lnSpc>
                          <a:spcPct val="107000"/>
                        </a:lnSpc>
                        <a:spcAft>
                          <a:spcPts val="800"/>
                        </a:spcAft>
                      </a:pPr>
                      <a:r>
                        <a:rPr lang="uk-UA" sz="1800">
                          <a:effectLst/>
                        </a:rPr>
                        <a:t>ОК 20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Перетворювальна техніка систем зв'язку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4242127248"/>
                  </a:ext>
                </a:extLst>
              </a:tr>
              <a:tr h="291631">
                <a:tc>
                  <a:txBody>
                    <a:bodyPr/>
                    <a:lstStyle/>
                    <a:p>
                      <a:pPr marL="144145">
                        <a:lnSpc>
                          <a:spcPct val="107000"/>
                        </a:lnSpc>
                        <a:spcAft>
                          <a:spcPts val="800"/>
                        </a:spcAft>
                      </a:pPr>
                      <a:r>
                        <a:rPr lang="uk-UA" sz="1800">
                          <a:effectLst/>
                        </a:rPr>
                        <a:t>ОК 21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Телекомунікаційні та інформаційні мережі</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1393835647"/>
                  </a:ext>
                </a:extLst>
              </a:tr>
              <a:tr h="291631">
                <a:tc>
                  <a:txBody>
                    <a:bodyPr/>
                    <a:lstStyle/>
                    <a:p>
                      <a:pPr marL="144145">
                        <a:lnSpc>
                          <a:spcPct val="107000"/>
                        </a:lnSpc>
                        <a:spcAft>
                          <a:spcPts val="800"/>
                        </a:spcAft>
                      </a:pPr>
                      <a:r>
                        <a:rPr lang="uk-UA" sz="1800">
                          <a:effectLst/>
                        </a:rPr>
                        <a:t>ОК 22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Системи передачі даних</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464824327"/>
                  </a:ext>
                </a:extLst>
              </a:tr>
              <a:tr h="291631">
                <a:tc>
                  <a:txBody>
                    <a:bodyPr/>
                    <a:lstStyle/>
                    <a:p>
                      <a:pPr marL="144145">
                        <a:lnSpc>
                          <a:spcPct val="107000"/>
                        </a:lnSpc>
                        <a:spcAft>
                          <a:spcPts val="800"/>
                        </a:spcAft>
                      </a:pPr>
                      <a:r>
                        <a:rPr lang="uk-UA" sz="1800">
                          <a:effectLst/>
                        </a:rPr>
                        <a:t>ОК 23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Системи мобільного зв'язку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736735195"/>
                  </a:ext>
                </a:extLst>
              </a:tr>
              <a:tr h="291631">
                <a:tc>
                  <a:txBody>
                    <a:bodyPr/>
                    <a:lstStyle/>
                    <a:p>
                      <a:pPr marL="144145">
                        <a:lnSpc>
                          <a:spcPct val="107000"/>
                        </a:lnSpc>
                        <a:spcAft>
                          <a:spcPts val="800"/>
                        </a:spcAft>
                      </a:pPr>
                      <a:r>
                        <a:rPr lang="uk-UA" sz="1800">
                          <a:effectLst/>
                        </a:rPr>
                        <a:t>ОК 24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800">
                          <a:effectLst/>
                        </a:rPr>
                        <a:t>Кінцеві пристрої абонентського доступу</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361654693"/>
                  </a:ext>
                </a:extLst>
              </a:tr>
              <a:tr h="291631">
                <a:tc gridSpan="4">
                  <a:txBody>
                    <a:bodyPr/>
                    <a:lstStyle/>
                    <a:p>
                      <a:pPr marL="7620" algn="ctr">
                        <a:lnSpc>
                          <a:spcPct val="107000"/>
                        </a:lnSpc>
                        <a:spcAft>
                          <a:spcPts val="800"/>
                        </a:spcAft>
                      </a:pPr>
                      <a:r>
                        <a:rPr lang="uk-UA" sz="1800">
                          <a:effectLst/>
                        </a:rPr>
                        <a:t>Практична підготовка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95544200"/>
                  </a:ext>
                </a:extLst>
              </a:tr>
              <a:tr h="291631">
                <a:tc>
                  <a:txBody>
                    <a:bodyPr/>
                    <a:lstStyle/>
                    <a:p>
                      <a:pPr marL="144145">
                        <a:lnSpc>
                          <a:spcPct val="107000"/>
                        </a:lnSpc>
                        <a:spcAft>
                          <a:spcPts val="800"/>
                        </a:spcAft>
                      </a:pPr>
                      <a:r>
                        <a:rPr lang="uk-UA" sz="1800">
                          <a:effectLst/>
                        </a:rPr>
                        <a:t>ОК 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800">
                          <a:effectLst/>
                        </a:rPr>
                        <a:t>Практика виробнича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184203628"/>
                  </a:ext>
                </a:extLst>
              </a:tr>
              <a:tr h="291631">
                <a:tc>
                  <a:txBody>
                    <a:bodyPr/>
                    <a:lstStyle/>
                    <a:p>
                      <a:pPr marL="144145">
                        <a:lnSpc>
                          <a:spcPct val="107000"/>
                        </a:lnSpc>
                        <a:spcAft>
                          <a:spcPts val="800"/>
                        </a:spcAft>
                      </a:pPr>
                      <a:r>
                        <a:rPr lang="uk-UA" sz="1800">
                          <a:effectLst/>
                        </a:rPr>
                        <a:t>ОК 26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800">
                          <a:effectLst/>
                        </a:rPr>
                        <a:t>Практика переддипломна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107897780"/>
                  </a:ext>
                </a:extLst>
              </a:tr>
              <a:tr h="291631">
                <a:tc gridSpan="4">
                  <a:txBody>
                    <a:bodyPr/>
                    <a:lstStyle/>
                    <a:p>
                      <a:pPr algn="ctr">
                        <a:lnSpc>
                          <a:spcPct val="107000"/>
                        </a:lnSpc>
                        <a:spcAft>
                          <a:spcPts val="800"/>
                        </a:spcAft>
                      </a:pPr>
                      <a:r>
                        <a:rPr lang="uk-UA" sz="1800">
                          <a:effectLst/>
                        </a:rPr>
                        <a:t>Атестація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66423193"/>
                  </a:ext>
                </a:extLst>
              </a:tr>
              <a:tr h="291631">
                <a:tc>
                  <a:txBody>
                    <a:bodyPr/>
                    <a:lstStyle/>
                    <a:p>
                      <a:pPr marL="144145">
                        <a:lnSpc>
                          <a:spcPct val="107000"/>
                        </a:lnSpc>
                        <a:spcAft>
                          <a:spcPts val="800"/>
                        </a:spcAft>
                      </a:pPr>
                      <a:r>
                        <a:rPr lang="uk-UA" sz="1800">
                          <a:effectLst/>
                        </a:rPr>
                        <a:t>ОК 27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800">
                          <a:effectLst/>
                        </a:rPr>
                        <a:t>Кваліфікаційна робота бакалавра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dirty="0">
                          <a:effectLst/>
                        </a:rPr>
                        <a:t>Захист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746692555"/>
                  </a:ext>
                </a:extLst>
              </a:tr>
            </a:tbl>
          </a:graphicData>
        </a:graphic>
      </p:graphicFrame>
    </p:spTree>
    <p:extLst>
      <p:ext uri="{BB962C8B-B14F-4D97-AF65-F5344CB8AC3E}">
        <p14:creationId xmlns:p14="http://schemas.microsoft.com/office/powerpoint/2010/main" val="3008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685" y="0"/>
            <a:ext cx="8596668" cy="932597"/>
          </a:xfrm>
        </p:spPr>
        <p:txBody>
          <a:bodyPr>
            <a:noAutofit/>
          </a:bodyPr>
          <a:lstStyle/>
          <a:p>
            <a:pPr algn="ctr"/>
            <a:r>
              <a:rPr lang="uk-UA" sz="2400" b="1" dirty="0">
                <a:solidFill>
                  <a:schemeClr val="tx1"/>
                </a:solidFill>
              </a:rPr>
              <a:t>Перелік дисциплін, що вивчаються на спеціальності «Телекомунікації та радіотехніка»</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223662027"/>
              </p:ext>
            </p:extLst>
          </p:nvPr>
        </p:nvGraphicFramePr>
        <p:xfrm>
          <a:off x="989364" y="859808"/>
          <a:ext cx="8768785" cy="5846647"/>
        </p:xfrm>
        <a:graphic>
          <a:graphicData uri="http://schemas.openxmlformats.org/drawingml/2006/table">
            <a:tbl>
              <a:tblPr firstRow="1" firstCol="1" bandRow="1">
                <a:tableStyleId>{5C22544A-7EE6-4342-B048-85BDC9FD1C3A}</a:tableStyleId>
              </a:tblPr>
              <a:tblGrid>
                <a:gridCol w="1102064">
                  <a:extLst>
                    <a:ext uri="{9D8B030D-6E8A-4147-A177-3AD203B41FA5}">
                      <a16:colId xmlns:a16="http://schemas.microsoft.com/office/drawing/2014/main" val="1467630971"/>
                    </a:ext>
                  </a:extLst>
                </a:gridCol>
                <a:gridCol w="5461711">
                  <a:extLst>
                    <a:ext uri="{9D8B030D-6E8A-4147-A177-3AD203B41FA5}">
                      <a16:colId xmlns:a16="http://schemas.microsoft.com/office/drawing/2014/main" val="2688742598"/>
                    </a:ext>
                  </a:extLst>
                </a:gridCol>
                <a:gridCol w="951822">
                  <a:extLst>
                    <a:ext uri="{9D8B030D-6E8A-4147-A177-3AD203B41FA5}">
                      <a16:colId xmlns:a16="http://schemas.microsoft.com/office/drawing/2014/main" val="2321021636"/>
                    </a:ext>
                  </a:extLst>
                </a:gridCol>
                <a:gridCol w="1253188">
                  <a:extLst>
                    <a:ext uri="{9D8B030D-6E8A-4147-A177-3AD203B41FA5}">
                      <a16:colId xmlns:a16="http://schemas.microsoft.com/office/drawing/2014/main" val="1004646118"/>
                    </a:ext>
                  </a:extLst>
                </a:gridCol>
              </a:tblGrid>
              <a:tr h="257792">
                <a:tc>
                  <a:txBody>
                    <a:bodyPr/>
                    <a:lstStyle/>
                    <a:p>
                      <a:pPr marL="144145">
                        <a:lnSpc>
                          <a:spcPct val="107000"/>
                        </a:lnSpc>
                        <a:spcAft>
                          <a:spcPts val="800"/>
                        </a:spcAft>
                      </a:pPr>
                      <a:r>
                        <a:rPr lang="uk-UA" sz="1600" dirty="0">
                          <a:effectLst/>
                        </a:rPr>
                        <a:t>ОК 28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600">
                          <a:effectLst/>
                        </a:rPr>
                        <a:t>Атестаційний кваліфікаційний екзамен</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Екзамен</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783780071"/>
                  </a:ext>
                </a:extLst>
              </a:tr>
              <a:tr h="261582">
                <a:tc gridSpan="2">
                  <a:txBody>
                    <a:bodyPr/>
                    <a:lstStyle/>
                    <a:p>
                      <a:pPr>
                        <a:lnSpc>
                          <a:spcPct val="107000"/>
                        </a:lnSpc>
                        <a:spcAft>
                          <a:spcPts val="800"/>
                        </a:spcAft>
                      </a:pPr>
                      <a:r>
                        <a:rPr lang="uk-UA" sz="1600" dirty="0">
                          <a:effectLst/>
                        </a:rPr>
                        <a:t>Загальний обсяг обов'язкових компонент: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gridSpan="2">
                  <a:txBody>
                    <a:bodyPr/>
                    <a:lstStyle/>
                    <a:p>
                      <a:pPr marL="170815">
                        <a:lnSpc>
                          <a:spcPct val="107000"/>
                        </a:lnSpc>
                        <a:spcAft>
                          <a:spcPts val="800"/>
                        </a:spcAft>
                      </a:pPr>
                      <a:r>
                        <a:rPr lang="uk-UA" sz="1600">
                          <a:effectLst/>
                        </a:rPr>
                        <a:t>180,0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extLst>
                  <a:ext uri="{0D108BD9-81ED-4DB2-BD59-A6C34878D82A}">
                    <a16:rowId xmlns:a16="http://schemas.microsoft.com/office/drawing/2014/main" val="4088786897"/>
                  </a:ext>
                </a:extLst>
              </a:tr>
              <a:tr h="261582">
                <a:tc gridSpan="4">
                  <a:txBody>
                    <a:bodyPr/>
                    <a:lstStyle/>
                    <a:p>
                      <a:pPr algn="ctr">
                        <a:lnSpc>
                          <a:spcPct val="107000"/>
                        </a:lnSpc>
                        <a:spcAft>
                          <a:spcPts val="800"/>
                        </a:spcAft>
                      </a:pPr>
                      <a:r>
                        <a:rPr lang="uk-UA" sz="1600">
                          <a:effectLst/>
                        </a:rPr>
                        <a:t>Вибіркові компоненти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729396631"/>
                  </a:ext>
                </a:extLst>
              </a:tr>
              <a:tr h="261582">
                <a:tc gridSpan="4">
                  <a:txBody>
                    <a:bodyPr/>
                    <a:lstStyle/>
                    <a:p>
                      <a:pPr marL="7620" algn="ctr">
                        <a:lnSpc>
                          <a:spcPct val="107000"/>
                        </a:lnSpc>
                        <a:spcAft>
                          <a:spcPts val="800"/>
                        </a:spcAft>
                      </a:pPr>
                      <a:r>
                        <a:rPr lang="uk-UA" sz="1600" dirty="0">
                          <a:effectLst/>
                        </a:rPr>
                        <a:t>Цикл загальної підготовки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534019522"/>
                  </a:ext>
                </a:extLst>
              </a:tr>
              <a:tr h="261582">
                <a:tc>
                  <a:txBody>
                    <a:bodyPr/>
                    <a:lstStyle/>
                    <a:p>
                      <a:pPr marL="144145">
                        <a:lnSpc>
                          <a:spcPct val="107000"/>
                        </a:lnSpc>
                        <a:spcAft>
                          <a:spcPts val="800"/>
                        </a:spcAft>
                      </a:pPr>
                      <a:r>
                        <a:rPr lang="uk-UA" sz="1600" dirty="0">
                          <a:effectLst/>
                        </a:rPr>
                        <a:t>ВБ 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600" dirty="0">
                          <a:effectLst/>
                        </a:rPr>
                        <a:t>Фізичне виховання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531055788"/>
                  </a:ext>
                </a:extLst>
              </a:tr>
              <a:tr h="261582">
                <a:tc>
                  <a:txBody>
                    <a:bodyPr/>
                    <a:lstStyle/>
                    <a:p>
                      <a:pPr marL="144145">
                        <a:lnSpc>
                          <a:spcPct val="107000"/>
                        </a:lnSpc>
                        <a:spcAft>
                          <a:spcPts val="800"/>
                        </a:spcAft>
                      </a:pPr>
                      <a:r>
                        <a:rPr lang="uk-UA" sz="1600">
                          <a:effectLst/>
                        </a:rPr>
                        <a:t>ВБ 2</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600" dirty="0">
                          <a:effectLst/>
                        </a:rPr>
                        <a:t>Соціологія / Психологія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645588798"/>
                  </a:ext>
                </a:extLst>
              </a:tr>
              <a:tr h="261582">
                <a:tc>
                  <a:txBody>
                    <a:bodyPr/>
                    <a:lstStyle/>
                    <a:p>
                      <a:pPr marL="144145">
                        <a:lnSpc>
                          <a:spcPct val="107000"/>
                        </a:lnSpc>
                        <a:spcAft>
                          <a:spcPts val="800"/>
                        </a:spcAft>
                      </a:pPr>
                      <a:r>
                        <a:rPr lang="uk-UA" sz="1600">
                          <a:effectLst/>
                        </a:rPr>
                        <a:t>ВБ 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600" dirty="0">
                          <a:effectLst/>
                        </a:rPr>
                        <a:t>Екологія людини / Енергозбереження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609024822"/>
                  </a:ext>
                </a:extLst>
              </a:tr>
              <a:tr h="261582">
                <a:tc gridSpan="4">
                  <a:txBody>
                    <a:bodyPr/>
                    <a:lstStyle/>
                    <a:p>
                      <a:pPr marL="7620" algn="ctr">
                        <a:lnSpc>
                          <a:spcPct val="107000"/>
                        </a:lnSpc>
                        <a:spcAft>
                          <a:spcPts val="800"/>
                        </a:spcAft>
                      </a:pPr>
                      <a:r>
                        <a:rPr lang="uk-UA" sz="1600" dirty="0">
                          <a:effectLst/>
                        </a:rPr>
                        <a:t>Цикл фахової підготовки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643331240"/>
                  </a:ext>
                </a:extLst>
              </a:tr>
              <a:tr h="261582">
                <a:tc gridSpan="4">
                  <a:txBody>
                    <a:bodyPr/>
                    <a:lstStyle/>
                    <a:p>
                      <a:pPr marL="7620" algn="ctr">
                        <a:lnSpc>
                          <a:spcPct val="107000"/>
                        </a:lnSpc>
                        <a:spcAft>
                          <a:spcPts val="800"/>
                        </a:spcAft>
                      </a:pPr>
                      <a:r>
                        <a:rPr lang="uk-UA" sz="1600" dirty="0">
                          <a:effectLst/>
                        </a:rPr>
                        <a:t>Вибіркові навчальні дисципліни зі спеціальності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665066"/>
                  </a:ext>
                </a:extLst>
              </a:tr>
              <a:tr h="523163">
                <a:tc>
                  <a:txBody>
                    <a:bodyPr/>
                    <a:lstStyle/>
                    <a:p>
                      <a:pPr marL="144145">
                        <a:lnSpc>
                          <a:spcPct val="107000"/>
                        </a:lnSpc>
                        <a:spcAft>
                          <a:spcPts val="800"/>
                        </a:spcAft>
                      </a:pPr>
                      <a:r>
                        <a:rPr lang="uk-UA" sz="1600">
                          <a:effectLst/>
                        </a:rPr>
                        <a:t>ВБ 4</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uk-UA" sz="1600" dirty="0">
                          <a:effectLst/>
                        </a:rPr>
                        <a:t>Основи теорії телекомунікацій / Основи теорії </a:t>
                      </a:r>
                      <a:r>
                        <a:rPr lang="uk-UA" sz="1600" dirty="0" err="1">
                          <a:effectLst/>
                        </a:rPr>
                        <a:t>телетрафіка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dirty="0">
                          <a:effectLst/>
                        </a:rPr>
                        <a:t>Залік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4083255341"/>
                  </a:ext>
                </a:extLst>
              </a:tr>
              <a:tr h="523163">
                <a:tc>
                  <a:txBody>
                    <a:bodyPr/>
                    <a:lstStyle/>
                    <a:p>
                      <a:pPr marL="144145">
                        <a:lnSpc>
                          <a:spcPct val="107000"/>
                        </a:lnSpc>
                        <a:spcAft>
                          <a:spcPts val="800"/>
                        </a:spcAft>
                      </a:pPr>
                      <a:r>
                        <a:rPr lang="uk-UA" sz="1600">
                          <a:effectLst/>
                        </a:rPr>
                        <a:t>ВБ 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nSpc>
                          <a:spcPct val="107000"/>
                        </a:lnSpc>
                        <a:spcAft>
                          <a:spcPts val="800"/>
                        </a:spcAft>
                      </a:pPr>
                      <a:r>
                        <a:rPr lang="uk-UA" sz="1600" dirty="0">
                          <a:effectLst/>
                        </a:rPr>
                        <a:t>Теорія інформації та кодування / Інформаційні основи телекомунікацій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858130976"/>
                  </a:ext>
                </a:extLst>
              </a:tr>
              <a:tr h="261582">
                <a:tc gridSpan="4">
                  <a:txBody>
                    <a:bodyPr/>
                    <a:lstStyle/>
                    <a:p>
                      <a:pPr marL="6985" algn="ctr">
                        <a:lnSpc>
                          <a:spcPct val="107000"/>
                        </a:lnSpc>
                        <a:spcAft>
                          <a:spcPts val="800"/>
                        </a:spcAft>
                      </a:pPr>
                      <a:r>
                        <a:rPr lang="uk-UA" sz="1600" dirty="0">
                          <a:effectLst/>
                        </a:rPr>
                        <a:t>Вибіркові навчальні дисципліни за освітньою програмою</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897693792"/>
                  </a:ext>
                </a:extLst>
              </a:tr>
              <a:tr h="261582">
                <a:tc gridSpan="4">
                  <a:txBody>
                    <a:bodyPr/>
                    <a:lstStyle/>
                    <a:p>
                      <a:pPr marL="7620" algn="ctr">
                        <a:lnSpc>
                          <a:spcPct val="107000"/>
                        </a:lnSpc>
                        <a:spcAft>
                          <a:spcPts val="800"/>
                        </a:spcAft>
                      </a:pPr>
                      <a:r>
                        <a:rPr lang="uk-UA" sz="1600" dirty="0">
                          <a:effectLst/>
                        </a:rPr>
                        <a:t>Вибірковий блок № 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94399436"/>
                  </a:ext>
                </a:extLst>
              </a:tr>
              <a:tr h="261582">
                <a:tc>
                  <a:txBody>
                    <a:bodyPr/>
                    <a:lstStyle/>
                    <a:p>
                      <a:pPr marL="144145">
                        <a:lnSpc>
                          <a:spcPct val="107000"/>
                        </a:lnSpc>
                        <a:spcAft>
                          <a:spcPts val="800"/>
                        </a:spcAft>
                      </a:pPr>
                      <a:r>
                        <a:rPr lang="uk-UA" sz="1600">
                          <a:effectLst/>
                        </a:rPr>
                        <a:t>ВБ 6.1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Internet-протоколи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971313002"/>
                  </a:ext>
                </a:extLst>
              </a:tr>
              <a:tr h="261582">
                <a:tc>
                  <a:txBody>
                    <a:bodyPr/>
                    <a:lstStyle/>
                    <a:p>
                      <a:pPr marL="144145">
                        <a:lnSpc>
                          <a:spcPct val="107000"/>
                        </a:lnSpc>
                        <a:spcAft>
                          <a:spcPts val="800"/>
                        </a:spcAft>
                      </a:pPr>
                      <a:r>
                        <a:rPr lang="uk-UA" sz="1600">
                          <a:effectLst/>
                        </a:rPr>
                        <a:t>ВБ 7.1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Основи</a:t>
                      </a:r>
                      <a:r>
                        <a:rPr lang="ru-RU" sz="1600" dirty="0">
                          <a:effectLst/>
                        </a:rPr>
                        <a:t> </a:t>
                      </a:r>
                      <a:r>
                        <a:rPr lang="ru-RU" sz="1600" dirty="0" err="1">
                          <a:effectLst/>
                        </a:rPr>
                        <a:t>кібербезпеки</a:t>
                      </a:r>
                      <a:r>
                        <a:rPr lang="ru-RU" sz="1600" dirty="0">
                          <a:effectLst/>
                        </a:rPr>
                        <a:t> в </a:t>
                      </a:r>
                      <a:r>
                        <a:rPr lang="ru-RU" sz="1600" dirty="0" err="1">
                          <a:effectLst/>
                        </a:rPr>
                        <a:t>інформаційних</a:t>
                      </a:r>
                      <a:r>
                        <a:rPr lang="ru-RU" sz="1600" dirty="0">
                          <a:effectLst/>
                        </a:rPr>
                        <a:t> мережах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a:effectLst/>
                        </a:rPr>
                        <a:t>Залік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846215114"/>
                  </a:ext>
                </a:extLst>
              </a:tr>
              <a:tr h="261582">
                <a:tc>
                  <a:txBody>
                    <a:bodyPr/>
                    <a:lstStyle/>
                    <a:p>
                      <a:pPr marL="144145">
                        <a:lnSpc>
                          <a:spcPct val="107000"/>
                        </a:lnSpc>
                        <a:spcAft>
                          <a:spcPts val="800"/>
                        </a:spcAft>
                      </a:pPr>
                      <a:r>
                        <a:rPr lang="uk-UA" sz="1600">
                          <a:effectLst/>
                        </a:rPr>
                        <a:t>ВБ 8.1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Прикладне</a:t>
                      </a:r>
                      <a:r>
                        <a:rPr lang="ru-RU" sz="1600" dirty="0">
                          <a:effectLst/>
                        </a:rPr>
                        <a:t> </a:t>
                      </a:r>
                      <a:r>
                        <a:rPr lang="ru-RU" sz="1600" dirty="0" err="1">
                          <a:effectLst/>
                        </a:rPr>
                        <a:t>програмування</a:t>
                      </a:r>
                      <a:r>
                        <a:rPr lang="ru-RU" sz="1600" dirty="0">
                          <a:effectLst/>
                        </a:rPr>
                        <a:t> в </a:t>
                      </a:r>
                      <a:r>
                        <a:rPr lang="ru-RU" sz="1600" dirty="0" err="1">
                          <a:effectLst/>
                        </a:rPr>
                        <a:t>інформаційних</a:t>
                      </a:r>
                      <a:r>
                        <a:rPr lang="ru-RU" sz="1600" dirty="0">
                          <a:effectLst/>
                        </a:rPr>
                        <a:t> мережах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dirty="0">
                          <a:effectLst/>
                        </a:rPr>
                        <a:t>5,0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dirty="0">
                          <a:effectLst/>
                        </a:rPr>
                        <a:t>Екзамен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60551785"/>
                  </a:ext>
                </a:extLst>
              </a:tr>
              <a:tr h="261582">
                <a:tc>
                  <a:txBody>
                    <a:bodyPr/>
                    <a:lstStyle/>
                    <a:p>
                      <a:pPr marL="144145">
                        <a:lnSpc>
                          <a:spcPct val="107000"/>
                        </a:lnSpc>
                        <a:spcAft>
                          <a:spcPts val="800"/>
                        </a:spcAft>
                      </a:pPr>
                      <a:r>
                        <a:rPr lang="uk-UA" sz="1600">
                          <a:effectLst/>
                        </a:rPr>
                        <a:t>ВБ 9.1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Мережеві</a:t>
                      </a:r>
                      <a:r>
                        <a:rPr lang="ru-RU" sz="1600" dirty="0">
                          <a:effectLst/>
                        </a:rPr>
                        <a:t> </a:t>
                      </a:r>
                      <a:r>
                        <a:rPr lang="ru-RU" sz="1600" dirty="0" err="1">
                          <a:effectLst/>
                        </a:rPr>
                        <a:t>операційні</a:t>
                      </a:r>
                      <a:r>
                        <a:rPr lang="ru-RU" sz="1600" dirty="0">
                          <a:effectLst/>
                        </a:rPr>
                        <a:t> </a:t>
                      </a:r>
                      <a:r>
                        <a:rPr lang="ru-RU" sz="1600" dirty="0" err="1">
                          <a:effectLst/>
                        </a:rPr>
                        <a:t>системи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dirty="0">
                          <a:effectLst/>
                        </a:rPr>
                        <a:t>Залік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123855958"/>
                  </a:ext>
                </a:extLst>
              </a:tr>
              <a:tr h="615669">
                <a:tc>
                  <a:txBody>
                    <a:bodyPr/>
                    <a:lstStyle/>
                    <a:p>
                      <a:pPr marL="144145">
                        <a:lnSpc>
                          <a:spcPct val="107000"/>
                        </a:lnSpc>
                        <a:spcAft>
                          <a:spcPts val="800"/>
                        </a:spcAft>
                      </a:pPr>
                      <a:r>
                        <a:rPr lang="uk-UA" sz="1600">
                          <a:effectLst/>
                        </a:rPr>
                        <a:t>ВБ 10.1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Web-програмування</a:t>
                      </a:r>
                      <a:r>
                        <a:rPr lang="ru-RU" sz="1600" dirty="0">
                          <a:effectLst/>
                        </a:rPr>
                        <a:t> в </a:t>
                      </a:r>
                      <a:r>
                        <a:rPr lang="ru-RU" sz="1600" dirty="0" err="1">
                          <a:effectLst/>
                        </a:rPr>
                        <a:t>інформаційно-комунікаційних</a:t>
                      </a:r>
                      <a:r>
                        <a:rPr lang="ru-RU" sz="1600" dirty="0">
                          <a:effectLst/>
                        </a:rPr>
                        <a:t> системах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a:effectLst/>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dirty="0">
                          <a:effectLst/>
                        </a:rPr>
                        <a:t>Залік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29454880"/>
                  </a:ext>
                </a:extLst>
              </a:tr>
              <a:tr h="261582">
                <a:tc>
                  <a:txBody>
                    <a:bodyPr/>
                    <a:lstStyle/>
                    <a:p>
                      <a:pPr marL="144145">
                        <a:lnSpc>
                          <a:spcPct val="107000"/>
                        </a:lnSpc>
                        <a:spcAft>
                          <a:spcPts val="800"/>
                        </a:spcAft>
                      </a:pPr>
                      <a:r>
                        <a:rPr lang="uk-UA" sz="1600">
                          <a:effectLst/>
                        </a:rPr>
                        <a:t>ВБ 11.1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600" dirty="0" err="1">
                          <a:effectLst/>
                        </a:rPr>
                        <a:t>Маршрутизатори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600" dirty="0">
                          <a:effectLst/>
                        </a:rPr>
                        <a:t>5,0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600" dirty="0">
                          <a:effectLst/>
                        </a:rPr>
                        <a:t>Залік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423528245"/>
                  </a:ext>
                </a:extLst>
              </a:tr>
            </a:tbl>
          </a:graphicData>
        </a:graphic>
      </p:graphicFrame>
    </p:spTree>
    <p:extLst>
      <p:ext uri="{BB962C8B-B14F-4D97-AF65-F5344CB8AC3E}">
        <p14:creationId xmlns:p14="http://schemas.microsoft.com/office/powerpoint/2010/main" val="422270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873457"/>
          </a:xfrm>
        </p:spPr>
        <p:txBody>
          <a:bodyPr>
            <a:noAutofit/>
          </a:bodyPr>
          <a:lstStyle/>
          <a:p>
            <a:pPr algn="ctr"/>
            <a:r>
              <a:rPr lang="uk-UA" sz="2400" b="1" dirty="0">
                <a:solidFill>
                  <a:schemeClr val="tx1"/>
                </a:solidFill>
              </a:rPr>
              <a:t>Перелік дисциплін, що вивчаються на спеціальності «Телекомунікації та радіотехніка»</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8001951"/>
              </p:ext>
            </p:extLst>
          </p:nvPr>
        </p:nvGraphicFramePr>
        <p:xfrm>
          <a:off x="501951" y="873457"/>
          <a:ext cx="9556448" cy="5143387"/>
        </p:xfrm>
        <a:graphic>
          <a:graphicData uri="http://schemas.openxmlformats.org/drawingml/2006/table">
            <a:tbl>
              <a:tblPr firstRow="1" firstCol="1" bandRow="1">
                <a:tableStyleId>{5C22544A-7EE6-4342-B048-85BDC9FD1C3A}</a:tableStyleId>
              </a:tblPr>
              <a:tblGrid>
                <a:gridCol w="1201057">
                  <a:extLst>
                    <a:ext uri="{9D8B030D-6E8A-4147-A177-3AD203B41FA5}">
                      <a16:colId xmlns:a16="http://schemas.microsoft.com/office/drawing/2014/main" val="1031288369"/>
                    </a:ext>
                  </a:extLst>
                </a:gridCol>
                <a:gridCol w="5952313">
                  <a:extLst>
                    <a:ext uri="{9D8B030D-6E8A-4147-A177-3AD203B41FA5}">
                      <a16:colId xmlns:a16="http://schemas.microsoft.com/office/drawing/2014/main" val="2513474618"/>
                    </a:ext>
                  </a:extLst>
                </a:gridCol>
                <a:gridCol w="1037321">
                  <a:extLst>
                    <a:ext uri="{9D8B030D-6E8A-4147-A177-3AD203B41FA5}">
                      <a16:colId xmlns:a16="http://schemas.microsoft.com/office/drawing/2014/main" val="802175089"/>
                    </a:ext>
                  </a:extLst>
                </a:gridCol>
                <a:gridCol w="1365757">
                  <a:extLst>
                    <a:ext uri="{9D8B030D-6E8A-4147-A177-3AD203B41FA5}">
                      <a16:colId xmlns:a16="http://schemas.microsoft.com/office/drawing/2014/main" val="2609233831"/>
                    </a:ext>
                  </a:extLst>
                </a:gridCol>
              </a:tblGrid>
              <a:tr h="353781">
                <a:tc>
                  <a:txBody>
                    <a:bodyPr/>
                    <a:lstStyle/>
                    <a:p>
                      <a:pPr marL="144145">
                        <a:lnSpc>
                          <a:spcPct val="107000"/>
                        </a:lnSpc>
                        <a:spcAft>
                          <a:spcPts val="800"/>
                        </a:spcAft>
                      </a:pPr>
                      <a:r>
                        <a:rPr lang="uk-UA" sz="1800">
                          <a:effectLst/>
                        </a:rPr>
                        <a:t>ВБ 12.1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dirty="0" err="1">
                          <a:effectLst/>
                        </a:rPr>
                        <a:t>Програмування</a:t>
                      </a:r>
                      <a:r>
                        <a:rPr lang="ru-RU" sz="1800" dirty="0">
                          <a:effectLst/>
                        </a:rPr>
                        <a:t> систем IP-</a:t>
                      </a:r>
                      <a:r>
                        <a:rPr lang="ru-RU" sz="1800" dirty="0" err="1">
                          <a:effectLst/>
                        </a:rPr>
                        <a:t>телефонії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222866071"/>
                  </a:ext>
                </a:extLst>
              </a:tr>
              <a:tr h="353781">
                <a:tc gridSpan="4">
                  <a:txBody>
                    <a:bodyPr/>
                    <a:lstStyle/>
                    <a:p>
                      <a:pPr marL="7620" algn="ctr">
                        <a:lnSpc>
                          <a:spcPct val="107000"/>
                        </a:lnSpc>
                        <a:spcAft>
                          <a:spcPts val="800"/>
                        </a:spcAft>
                      </a:pPr>
                      <a:r>
                        <a:rPr lang="uk-UA" sz="1800" dirty="0">
                          <a:effectLst/>
                        </a:rPr>
                        <a:t>Вибірковий блок № 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49736621"/>
                  </a:ext>
                </a:extLst>
              </a:tr>
              <a:tr h="353781">
                <a:tc>
                  <a:txBody>
                    <a:bodyPr/>
                    <a:lstStyle/>
                    <a:p>
                      <a:pPr marL="144145">
                        <a:lnSpc>
                          <a:spcPct val="107000"/>
                        </a:lnSpc>
                        <a:spcAft>
                          <a:spcPts val="800"/>
                        </a:spcAft>
                      </a:pPr>
                      <a:r>
                        <a:rPr lang="uk-UA" sz="1800">
                          <a:effectLst/>
                        </a:rPr>
                        <a:t>ВБ 6.2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Мережеві протоколи обміну даними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1440364423"/>
                  </a:ext>
                </a:extLst>
              </a:tr>
              <a:tr h="353781">
                <a:tc>
                  <a:txBody>
                    <a:bodyPr/>
                    <a:lstStyle/>
                    <a:p>
                      <a:pPr marL="144145">
                        <a:lnSpc>
                          <a:spcPct val="107000"/>
                        </a:lnSpc>
                        <a:spcAft>
                          <a:spcPts val="800"/>
                        </a:spcAft>
                      </a:pPr>
                      <a:r>
                        <a:rPr lang="uk-UA" sz="1800">
                          <a:effectLst/>
                        </a:rPr>
                        <a:t>ВБ 7.2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Основи протидії  до хакерських атак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538703408"/>
                  </a:ext>
                </a:extLst>
              </a:tr>
              <a:tr h="522501">
                <a:tc>
                  <a:txBody>
                    <a:bodyPr/>
                    <a:lstStyle/>
                    <a:p>
                      <a:pPr marL="144145">
                        <a:lnSpc>
                          <a:spcPct val="107000"/>
                        </a:lnSpc>
                        <a:spcAft>
                          <a:spcPts val="800"/>
                        </a:spcAft>
                      </a:pPr>
                      <a:r>
                        <a:rPr lang="uk-UA" sz="1800">
                          <a:effectLst/>
                        </a:rPr>
                        <a:t>ВБ 8.2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Програмування мобільних пристроїв телекомунікацій</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Екзамен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1901421505"/>
                  </a:ext>
                </a:extLst>
              </a:tr>
              <a:tr h="353781">
                <a:tc>
                  <a:txBody>
                    <a:bodyPr/>
                    <a:lstStyle/>
                    <a:p>
                      <a:pPr marL="144145">
                        <a:lnSpc>
                          <a:spcPct val="107000"/>
                        </a:lnSpc>
                        <a:spcAft>
                          <a:spcPts val="800"/>
                        </a:spcAft>
                      </a:pPr>
                      <a:r>
                        <a:rPr lang="uk-UA" sz="1800">
                          <a:effectLst/>
                        </a:rPr>
                        <a:t>ВБ 9.2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Мережеве програмне забезпечення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832098205"/>
                  </a:ext>
                </a:extLst>
              </a:tr>
              <a:tr h="353781">
                <a:tc>
                  <a:txBody>
                    <a:bodyPr/>
                    <a:lstStyle/>
                    <a:p>
                      <a:pPr marL="144145">
                        <a:lnSpc>
                          <a:spcPct val="107000"/>
                        </a:lnSpc>
                        <a:spcAft>
                          <a:spcPts val="800"/>
                        </a:spcAft>
                      </a:pPr>
                      <a:r>
                        <a:rPr lang="uk-UA" sz="1800">
                          <a:effectLst/>
                        </a:rPr>
                        <a:t>ВБ 10.2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Кліент-серверне програмування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3962875809"/>
                  </a:ext>
                </a:extLst>
              </a:tr>
              <a:tr h="353781">
                <a:tc>
                  <a:txBody>
                    <a:bodyPr/>
                    <a:lstStyle/>
                    <a:p>
                      <a:pPr marL="144145">
                        <a:lnSpc>
                          <a:spcPct val="107000"/>
                        </a:lnSpc>
                        <a:spcAft>
                          <a:spcPts val="800"/>
                        </a:spcAft>
                      </a:pPr>
                      <a:r>
                        <a:rPr lang="uk-UA" sz="1800">
                          <a:effectLst/>
                        </a:rPr>
                        <a:t>ВБ 11.2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a:effectLst/>
                        </a:rPr>
                        <a:t>Мережеві інтерфейси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2331314338"/>
                  </a:ext>
                </a:extLst>
              </a:tr>
              <a:tr h="494859">
                <a:tc>
                  <a:txBody>
                    <a:bodyPr/>
                    <a:lstStyle/>
                    <a:p>
                      <a:pPr marL="144145">
                        <a:lnSpc>
                          <a:spcPct val="107000"/>
                        </a:lnSpc>
                        <a:spcAft>
                          <a:spcPts val="800"/>
                        </a:spcAft>
                      </a:pPr>
                      <a:r>
                        <a:rPr lang="uk-UA" sz="1800">
                          <a:effectLst/>
                        </a:rPr>
                        <a:t>ВБ 12.2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a:lnSpc>
                          <a:spcPct val="107000"/>
                        </a:lnSpc>
                        <a:spcAft>
                          <a:spcPts val="800"/>
                        </a:spcAft>
                      </a:pPr>
                      <a:r>
                        <a:rPr lang="ru-RU" sz="1800" dirty="0" err="1">
                          <a:effectLst/>
                        </a:rPr>
                        <a:t>Програмування</a:t>
                      </a:r>
                      <a:r>
                        <a:rPr lang="ru-RU" sz="1800" dirty="0">
                          <a:effectLst/>
                        </a:rPr>
                        <a:t> </a:t>
                      </a:r>
                      <a:r>
                        <a:rPr lang="ru-RU" sz="1800" dirty="0" err="1">
                          <a:effectLst/>
                        </a:rPr>
                        <a:t>VoIP</a:t>
                      </a:r>
                      <a:r>
                        <a:rPr lang="ru-RU" sz="1800" dirty="0">
                          <a:effectLst/>
                        </a:rPr>
                        <a:t> </a:t>
                      </a:r>
                      <a:r>
                        <a:rPr lang="ru-RU" sz="1800" dirty="0" err="1">
                          <a:effectLst/>
                        </a:rPr>
                        <a:t>технології</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tc>
                  <a:txBody>
                    <a:bodyPr/>
                    <a:lstStyle/>
                    <a:p>
                      <a:pPr algn="ctr">
                        <a:lnSpc>
                          <a:spcPct val="107000"/>
                        </a:lnSpc>
                        <a:spcAft>
                          <a:spcPts val="800"/>
                        </a:spcAft>
                      </a:pPr>
                      <a:r>
                        <a:rPr lang="uk-UA" sz="1800">
                          <a:effectLst/>
                        </a:rPr>
                        <a:t>Залік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nchor="ctr"/>
                </a:tc>
                <a:extLst>
                  <a:ext uri="{0D108BD9-81ED-4DB2-BD59-A6C34878D82A}">
                    <a16:rowId xmlns:a16="http://schemas.microsoft.com/office/drawing/2014/main" val="63895136"/>
                  </a:ext>
                </a:extLst>
              </a:tr>
              <a:tr h="809818">
                <a:tc gridSpan="2">
                  <a:txBody>
                    <a:bodyPr/>
                    <a:lstStyle/>
                    <a:p>
                      <a:pPr marR="72390">
                        <a:lnSpc>
                          <a:spcPct val="107000"/>
                        </a:lnSpc>
                        <a:spcAft>
                          <a:spcPts val="800"/>
                        </a:spcAft>
                      </a:pPr>
                      <a:r>
                        <a:rPr lang="uk-UA" sz="1800">
                          <a:effectLst/>
                        </a:rPr>
                        <a:t>Загальний обсяг вибіркових компонент: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gridSpan="2">
                  <a:txBody>
                    <a:bodyPr/>
                    <a:lstStyle/>
                    <a:p>
                      <a:pPr marL="170815" algn="ctr">
                        <a:lnSpc>
                          <a:spcPct val="107000"/>
                        </a:lnSpc>
                        <a:spcAft>
                          <a:spcPts val="800"/>
                        </a:spcAft>
                      </a:pPr>
                      <a:r>
                        <a:rPr lang="uk-UA" sz="1800">
                          <a:effectLst/>
                        </a:rPr>
                        <a:t>60,0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extLst>
                  <a:ext uri="{0D108BD9-81ED-4DB2-BD59-A6C34878D82A}">
                    <a16:rowId xmlns:a16="http://schemas.microsoft.com/office/drawing/2014/main" val="1566300681"/>
                  </a:ext>
                </a:extLst>
              </a:tr>
              <a:tr h="839742">
                <a:tc gridSpan="2">
                  <a:txBody>
                    <a:bodyPr/>
                    <a:lstStyle/>
                    <a:p>
                      <a:pPr marR="72390">
                        <a:lnSpc>
                          <a:spcPct val="107000"/>
                        </a:lnSpc>
                        <a:spcAft>
                          <a:spcPts val="800"/>
                        </a:spcAft>
                      </a:pPr>
                      <a:r>
                        <a:rPr lang="uk-UA" sz="1800">
                          <a:effectLst/>
                        </a:rPr>
                        <a:t>ЗАГАЛЬНИЙ ОБСЯГ ОСВІТНЬОЇ ПРОГРАМИ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tc gridSpan="2">
                  <a:txBody>
                    <a:bodyPr/>
                    <a:lstStyle/>
                    <a:p>
                      <a:pPr marL="170815" algn="ctr">
                        <a:lnSpc>
                          <a:spcPct val="107000"/>
                        </a:lnSpc>
                        <a:spcAft>
                          <a:spcPts val="800"/>
                        </a:spcAft>
                      </a:pPr>
                      <a:r>
                        <a:rPr lang="uk-UA" sz="1800" dirty="0">
                          <a:effectLst/>
                        </a:rPr>
                        <a:t>240,0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hMerge="1">
                  <a:txBody>
                    <a:bodyPr/>
                    <a:lstStyle/>
                    <a:p>
                      <a:endParaRPr lang="ru-RU"/>
                    </a:p>
                  </a:txBody>
                  <a:tcPr/>
                </a:tc>
                <a:extLst>
                  <a:ext uri="{0D108BD9-81ED-4DB2-BD59-A6C34878D82A}">
                    <a16:rowId xmlns:a16="http://schemas.microsoft.com/office/drawing/2014/main" val="1557762833"/>
                  </a:ext>
                </a:extLst>
              </a:tr>
            </a:tbl>
          </a:graphicData>
        </a:graphic>
      </p:graphicFrame>
    </p:spTree>
    <p:extLst>
      <p:ext uri="{BB962C8B-B14F-4D97-AF65-F5344CB8AC3E}">
        <p14:creationId xmlns:p14="http://schemas.microsoft.com/office/powerpoint/2010/main" val="1344687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0"/>
            <a:ext cx="8596668" cy="946245"/>
          </a:xfrm>
        </p:spPr>
        <p:txBody>
          <a:bodyPr>
            <a:normAutofit fontScale="90000"/>
          </a:bodyPr>
          <a:lstStyle/>
          <a:p>
            <a:pPr algn="ctr"/>
            <a:r>
              <a:rPr lang="uk-UA" sz="2700" b="1" dirty="0">
                <a:solidFill>
                  <a:schemeClr val="tx1"/>
                </a:solidFill>
              </a:rPr>
              <a:t>Фахові та програмні результати навчання на спеціальності «Телекомунікації та радіотехніка»</a:t>
            </a:r>
            <a:r>
              <a:rPr lang="ru-RU" dirty="0"/>
              <a:t/>
            </a:r>
            <a:br>
              <a:rPr lang="ru-RU" dirty="0"/>
            </a:br>
            <a:endParaRPr lang="ru-RU" dirty="0"/>
          </a:p>
        </p:txBody>
      </p:sp>
      <p:sp>
        <p:nvSpPr>
          <p:cNvPr id="3" name="Объект 2"/>
          <p:cNvSpPr>
            <a:spLocks noGrp="1"/>
          </p:cNvSpPr>
          <p:nvPr>
            <p:ph idx="1"/>
          </p:nvPr>
        </p:nvSpPr>
        <p:spPr>
          <a:xfrm>
            <a:off x="677333" y="809460"/>
            <a:ext cx="9067167" cy="5905239"/>
          </a:xfrm>
        </p:spPr>
        <p:txBody>
          <a:bodyPr>
            <a:normAutofit fontScale="92500" lnSpcReduction="10000"/>
          </a:bodyPr>
          <a:lstStyle/>
          <a:p>
            <a:r>
              <a:rPr lang="uk-UA" dirty="0"/>
              <a:t>ФК1. Здатність розуміти сутність і значення інформації в розвитку сучасного інформаційного суспільства, усвідомлювати небезпеку та загрози, що виникають усьому процесі, дотримуватися основних вимог інформаційної безпеки, в тому числі щодо захисту державної таємниці.</a:t>
            </a:r>
            <a:endParaRPr lang="ru-RU" dirty="0"/>
          </a:p>
          <a:p>
            <a:r>
              <a:rPr lang="uk-UA" dirty="0"/>
              <a:t>ФК2. Здатність володіти основними методами, способами та засобами отримання, передавання, зберігання, опрацювання інформації.</a:t>
            </a:r>
            <a:endParaRPr lang="ru-RU" dirty="0"/>
          </a:p>
          <a:p>
            <a:r>
              <a:rPr lang="uk-UA" dirty="0"/>
              <a:t>ФК3. Здатність мати навички самостійної роботи на комп'ютері та в комп'ютерних мережах; здійснювати комп'ютерне моделювання пристроїв, систем і процесів з використанням універсальних пакетів прикладних комп'ютерних програм.</a:t>
            </a:r>
            <a:endParaRPr lang="ru-RU" dirty="0"/>
          </a:p>
          <a:p>
            <a:r>
              <a:rPr lang="uk-UA" dirty="0"/>
              <a:t>ФК4. Здатність використовувати нормативну та правову документацію, характерну для області інформаційно-телекомунікаційних мереж, телекомунікаційних та радіотехнічних систем (закони України, технічні регламенти, міжнародні та національні стандарти, рекомендації Міжнародного союзу електрозв'язку і </a:t>
            </a:r>
            <a:r>
              <a:rPr lang="uk-UA" dirty="0" err="1"/>
              <a:t>т.д</a:t>
            </a:r>
            <a:r>
              <a:rPr lang="uk-UA" dirty="0"/>
              <a:t>.).</a:t>
            </a:r>
            <a:endParaRPr lang="ru-RU" dirty="0"/>
          </a:p>
          <a:p>
            <a:r>
              <a:rPr lang="uk-UA" dirty="0"/>
              <a:t>ФК5. Здатність проводити інструментальні вимірювання в інформаційно-телекомунікаційних мережах, телекомунікацій- них та радіотехнічних системах.</a:t>
            </a:r>
            <a:endParaRPr lang="ru-RU" dirty="0"/>
          </a:p>
          <a:p>
            <a:r>
              <a:rPr lang="uk-UA" dirty="0"/>
              <a:t>ФК6. Здатність здійснювати проектування, монтаж, налагодження, регулювання, дослідну перевірку працездатності, випробування та здачу в експлуатацію споруд, засобів і устаткування телекомунікацій та радіотехніки.</a:t>
            </a:r>
            <a:endParaRPr lang="ru-RU" dirty="0"/>
          </a:p>
          <a:p>
            <a:r>
              <a:rPr lang="uk-UA" dirty="0"/>
              <a:t>ФК7. Уміння складати нормативну документацію (інструкції) з експлуатаційно-технічного обслуговування інформаційно-телекомунікаційних мереж, телекомунікаційних та радіотехнічних систем, а також за програмами випробувань.</a:t>
            </a:r>
            <a:endParaRPr lang="ru-RU" dirty="0"/>
          </a:p>
          <a:p>
            <a:endParaRPr lang="ru-RU" dirty="0"/>
          </a:p>
        </p:txBody>
      </p:sp>
    </p:spTree>
    <p:extLst>
      <p:ext uri="{BB962C8B-B14F-4D97-AF65-F5344CB8AC3E}">
        <p14:creationId xmlns:p14="http://schemas.microsoft.com/office/powerpoint/2010/main" val="14048351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1407</TotalTime>
  <Words>2627</Words>
  <Application>Microsoft Office PowerPoint</Application>
  <PresentationFormat>Широкоэкранный</PresentationFormat>
  <Paragraphs>309</Paragraphs>
  <Slides>22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22</vt:i4>
      </vt:variant>
    </vt:vector>
  </HeadingPairs>
  <TitlesOfParts>
    <vt:vector size="29" baseType="lpstr">
      <vt:lpstr>Arial</vt:lpstr>
      <vt:lpstr>Calibri</vt:lpstr>
      <vt:lpstr>Times New Roman</vt:lpstr>
      <vt:lpstr>Trebuchet MS</vt:lpstr>
      <vt:lpstr>Wingdings</vt:lpstr>
      <vt:lpstr>Wingdings 3</vt:lpstr>
      <vt:lpstr>Аспект</vt:lpstr>
      <vt:lpstr>Навчальна дисципліна: «Вступ до телекомунікацій та радіотехніки»</vt:lpstr>
      <vt:lpstr>Лекція 5:  «Структура навчального плану » </vt:lpstr>
      <vt:lpstr>Презентация PowerPoint</vt:lpstr>
      <vt:lpstr>Презентация PowerPoint</vt:lpstr>
      <vt:lpstr>Перелік дисциплін, що вивчаються на спеціальності «Телекомунікації та радіотехніка» </vt:lpstr>
      <vt:lpstr>Перелік дисциплін, що вивчаються на спеціальності «Телекомунікації та радіотехніка» </vt:lpstr>
      <vt:lpstr>Перелік дисциплін, що вивчаються на спеціальності «Телекомунікації та радіотехніка»</vt:lpstr>
      <vt:lpstr>Перелік дисциплін, що вивчаються на спеціальності «Телекомунікації та радіотехніка»</vt:lpstr>
      <vt:lpstr>Фахові та програмні результати навчання на спеціальності «Телекомунікації та радіотехніка» </vt:lpstr>
      <vt:lpstr>Фахові та програмні результати навчання на спеціальності «Телекомунікації та радіотехніка» </vt:lpstr>
      <vt:lpstr>Програмні результати навчання</vt:lpstr>
      <vt:lpstr>Програмні результати навчання</vt:lpstr>
      <vt:lpstr>Програмні результати навчання</vt:lpstr>
      <vt:lpstr>Презентация PowerPoint</vt:lpstr>
      <vt:lpstr>Наявність підприємств та організацій на яких студенти можуть проходити практику з наступним працевлаштуванням: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Навчальна дисципліна: «Вступ до телекомунікацій та радіотехніки»</dc:title>
  <dc:creator>Маришка</dc:creator>
  <cp:lastModifiedBy>Маришка</cp:lastModifiedBy>
  <cp:revision>19</cp:revision>
  <dcterms:created xsi:type="dcterms:W3CDTF">2020-09-23T18:37:48Z</dcterms:created>
  <dcterms:modified xsi:type="dcterms:W3CDTF">2020-09-24T18:04:50Z</dcterms:modified>
</cp:coreProperties>
</file>