
<file path=[Content_Types].xml><?xml version="1.0" encoding="utf-8"?>
<Types xmlns="http://schemas.openxmlformats.org/package/2006/content-types">
  <Default Extension="png" ContentType="image/png"/>
  <Default Extension="aac" ContentType="audio/aac"/>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76" r:id="rId13"/>
    <p:sldId id="277" r:id="rId14"/>
    <p:sldId id="278" r:id="rId15"/>
    <p:sldId id="267" r:id="rId16"/>
    <p:sldId id="268" r:id="rId17"/>
    <p:sldId id="269" r:id="rId18"/>
    <p:sldId id="270" r:id="rId19"/>
    <p:sldId id="271" r:id="rId20"/>
    <p:sldId id="272" r:id="rId21"/>
    <p:sldId id="273" r:id="rId22"/>
    <p:sldId id="274" r:id="rId23"/>
    <p:sldId id="27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E09D8-9E79-4B7A-8B67-B5A257C175C1}" type="datetimeFigureOut">
              <a:rPr lang="ru-RU" smtClean="0"/>
              <a:t>21.09.2020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A5701-B518-4F34-92F4-96403D8B09E0}" type="slidenum">
              <a:rPr lang="ru-RU" smtClean="0"/>
              <a:t>‹#›</a:t>
            </a:fld>
            <a:endParaRPr lang="ru-RU"/>
          </a:p>
        </p:txBody>
      </p:sp>
    </p:spTree>
    <p:extLst>
      <p:ext uri="{BB962C8B-B14F-4D97-AF65-F5344CB8AC3E}">
        <p14:creationId xmlns:p14="http://schemas.microsoft.com/office/powerpoint/2010/main" val="273820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63A5701-B518-4F34-92F4-96403D8B09E0}" type="slidenum">
              <a:rPr lang="ru-RU" smtClean="0"/>
              <a:t>15</a:t>
            </a:fld>
            <a:endParaRPr lang="ru-RU"/>
          </a:p>
        </p:txBody>
      </p:sp>
    </p:spTree>
    <p:extLst>
      <p:ext uri="{BB962C8B-B14F-4D97-AF65-F5344CB8AC3E}">
        <p14:creationId xmlns:p14="http://schemas.microsoft.com/office/powerpoint/2010/main" val="27570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81258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402856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58762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327718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2211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3721477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203772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304226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279498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02BDF33-DF93-44B1-A661-83096B2B7F83}" type="datetimeFigureOut">
              <a:rPr lang="ru-RU" smtClean="0"/>
              <a:t>21.09.2020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230610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02BDF33-DF93-44B1-A661-83096B2B7F83}" type="datetimeFigureOut">
              <a:rPr lang="ru-RU" smtClean="0"/>
              <a:t>21.09.2020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295369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02BDF33-DF93-44B1-A661-83096B2B7F83}" type="datetimeFigureOut">
              <a:rPr lang="ru-RU" smtClean="0"/>
              <a:t>21.09.2020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36126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02BDF33-DF93-44B1-A661-83096B2B7F83}" type="datetimeFigureOut">
              <a:rPr lang="ru-RU" smtClean="0"/>
              <a:t>21.09.2020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150333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BDF33-DF93-44B1-A661-83096B2B7F83}" type="datetimeFigureOut">
              <a:rPr lang="ru-RU" smtClean="0"/>
              <a:t>21.09.2020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196346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02BDF33-DF93-44B1-A661-83096B2B7F83}" type="datetimeFigureOut">
              <a:rPr lang="ru-RU" smtClean="0"/>
              <a:t>21.09.2020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415365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02BDF33-DF93-44B1-A661-83096B2B7F83}" type="datetimeFigureOut">
              <a:rPr lang="ru-RU" smtClean="0"/>
              <a:t>21.09.2020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0DA114-06E4-4E88-AFBC-46D029942124}" type="slidenum">
              <a:rPr lang="ru-RU" smtClean="0"/>
              <a:t>‹#›</a:t>
            </a:fld>
            <a:endParaRPr lang="ru-RU"/>
          </a:p>
        </p:txBody>
      </p:sp>
    </p:spTree>
    <p:extLst>
      <p:ext uri="{BB962C8B-B14F-4D97-AF65-F5344CB8AC3E}">
        <p14:creationId xmlns:p14="http://schemas.microsoft.com/office/powerpoint/2010/main" val="318052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2BDF33-DF93-44B1-A661-83096B2B7F83}" type="datetimeFigureOut">
              <a:rPr lang="ru-RU" smtClean="0"/>
              <a:t>21.09.2020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E0DA114-06E4-4E88-AFBC-46D029942124}" type="slidenum">
              <a:rPr lang="ru-RU" smtClean="0"/>
              <a:t>‹#›</a:t>
            </a:fld>
            <a:endParaRPr lang="ru-RU"/>
          </a:p>
        </p:txBody>
      </p:sp>
    </p:spTree>
    <p:extLst>
      <p:ext uri="{BB962C8B-B14F-4D97-AF65-F5344CB8AC3E}">
        <p14:creationId xmlns:p14="http://schemas.microsoft.com/office/powerpoint/2010/main" val="2373124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uk.wikipedia.org/wiki/%D0%A1%D0%B5%D0%BC%D1%96%D0%BD%D0%B0%D1%80%D1%81%D1%8C%D0%BA%D0%B5_%D0%B7%D0%B0%D0%BD%D1%8F%D1%82%D1%82%D1%8F" TargetMode="External"/><Relationship Id="rId2" Type="http://schemas.openxmlformats.org/officeDocument/2006/relationships/audio" Target="../media/media10.aac"/><Relationship Id="rId1" Type="http://schemas.microsoft.com/office/2007/relationships/media" Target="../media/media10.aac"/><Relationship Id="rId6" Type="http://schemas.openxmlformats.org/officeDocument/2006/relationships/hyperlink" Target="https://uk.wikipedia.org/wiki/%D0%9F%D1%80%D0%B0%D0%BA%D1%82%D0%B8%D1%87%D0%BD%D1%96_%D0%B7%D0%B0%D0%BD%D1%8F%D1%82%D1%82%D1%8F" TargetMode="External"/><Relationship Id="rId5" Type="http://schemas.openxmlformats.org/officeDocument/2006/relationships/hyperlink" Target="https://uk.wikipedia.org/wiki/%D0%9B%D0%B0%D0%B1%D0%BE%D1%80%D0%B0%D1%82%D0%BE%D1%80%D0%BD%D0%B5_%D0%B7%D0%B0%D0%BD%D1%8F%D1%82%D1%82%D1%8F" TargetMode="External"/><Relationship Id="rId4" Type="http://schemas.openxmlformats.org/officeDocument/2006/relationships/hyperlink" Target="https://uk.wikipedia.org/wiki/%D0%9B%D0%B5%D0%BA%D1%86%D1%96%D1%8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hyperlink" Target="https://uk.wikipedia.org/wiki/%D0%92%D0%B8%D1%89%D0%B0_%D1%88%D0%BA%D0%BE%D0%BB%D0%B0" TargetMode="External"/><Relationship Id="rId2" Type="http://schemas.openxmlformats.org/officeDocument/2006/relationships/audio" Target="../media/media11.aac"/><Relationship Id="rId1" Type="http://schemas.microsoft.com/office/2007/relationships/media" Target="../media/media11.aac"/><Relationship Id="rId6" Type="http://schemas.openxmlformats.org/officeDocument/2006/relationships/hyperlink" Target="https://uk.wikipedia.org/wiki/%D0%9D%D0%B0%D0%B2%D1%87%D0%B0%D0%BD%D0%BD%D1%8F" TargetMode="External"/><Relationship Id="rId5" Type="http://schemas.openxmlformats.org/officeDocument/2006/relationships/hyperlink" Target="https://uk.wikipedia.org/wiki/%D0%A2%D0%B5%D0%BE%D1%80%D1%96%D1%8F" TargetMode="External"/><Relationship Id="rId4" Type="http://schemas.openxmlformats.org/officeDocument/2006/relationships/hyperlink" Target="https://uk.wikipedia.org/wiki/%D0%9B%D0%B0%D1%82%D0%B8%D0%BD%D1%81%D1%8C%D0%BA%D0%B0_%D0%BC%D0%BE%D0%B2%D0%B0" TargetMode="Externa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uk.wikipedia.org/wiki/%D0%95%D0%BA%D1%81%D0%BF%D0%B5%D1%80%D0%B8%D0%BC%D0%B5%D0%BD%D1%82" TargetMode="External"/><Relationship Id="rId13" Type="http://schemas.openxmlformats.org/officeDocument/2006/relationships/hyperlink" Target="https://uk.wikipedia.org/wiki/%D0%92%D0%BC%D1%96%D0%BD%D0%BD%D1%8F" TargetMode="External"/><Relationship Id="rId3" Type="http://schemas.openxmlformats.org/officeDocument/2006/relationships/slideLayout" Target="../slideLayouts/slideLayout2.xml"/><Relationship Id="rId7" Type="http://schemas.openxmlformats.org/officeDocument/2006/relationships/hyperlink" Target="https://uk.wikipedia.org/wiki/%D0%9A%D1%83%D1%80%D1%81%D0%B0%D0%BD%D1%82" TargetMode="External"/><Relationship Id="rId12" Type="http://schemas.openxmlformats.org/officeDocument/2006/relationships/hyperlink" Target="https://uk.wikipedia.org/wiki/%D0%92%D0%B8%D0%BA%D0%BB%D0%B0%D0%B4%D0%B0%D1%87" TargetMode="External"/><Relationship Id="rId2" Type="http://schemas.openxmlformats.org/officeDocument/2006/relationships/audio" Target="../media/media12.aac"/><Relationship Id="rId1" Type="http://schemas.microsoft.com/office/2007/relationships/media" Target="../media/media12.aac"/><Relationship Id="rId6" Type="http://schemas.openxmlformats.org/officeDocument/2006/relationships/hyperlink" Target="https://uk.wikipedia.org/wiki/%D0%A1%D1%82%D1%83%D0%B4%D0%B5%D0%BD%D1%82" TargetMode="External"/><Relationship Id="rId11" Type="http://schemas.openxmlformats.org/officeDocument/2006/relationships/hyperlink" Target="https://uk.wikipedia.org/w/index.php?title=%D0%92%D0%B8%D0%BC%D1%96%D1%80%D1%8E%D0%B2%D0%B0%D0%BB%D1%8C%D0%BD%D0%B0_%D0%B0%D0%BF%D0%B0%D1%80%D0%B0%D1%82%D1%83%D1%80%D0%B0&amp;action=edit&amp;redlink=1" TargetMode="External"/><Relationship Id="rId5" Type="http://schemas.openxmlformats.org/officeDocument/2006/relationships/hyperlink" Target="https://uk.wikipedia.org/wiki/%D0%A1%D0%BB%D1%83%D1%85%D0%B0%D1%87" TargetMode="External"/><Relationship Id="rId15" Type="http://schemas.openxmlformats.org/officeDocument/2006/relationships/image" Target="../media/image2.png"/><Relationship Id="rId10" Type="http://schemas.openxmlformats.org/officeDocument/2006/relationships/hyperlink" Target="https://uk.wikipedia.org/wiki/%D0%9E%D0%B1%D1%87%D0%B8%D1%81%D0%BB%D1%8E%D0%B2%D0%B0%D0%BB%D1%8C%D0%BD%D0%B0_%D1%82%D0%B5%D1%85%D0%BD%D1%96%D0%BA%D0%B0" TargetMode="External"/><Relationship Id="rId4" Type="http://schemas.openxmlformats.org/officeDocument/2006/relationships/hyperlink" Target="https://uk.wikipedia.org/wiki/%D0%A3%D1%87%D0%B5%D0%BD%D1%8C" TargetMode="External"/><Relationship Id="rId9" Type="http://schemas.openxmlformats.org/officeDocument/2006/relationships/hyperlink" Target="https://uk.wikipedia.org/wiki/%D0%A2%D0%B5%D0%BE%D1%80%D1%96%D1%8F" TargetMode="External"/><Relationship Id="rId14" Type="http://schemas.openxmlformats.org/officeDocument/2006/relationships/hyperlink" Target="https://uk.wikipedia.org/wiki/%D0%9D%D0%B0%D0%B2%D0%B8%D1%87%D0%BA%D0%B8"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5" Type="http://schemas.openxmlformats.org/officeDocument/2006/relationships/image" Target="../media/image2.png"/><Relationship Id="rId4" Type="http://schemas.openxmlformats.org/officeDocument/2006/relationships/hyperlink" Target="https://uk.wikipedia.org/wiki/%D0%9D%D0%B0%D0%B2%D1%87%D0%B0%D0%BB%D1%8C%D0%BD%D1%96_%D0%B7%D0%B0%D0%BD%D1%8F%D1%82%D1%82%D1%8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6" Type="http://schemas.openxmlformats.org/officeDocument/2006/relationships/image" Target="../media/image2.png"/><Relationship Id="rId5" Type="http://schemas.openxmlformats.org/officeDocument/2006/relationships/hyperlink" Target="https://uk.wikipedia.org/wiki/%D0%A0%D0%B5%D0%BA%D1%82%D0%BE%D1%80" TargetMode="External"/><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aac"/><Relationship Id="rId1" Type="http://schemas.microsoft.com/office/2007/relationships/media" Target="../media/media16.aac"/><Relationship Id="rId5" Type="http://schemas.openxmlformats.org/officeDocument/2006/relationships/image" Target="../media/image2.png"/><Relationship Id="rId4" Type="http://schemas.openxmlformats.org/officeDocument/2006/relationships/hyperlink" Target="https://uk.wikipedia.org/wiki/%D0%94%D0%B5%D0%BA%D0%B0%D0%BD_(%D0%BF%D0%BE%D1%81%D0%B0%D0%B4%D0%B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aac"/><Relationship Id="rId1" Type="http://schemas.microsoft.com/office/2007/relationships/media" Target="../media/media17.aac"/><Relationship Id="rId5" Type="http://schemas.openxmlformats.org/officeDocument/2006/relationships/image" Target="../media/image2.png"/><Relationship Id="rId4" Type="http://schemas.openxmlformats.org/officeDocument/2006/relationships/hyperlink" Target="https://uk.wikipedia.org/wiki/%D0%92%D1%87%D0%B5%D0%BD%D0%B0_%D1%80%D0%B0%D0%B4%D0%B0_%D0%B7%D0%B0%D0%BA%D0%BB%D0%B0%D0%B4%D1%83_%D0%B2%D0%B8%D1%89%D0%BE%D1%97_%D0%BE%D1%81%D0%B2%D1%96%D1%82%D0%B8"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aac"/><Relationship Id="rId1" Type="http://schemas.microsoft.com/office/2007/relationships/media" Target="../media/media19.aac"/><Relationship Id="rId6" Type="http://schemas.openxmlformats.org/officeDocument/2006/relationships/image" Target="../media/image2.png"/><Relationship Id="rId5" Type="http://schemas.openxmlformats.org/officeDocument/2006/relationships/hyperlink" Target="https://uk.wikipedia.org/w/index.php?title=%D0%9E%D1%80%D0%B3%D0%B0%D0%BD_%D1%81%D1%82%D1%83%D0%B4%D0%B5%D0%BD%D1%82%D1%81%D1%8C%D0%BA%D0%BE%D0%B3%D0%BE_%D1%81%D0%B0%D0%BC%D0%BE%D0%B2%D1%80%D1%8F%D0%B4%D1%83%D0%B2%D0%B0%D0%BD%D0%BD%D1%8F_%D0%92%D0%9D%D0%97&amp;action=edit&amp;redlink=1" TargetMode="External"/><Relationship Id="rId4" Type="http://schemas.openxmlformats.org/officeDocument/2006/relationships/hyperlink" Target="https://uk.wikipedia.org/wiki/%D0%9F%D1%80%D0%B8%D0%B9%D0%BC%D0%B0%D0%BB%D1%8C%D0%BD%D0%B0_%D0%BA%D0%BE%D0%BC%D1%96%D1%81%D1%96%D1%8F_%D0%B7%D0%B0%D0%BA%D0%BB%D0%B0%D0%B4%D1%83_%D0%B2%D0%B8%D1%89%D0%BE%D1%97_%D0%BE%D1%81%D0%B2%D1%96%D1%82%D0%B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uk.wikipedia.org/wiki/%D0%86%D0%BD%D1%81%D1%82%D0%B8%D1%82%D1%83%D1%82" TargetMode="External"/><Relationship Id="rId2" Type="http://schemas.openxmlformats.org/officeDocument/2006/relationships/audio" Target="../media/media20.aac"/><Relationship Id="rId1" Type="http://schemas.microsoft.com/office/2007/relationships/media" Target="../media/media20.aac"/><Relationship Id="rId6" Type="http://schemas.openxmlformats.org/officeDocument/2006/relationships/hyperlink" Target="https://uk.wikipedia.org/wiki/%D0%90%D0%BA%D0%B0%D0%B4%D0%B5%D0%BC%D1%96%D1%8F" TargetMode="External"/><Relationship Id="rId5" Type="http://schemas.openxmlformats.org/officeDocument/2006/relationships/hyperlink" Target="https://uk.wikipedia.org/wiki/%D0%A0%D1%96%D0%B2%D0%B5%D0%BD%D1%8C_%D0%B0%D0%BA%D1%80%D0%B5%D0%B4%D0%B8%D1%82%D0%B0%D1%86%D1%96%D1%97" TargetMode="External"/><Relationship Id="rId4" Type="http://schemas.openxmlformats.org/officeDocument/2006/relationships/hyperlink" Target="https://uk.wikipedia.org/wiki/%D0%A3%D0%BD%D1%96%D0%B2%D0%B5%D1%80%D1%81%D0%B8%D1%82%D0%B5%D1%82"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uk.wikipedia.org/wiki/%D0%A3%D1%87%D0%B8%D0%BB%D0%B8%D1%89%D0%B5" TargetMode="External"/><Relationship Id="rId2" Type="http://schemas.openxmlformats.org/officeDocument/2006/relationships/audio" Target="../media/media21.aac"/><Relationship Id="rId1" Type="http://schemas.microsoft.com/office/2007/relationships/media" Target="../media/media21.aac"/><Relationship Id="rId6" Type="http://schemas.openxmlformats.org/officeDocument/2006/relationships/hyperlink" Target="https://uk.wikipedia.org/wiki/%D0%A2%D0%B5%D1%85%D0%BD%D1%96%D0%BA%D1%83%D0%BC" TargetMode="External"/><Relationship Id="rId5" Type="http://schemas.openxmlformats.org/officeDocument/2006/relationships/hyperlink" Target="https://uk.wikipedia.org/wiki/%D0%9A%D0%BE%D0%BB%D0%B5%D0%B4%D0%B6" TargetMode="External"/><Relationship Id="rId4" Type="http://schemas.openxmlformats.org/officeDocument/2006/relationships/hyperlink" Target="https://uk.wikipedia.org/wiki/%D0%9A%D0%BE%D0%BD%D1%81%D0%B5%D1%80%D0%B2%D0%B0%D1%82%D0%BE%D1%80%D1%96%D1%8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uk.wikipedia.org/wiki/%D0%95%D0%BB%D0%B5%D0%BA%D1%82%D1%80%D0%BE%D0%BD%D1%96%D0%BA%D0%B0" TargetMode="External"/><Relationship Id="rId13" Type="http://schemas.openxmlformats.org/officeDocument/2006/relationships/hyperlink" Target="https://uk.wikipedia.org/wiki/%D0%A5%D1%96%D0%BC%D1%96%D1%8F" TargetMode="External"/><Relationship Id="rId3" Type="http://schemas.openxmlformats.org/officeDocument/2006/relationships/slideLayout" Target="../slideLayouts/slideLayout2.xml"/><Relationship Id="rId7" Type="http://schemas.openxmlformats.org/officeDocument/2006/relationships/hyperlink" Target="https://uk.wikipedia.org/wiki/%D0%95%D0%BD%D0%B5%D1%80%D0%B3%D0%B5%D1%82%D0%B8%D0%BA%D0%B0" TargetMode="External"/><Relationship Id="rId12" Type="http://schemas.openxmlformats.org/officeDocument/2006/relationships/hyperlink" Target="https://uk.wikipedia.org/wiki/%D0%A4%D1%96%D0%B7%D0%B8%D0%BA%D0%B0" TargetMode="External"/><Relationship Id="rId2" Type="http://schemas.openxmlformats.org/officeDocument/2006/relationships/audio" Target="../media/media22.aac"/><Relationship Id="rId16" Type="http://schemas.openxmlformats.org/officeDocument/2006/relationships/image" Target="../media/image2.png"/><Relationship Id="rId1" Type="http://schemas.microsoft.com/office/2007/relationships/media" Target="../media/media22.aac"/><Relationship Id="rId6" Type="http://schemas.openxmlformats.org/officeDocument/2006/relationships/hyperlink" Target="https://uk.wikipedia.org/wiki/%D0%95%D0%BB%D0%B5%D0%BA%D1%82%D1%80%D0%BE%D1%82%D0%B5%D1%85%D0%BD%D1%96%D0%BA%D0%B0" TargetMode="External"/><Relationship Id="rId11" Type="http://schemas.openxmlformats.org/officeDocument/2006/relationships/hyperlink" Target="https://uk.wikipedia.org/wiki/%D0%9C%D0%B0%D1%82%D0%B5%D0%BC%D0%B0%D1%82%D0%B8%D0%BA%D0%B0" TargetMode="External"/><Relationship Id="rId5" Type="http://schemas.openxmlformats.org/officeDocument/2006/relationships/hyperlink" Target="https://uk.wikipedia.org/wiki/%D0%9F%D1%80%D0%B8%D1%80%D0%BE%D0%B4%D0%BD%D0%B8%D1%87%D1%96_%D0%BD%D0%B0%D1%83%D0%BA%D0%B8" TargetMode="External"/><Relationship Id="rId15" Type="http://schemas.openxmlformats.org/officeDocument/2006/relationships/hyperlink" Target="https://uk.wikipedia.org/wiki/%D0%9D%D0%B0%D1%83%D0%BA%D0%B8_%D0%BF%D1%80%D0%BE_%D0%97%D0%B5%D0%BC%D0%BB%D1%8E" TargetMode="External"/><Relationship Id="rId10" Type="http://schemas.openxmlformats.org/officeDocument/2006/relationships/hyperlink" Target="https://uk.wikipedia.org/wiki/%D0%90%D1%80%D1%85%D1%96%D1%82%D0%B5%D0%BA%D1%82%D1%83%D1%80%D0%B0" TargetMode="External"/><Relationship Id="rId4" Type="http://schemas.openxmlformats.org/officeDocument/2006/relationships/hyperlink" Target="https://uk.wikipedia.org/wiki/%D0%86%D0%BD%D0%B6%D0%B5%D0%BD%D0%B5%D1%80" TargetMode="External"/><Relationship Id="rId9" Type="http://schemas.openxmlformats.org/officeDocument/2006/relationships/hyperlink" Target="https://uk.wikipedia.org/wiki/%D0%9C%D0%B0%D1%88%D0%B8%D0%BD%D0%BE%D0%B1%D1%83%D0%B4%D1%83%D0%B2%D0%B0%D0%BD%D0%BD%D1%8F" TargetMode="External"/><Relationship Id="rId14" Type="http://schemas.openxmlformats.org/officeDocument/2006/relationships/hyperlink" Target="https://uk.wikipedia.org/wiki/%D0%93%D0%B5%D0%BE%D0%B4%D0%B5%D0%B7%D1%96%D1%8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image" Target="../media/image2.png"/><Relationship Id="rId5" Type="http://schemas.openxmlformats.org/officeDocument/2006/relationships/hyperlink" Target="https://uk.wikipedia.org/wiki/%D0%9D%D0%B0%D1%83%D0%BA%D0%BE%D0%B2%D0%BE-%D1%82%D0%B5%D1%85%D0%BD%D1%96%D1%87%D0%BD%D0%B0_%D0%B4%D1%96%D1%8F%D0%BB%D1%8C%D0%BD%D1%96%D1%81%D1%82%D1%8C" TargetMode="External"/><Relationship Id="rId4" Type="http://schemas.openxmlformats.org/officeDocument/2006/relationships/hyperlink" Target="https://uk.wikipedia.org/wiki/%D0%92%D0%B8%D1%89%D0%B0_%D0%BE%D1%81%D0%B2%D1%96%D1%82%D0%B0"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https://uk.wikipedia.org/wiki/%D0%9A%D0%B0%D1%84%D0%B5%D0%B4%D1%80%D0%B0_(%D0%BE%D1%81%D0%B2%D1%96%D1%82%D0%B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s://uk.wikipedia.org/wiki/%D0%A4%D0%B0%D0%BA%D1%83%D0%BB%D1%8C%D1%82%D0%B5%D1%82"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6" Type="http://schemas.openxmlformats.org/officeDocument/2006/relationships/image" Target="../media/image2.png"/><Relationship Id="rId5" Type="http://schemas.openxmlformats.org/officeDocument/2006/relationships/hyperlink" Target="https://uk.wikipedia.org/wiki/%D0%91%D1%96%D0%B1%D0%BB%D1%96%D0%BE%D1%82%D0%B5%D1%87%D0%BD%D0%B8%D0%B9_%D1%84%D0%BE%D0%BD%D0%B4" TargetMode="External"/><Relationship Id="rId4" Type="http://schemas.openxmlformats.org/officeDocument/2006/relationships/hyperlink" Target="https://uk.wikipedia.org/wiki/%D0%91%D1%96%D0%B1%D0%BB%D1%96%D0%BE%D1%82%D0%B5%D0%BA%D0%B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3540" y="0"/>
            <a:ext cx="9694460" cy="1760561"/>
          </a:xfrm>
        </p:spPr>
        <p:txBody>
          <a:bodyPr>
            <a:normAutofit fontScale="90000"/>
          </a:bodyPr>
          <a:lstStyle/>
          <a:p>
            <a:pPr algn="ctr"/>
            <a:r>
              <a:rPr lang="uk-UA" sz="4000" i="1" dirty="0">
                <a:solidFill>
                  <a:schemeClr val="tx1"/>
                </a:solidFill>
                <a:effectLst>
                  <a:outerShdw blurRad="38100" dist="38100" dir="2700000" algn="tl">
                    <a:srgbClr val="000000">
                      <a:alpha val="43137"/>
                    </a:srgbClr>
                  </a:outerShdw>
                </a:effectLst>
              </a:rPr>
              <a:t>Навчальна дисципліна:</a:t>
            </a:r>
            <a:r>
              <a:rPr lang="ru-RU" sz="4000" i="1" dirty="0">
                <a:solidFill>
                  <a:schemeClr val="tx1"/>
                </a:solidFill>
                <a:effectLst>
                  <a:outerShdw blurRad="38100" dist="38100" dir="2700000" algn="tl">
                    <a:srgbClr val="000000">
                      <a:alpha val="43137"/>
                    </a:srgbClr>
                  </a:outerShdw>
                </a:effectLst>
              </a:rPr>
              <a:t/>
            </a:r>
            <a:br>
              <a:rPr lang="ru-RU" sz="4000" i="1" dirty="0">
                <a:solidFill>
                  <a:schemeClr val="tx1"/>
                </a:solidFill>
                <a:effectLst>
                  <a:outerShdw blurRad="38100" dist="38100" dir="2700000" algn="tl">
                    <a:srgbClr val="000000">
                      <a:alpha val="43137"/>
                    </a:srgbClr>
                  </a:outerShdw>
                </a:effectLst>
              </a:rPr>
            </a:br>
            <a:r>
              <a:rPr lang="uk-UA" sz="4000" b="1" i="1" dirty="0">
                <a:solidFill>
                  <a:schemeClr val="tx1"/>
                </a:solidFill>
                <a:effectLst>
                  <a:outerShdw blurRad="38100" dist="38100" dir="2700000" algn="tl">
                    <a:srgbClr val="000000">
                      <a:alpha val="43137"/>
                    </a:srgbClr>
                  </a:outerShdw>
                </a:effectLst>
              </a:rPr>
              <a:t>«Вступ до телекомунікацій та радіотехніки»</a:t>
            </a:r>
            <a:endParaRPr lang="ru-RU" sz="4000" dirty="0">
              <a:solidFill>
                <a:schemeClr val="tx1"/>
              </a:solidFill>
            </a:endParaRPr>
          </a:p>
        </p:txBody>
      </p:sp>
      <p:pic>
        <p:nvPicPr>
          <p:cNvPr id="4" name="Рисунок 3"/>
          <p:cNvPicPr/>
          <p:nvPr/>
        </p:nvPicPr>
        <p:blipFill>
          <a:blip r:embed="rId2"/>
          <a:stretch>
            <a:fillRect/>
          </a:stretch>
        </p:blipFill>
        <p:spPr>
          <a:xfrm>
            <a:off x="2866513" y="1841216"/>
            <a:ext cx="5749290" cy="4813300"/>
          </a:xfrm>
          <a:prstGeom prst="rect">
            <a:avLst/>
          </a:prstGeom>
        </p:spPr>
      </p:pic>
    </p:spTree>
    <p:extLst>
      <p:ext uri="{BB962C8B-B14F-4D97-AF65-F5344CB8AC3E}">
        <p14:creationId xmlns:p14="http://schemas.microsoft.com/office/powerpoint/2010/main" val="416678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662615" cy="982639"/>
          </a:xfrm>
        </p:spPr>
        <p:txBody>
          <a:bodyPr>
            <a:normAutofit fontScale="90000"/>
          </a:bodyPr>
          <a:lstStyle/>
          <a:p>
            <a:pPr algn="ctr"/>
            <a:r>
              <a:rPr lang="uk-UA" b="1" dirty="0" smtClean="0">
                <a:solidFill>
                  <a:schemeClr val="tx1"/>
                </a:solidFill>
              </a:rPr>
              <a:t>Структурні підрозділи закладу вищої освіти І та ІІ рівнів акредитації</a:t>
            </a:r>
            <a:r>
              <a:rPr lang="ru-RU" b="1" dirty="0"/>
              <a:t/>
            </a:r>
            <a:br>
              <a:rPr lang="ru-RU" b="1" dirty="0"/>
            </a:br>
            <a:endParaRPr lang="ru-RU" dirty="0"/>
          </a:p>
        </p:txBody>
      </p:sp>
      <p:sp>
        <p:nvSpPr>
          <p:cNvPr id="3" name="Объект 2"/>
          <p:cNvSpPr>
            <a:spLocks noGrp="1"/>
          </p:cNvSpPr>
          <p:nvPr>
            <p:ph idx="1"/>
          </p:nvPr>
        </p:nvSpPr>
        <p:spPr>
          <a:xfrm>
            <a:off x="0" y="982639"/>
            <a:ext cx="9840036" cy="5875361"/>
          </a:xfrm>
        </p:spPr>
        <p:txBody>
          <a:bodyPr/>
          <a:lstStyle/>
          <a:p>
            <a:r>
              <a:rPr lang="uk-UA" sz="2400" b="1" dirty="0" smtClean="0"/>
              <a:t>Відділення</a:t>
            </a:r>
            <a:r>
              <a:rPr lang="uk-UA" sz="2400" dirty="0" smtClean="0"/>
              <a:t> — структурний підрозділ, що об'єднує навчальні групи з однієї або кількох спеціальностей, методичні, навчально-виробничі та інші підрозділи. Відділення створюється рішенням керівника закладу вищої освіти, якщо на ньому навчається не менше ніж 150 студентів.</a:t>
            </a:r>
          </a:p>
          <a:p>
            <a:r>
              <a:rPr lang="uk-UA" sz="2400" b="1" dirty="0" smtClean="0"/>
              <a:t>Предметна (циклова) комісія</a:t>
            </a:r>
            <a:r>
              <a:rPr lang="uk-UA" sz="2400" dirty="0" smtClean="0"/>
              <a:t> — структурний навчально-методичний підрозділ, що проводить виховну, навчальну та методичну роботу з однієї або кількох споріднених навчальних дисциплін. Предметна (циклова) комісія створюється рішенням керівника закладу вищої освіти за умови, якщо до її складу входить не менше ніж три педагогічних працівники.</a:t>
            </a:r>
          </a:p>
          <a:p>
            <a:endParaRPr lang="ru-RU" dirty="0"/>
          </a:p>
        </p:txBody>
      </p:sp>
      <p:pic>
        <p:nvPicPr>
          <p:cNvPr id="4" name="л4.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1438" y="460375"/>
            <a:ext cx="609600" cy="609600"/>
          </a:xfrm>
          <a:prstGeom prst="rect">
            <a:avLst/>
          </a:prstGeom>
        </p:spPr>
      </p:pic>
    </p:spTree>
    <p:extLst>
      <p:ext uri="{BB962C8B-B14F-4D97-AF65-F5344CB8AC3E}">
        <p14:creationId xmlns:p14="http://schemas.microsoft.com/office/powerpoint/2010/main" val="1098048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10687051" cy="6858000"/>
          </a:xfrm>
        </p:spPr>
        <p:txBody>
          <a:bodyPr>
            <a:normAutofit lnSpcReduction="10000"/>
          </a:bodyPr>
          <a:lstStyle/>
          <a:p>
            <a:r>
              <a:rPr lang="uk-UA" sz="2800" b="1" i="1" dirty="0" smtClean="0">
                <a:solidFill>
                  <a:schemeClr val="tx1"/>
                </a:solidFill>
              </a:rPr>
              <a:t>Навчання у закладах вищої освіти здійснюється за такими формами:</a:t>
            </a:r>
          </a:p>
          <a:p>
            <a:r>
              <a:rPr lang="uk-UA" sz="2000" dirty="0" smtClean="0">
                <a:solidFill>
                  <a:schemeClr val="tx1"/>
                </a:solidFill>
              </a:rPr>
              <a:t>очна (денна, вечірня);</a:t>
            </a:r>
          </a:p>
          <a:p>
            <a:r>
              <a:rPr lang="uk-UA" sz="2000" dirty="0" smtClean="0">
                <a:solidFill>
                  <a:schemeClr val="tx1"/>
                </a:solidFill>
              </a:rPr>
              <a:t>Заочна (дистанційна).</a:t>
            </a:r>
          </a:p>
          <a:p>
            <a:r>
              <a:rPr lang="uk-UA" sz="2000" dirty="0" smtClean="0">
                <a:solidFill>
                  <a:schemeClr val="tx1"/>
                </a:solidFill>
              </a:rPr>
              <a:t> Форми навчання можуть бути поєднані.</a:t>
            </a:r>
          </a:p>
          <a:p>
            <a:r>
              <a:rPr lang="uk-UA" sz="2800" b="1" i="1" dirty="0" smtClean="0"/>
              <a:t>Навчальний процес у закладах вищої освіти здійснюється у таких формах:</a:t>
            </a:r>
          </a:p>
          <a:p>
            <a:r>
              <a:rPr lang="uk-UA" dirty="0" smtClean="0"/>
              <a:t>навчальні заняття;</a:t>
            </a:r>
          </a:p>
          <a:p>
            <a:r>
              <a:rPr lang="uk-UA" dirty="0" smtClean="0"/>
              <a:t>самостійна робота;</a:t>
            </a:r>
          </a:p>
          <a:p>
            <a:r>
              <a:rPr lang="uk-UA" dirty="0" smtClean="0"/>
              <a:t>практична підготовка;</a:t>
            </a:r>
          </a:p>
          <a:p>
            <a:r>
              <a:rPr lang="uk-UA" dirty="0" smtClean="0"/>
              <a:t>контрольні заходи.</a:t>
            </a:r>
          </a:p>
          <a:p>
            <a:r>
              <a:rPr lang="uk-UA" sz="2800" b="1" i="1" dirty="0"/>
              <a:t>Основними видами навчальних занять у закладах вищої освіти є:</a:t>
            </a:r>
          </a:p>
          <a:p>
            <a:r>
              <a:rPr lang="uk-UA" dirty="0" smtClean="0">
                <a:hlinkClick r:id="rId4" tooltip="Лекція"/>
              </a:rPr>
              <a:t>лекція</a:t>
            </a:r>
            <a:r>
              <a:rPr lang="uk-UA" dirty="0" smtClean="0"/>
              <a:t>;</a:t>
            </a:r>
          </a:p>
          <a:p>
            <a:r>
              <a:rPr lang="uk-UA" dirty="0" smtClean="0">
                <a:hlinkClick r:id="rId5" tooltip="Лабораторне заняття"/>
              </a:rPr>
              <a:t>лабораторне</a:t>
            </a:r>
            <a:r>
              <a:rPr lang="uk-UA" dirty="0" smtClean="0"/>
              <a:t>, </a:t>
            </a:r>
            <a:r>
              <a:rPr lang="uk-UA" dirty="0" smtClean="0">
                <a:hlinkClick r:id="rId6" tooltip="Практичні заняття"/>
              </a:rPr>
              <a:t>практичне</a:t>
            </a:r>
            <a:r>
              <a:rPr lang="uk-UA" dirty="0" smtClean="0"/>
              <a:t>, </a:t>
            </a:r>
            <a:r>
              <a:rPr lang="uk-UA" dirty="0" smtClean="0">
                <a:hlinkClick r:id="rId7" tooltip="Семінарське заняття"/>
              </a:rPr>
              <a:t>семінарське</a:t>
            </a:r>
            <a:r>
              <a:rPr lang="uk-UA" dirty="0" smtClean="0"/>
              <a:t>, індивідуальне заняття;</a:t>
            </a:r>
          </a:p>
          <a:p>
            <a:r>
              <a:rPr lang="uk-UA" dirty="0" smtClean="0"/>
              <a:t>консультація.</a:t>
            </a:r>
          </a:p>
          <a:p>
            <a:r>
              <a:rPr lang="uk-UA" dirty="0" smtClean="0"/>
              <a:t>Закладом вищої освіти може бути встановлено інші види навчальних занять.</a:t>
            </a:r>
          </a:p>
          <a:p>
            <a:endParaRPr lang="uk-UA" sz="2400" dirty="0" smtClean="0">
              <a:solidFill>
                <a:schemeClr val="tx1"/>
              </a:solidFill>
            </a:endParaRPr>
          </a:p>
          <a:p>
            <a:endParaRPr lang="uk-UA" sz="2400" dirty="0" smtClean="0">
              <a:solidFill>
                <a:schemeClr val="tx1"/>
              </a:solidFill>
            </a:endParaRPr>
          </a:p>
          <a:p>
            <a:endParaRPr lang="ru-RU" dirty="0"/>
          </a:p>
        </p:txBody>
      </p:sp>
      <p:pic>
        <p:nvPicPr>
          <p:cNvPr id="2" name="Л4.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1363" y="474663"/>
            <a:ext cx="609600" cy="609600"/>
          </a:xfrm>
          <a:prstGeom prst="rect">
            <a:avLst/>
          </a:prstGeom>
        </p:spPr>
      </p:pic>
    </p:spTree>
    <p:extLst>
      <p:ext uri="{BB962C8B-B14F-4D97-AF65-F5344CB8AC3E}">
        <p14:creationId xmlns:p14="http://schemas.microsoft.com/office/powerpoint/2010/main" val="319947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272588" cy="6858000"/>
          </a:xfrm>
        </p:spPr>
        <p:txBody>
          <a:bodyPr/>
          <a:lstStyle/>
          <a:p>
            <a:r>
              <a:rPr lang="uk-UA" sz="2400" b="1" dirty="0" err="1" smtClean="0"/>
              <a:t>Ле́кція</a:t>
            </a:r>
            <a:r>
              <a:rPr lang="uk-UA" sz="2400" dirty="0" smtClean="0"/>
              <a:t> (</a:t>
            </a:r>
            <a:r>
              <a:rPr lang="uk-UA" sz="2400" dirty="0" smtClean="0">
                <a:hlinkClick r:id="rId4" tooltip="Латинська мова"/>
              </a:rPr>
              <a:t>лат.</a:t>
            </a:r>
            <a:r>
              <a:rPr lang="uk-UA" sz="2400" dirty="0" smtClean="0"/>
              <a:t> </a:t>
            </a:r>
            <a:r>
              <a:rPr lang="uk-UA" sz="2400" i="1" dirty="0" err="1" smtClean="0"/>
              <a:t>lectio</a:t>
            </a:r>
            <a:r>
              <a:rPr lang="uk-UA" sz="2400" dirty="0" smtClean="0"/>
              <a:t> — читання) — основна форма проведення навчальних занять, призначених для засвоєння </a:t>
            </a:r>
            <a:r>
              <a:rPr lang="uk-UA" sz="2400" dirty="0" smtClean="0">
                <a:hlinkClick r:id="rId5" tooltip="Теорія"/>
              </a:rPr>
              <a:t>теоретичного</a:t>
            </a:r>
            <a:r>
              <a:rPr lang="uk-UA" sz="2400" dirty="0" smtClean="0"/>
              <a:t> матеріалу.</a:t>
            </a:r>
          </a:p>
          <a:p>
            <a:r>
              <a:rPr lang="uk-UA" sz="2400" dirty="0" smtClean="0"/>
              <a:t>Лекція є основною формою </a:t>
            </a:r>
            <a:r>
              <a:rPr lang="uk-UA" sz="2400" dirty="0" smtClean="0">
                <a:hlinkClick r:id="rId6" tooltip="Навчання"/>
              </a:rPr>
              <a:t>навчального процесу</a:t>
            </a:r>
            <a:r>
              <a:rPr lang="uk-UA" sz="2400" dirty="0" smtClean="0"/>
              <a:t> у </a:t>
            </a:r>
            <a:r>
              <a:rPr lang="uk-UA" sz="2400" dirty="0" smtClean="0">
                <a:hlinkClick r:id="rId7" tooltip="Вища школа"/>
              </a:rPr>
              <a:t>вищій школі</a:t>
            </a:r>
            <a:r>
              <a:rPr lang="uk-UA" sz="2400" dirty="0" smtClean="0"/>
              <a:t>. Усний виклад предмета викладачем, а також публічне читання на яку-небудь тему.</a:t>
            </a:r>
          </a:p>
          <a:p>
            <a:r>
              <a:rPr lang="uk-UA" sz="2400" dirty="0" smtClean="0"/>
              <a:t>Мета лекції — розкрити основні положення теми, досягнення науки, з'ясувати невирішені проблеми, узагальнити досвід роботи, дати рекомендації щодо використання основних висновків за темами на практичних заняттях.</a:t>
            </a:r>
          </a:p>
          <a:p>
            <a:endParaRPr lang="ru-RU" dirty="0"/>
          </a:p>
        </p:txBody>
      </p:sp>
      <p:pic>
        <p:nvPicPr>
          <p:cNvPr id="3074" name="Picture 2" descr="https://upload.wikimedia.org/wikipedia/commons/thumb/8/86/Mathematics_lecture_at_the_Helsinki_University_of_Technology.jpg/300px-Mathematics_lecture_at_the_Helsinki_University_of_Technolog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3631406"/>
            <a:ext cx="4302125" cy="3226594"/>
          </a:xfrm>
          <a:prstGeom prst="rect">
            <a:avLst/>
          </a:prstGeom>
          <a:noFill/>
          <a:extLst>
            <a:ext uri="{909E8E84-426E-40DD-AFC4-6F175D3DCCD1}">
              <a14:hiddenFill xmlns:a14="http://schemas.microsoft.com/office/drawing/2010/main">
                <a:solidFill>
                  <a:srgbClr val="FFFFFF"/>
                </a:solidFill>
              </a14:hiddenFill>
            </a:ext>
          </a:extLst>
        </p:spPr>
      </p:pic>
      <p:pic>
        <p:nvPicPr>
          <p:cNvPr id="2" name="Л4.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23638" y="528638"/>
            <a:ext cx="609600" cy="609600"/>
          </a:xfrm>
          <a:prstGeom prst="rect">
            <a:avLst/>
          </a:prstGeom>
        </p:spPr>
      </p:pic>
    </p:spTree>
    <p:extLst>
      <p:ext uri="{BB962C8B-B14F-4D97-AF65-F5344CB8AC3E}">
        <p14:creationId xmlns:p14="http://schemas.microsoft.com/office/powerpoint/2010/main" val="1867345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615488" cy="6858000"/>
          </a:xfrm>
        </p:spPr>
        <p:txBody>
          <a:bodyPr>
            <a:normAutofit/>
          </a:bodyPr>
          <a:lstStyle/>
          <a:p>
            <a:r>
              <a:rPr lang="uk-UA" sz="2800" b="1" i="1" dirty="0" smtClean="0"/>
              <a:t>Лабораторне заняття</a:t>
            </a:r>
            <a:r>
              <a:rPr lang="uk-UA" sz="2400" dirty="0" smtClean="0"/>
              <a:t> — форма навчального заняття, при якому особа, що навчається, зокрема </a:t>
            </a:r>
            <a:r>
              <a:rPr lang="uk-UA" sz="2400" dirty="0" smtClean="0">
                <a:hlinkClick r:id="rId4" tooltip="Учень"/>
              </a:rPr>
              <a:t>учень</a:t>
            </a:r>
            <a:r>
              <a:rPr lang="uk-UA" sz="2400" dirty="0" smtClean="0"/>
              <a:t>, </a:t>
            </a:r>
            <a:r>
              <a:rPr lang="uk-UA" sz="2400" dirty="0" smtClean="0">
                <a:hlinkClick r:id="rId5" tooltip="Слухач"/>
              </a:rPr>
              <a:t>слухач</a:t>
            </a:r>
            <a:r>
              <a:rPr lang="uk-UA" sz="2400" dirty="0" smtClean="0"/>
              <a:t>, </a:t>
            </a:r>
            <a:r>
              <a:rPr lang="uk-UA" sz="2400" dirty="0" smtClean="0">
                <a:hlinkClick r:id="rId6" tooltip="Студент"/>
              </a:rPr>
              <a:t>студент</a:t>
            </a:r>
            <a:r>
              <a:rPr lang="uk-UA" sz="2400" dirty="0" smtClean="0"/>
              <a:t>, </a:t>
            </a:r>
            <a:r>
              <a:rPr lang="uk-UA" sz="2400" dirty="0" smtClean="0">
                <a:hlinkClick r:id="rId7" tooltip="Курсант"/>
              </a:rPr>
              <a:t>курсант</a:t>
            </a:r>
            <a:r>
              <a:rPr lang="uk-UA" sz="2400" dirty="0" smtClean="0"/>
              <a:t> тощо, під керівництвом викладача, особисто проводить натурні або імітаційні </a:t>
            </a:r>
            <a:r>
              <a:rPr lang="uk-UA" sz="2400" dirty="0" smtClean="0">
                <a:hlinkClick r:id="rId8" tooltip="Експеримент"/>
              </a:rPr>
              <a:t>експерименти</a:t>
            </a:r>
            <a:r>
              <a:rPr lang="uk-UA" sz="2400" dirty="0" smtClean="0"/>
              <a:t>, чи досліди з метою практичного підтвердження окремих </a:t>
            </a:r>
            <a:r>
              <a:rPr lang="uk-UA" sz="2400" dirty="0" smtClean="0">
                <a:hlinkClick r:id="rId9" tooltip="Теорія"/>
              </a:rPr>
              <a:t>теоретичних</a:t>
            </a:r>
            <a:r>
              <a:rPr lang="uk-UA" sz="2400" dirty="0" smtClean="0"/>
              <a:t> положень даної навчальної дисципліни; набуває практичних навичок роботи з лабораторним устаткуванням, обладнанням, </a:t>
            </a:r>
            <a:r>
              <a:rPr lang="uk-UA" sz="2400" dirty="0" smtClean="0">
                <a:hlinkClick r:id="rId10" tooltip="Обчислювальна техніка"/>
              </a:rPr>
              <a:t>обчислювальною технікою</a:t>
            </a:r>
            <a:r>
              <a:rPr lang="uk-UA" sz="2400" dirty="0" smtClean="0"/>
              <a:t>, </a:t>
            </a:r>
            <a:r>
              <a:rPr lang="uk-UA" sz="2400" dirty="0" smtClean="0">
                <a:hlinkClick r:id="rId11" tooltip="Вимірювальна апаратура (ще не написана)"/>
              </a:rPr>
              <a:t>вимірювальною апаратурою</a:t>
            </a:r>
            <a:r>
              <a:rPr lang="uk-UA" sz="2400" dirty="0" smtClean="0"/>
              <a:t>, методикою експериментальних досліджень у конкретній предметній галузі.</a:t>
            </a:r>
          </a:p>
          <a:p>
            <a:r>
              <a:rPr lang="uk-UA" sz="2800" b="1" i="1" dirty="0" smtClean="0"/>
              <a:t>Практичні заняття </a:t>
            </a:r>
            <a:r>
              <a:rPr lang="uk-UA" sz="2400" dirty="0" smtClean="0"/>
              <a:t>— форма навчального заняття, при якій </a:t>
            </a:r>
            <a:r>
              <a:rPr lang="uk-UA" sz="2400" dirty="0" smtClean="0">
                <a:hlinkClick r:id="rId12" tooltip="Викладач"/>
              </a:rPr>
              <a:t>викладач</a:t>
            </a:r>
            <a:r>
              <a:rPr lang="uk-UA" sz="2400" dirty="0" smtClean="0"/>
              <a:t> організує детальний розгляд </a:t>
            </a:r>
            <a:r>
              <a:rPr lang="uk-UA" sz="2400" dirty="0" smtClean="0">
                <a:hlinkClick r:id="rId6" tooltip="Студент"/>
              </a:rPr>
              <a:t>студентами</a:t>
            </a:r>
            <a:r>
              <a:rPr lang="uk-UA" sz="2400" dirty="0" smtClean="0"/>
              <a:t> окремих </a:t>
            </a:r>
            <a:r>
              <a:rPr lang="uk-UA" sz="2400" dirty="0" smtClean="0">
                <a:hlinkClick r:id="rId9" tooltip="Теорія"/>
              </a:rPr>
              <a:t>теоретичних</a:t>
            </a:r>
            <a:r>
              <a:rPr lang="uk-UA" sz="2400" dirty="0" smtClean="0"/>
              <a:t> положень навчальної дисципліни та формує </a:t>
            </a:r>
            <a:r>
              <a:rPr lang="uk-UA" sz="2400" dirty="0" smtClean="0">
                <a:hlinkClick r:id="rId13" tooltip="Вміння"/>
              </a:rPr>
              <a:t>вміння</a:t>
            </a:r>
            <a:r>
              <a:rPr lang="uk-UA" sz="2400" dirty="0" smtClean="0"/>
              <a:t> і </a:t>
            </a:r>
            <a:r>
              <a:rPr lang="uk-UA" sz="2400" dirty="0" smtClean="0">
                <a:hlinkClick r:id="rId14" tooltip="Навички"/>
              </a:rPr>
              <a:t>навички</a:t>
            </a:r>
            <a:r>
              <a:rPr lang="uk-UA" sz="2400" dirty="0" smtClean="0"/>
              <a:t> їх практичного застосування шляхом індивідуального виконання </a:t>
            </a:r>
            <a:r>
              <a:rPr lang="uk-UA" sz="2400" dirty="0" smtClean="0">
                <a:hlinkClick r:id="rId6" tooltip="Студент"/>
              </a:rPr>
              <a:t>студентом</a:t>
            </a:r>
            <a:r>
              <a:rPr lang="uk-UA" sz="2400" dirty="0" smtClean="0"/>
              <a:t> відповідно сформульованих завдань.</a:t>
            </a:r>
            <a:endParaRPr lang="uk-UA" sz="3200" dirty="0"/>
          </a:p>
        </p:txBody>
      </p:sp>
      <p:pic>
        <p:nvPicPr>
          <p:cNvPr id="2" name="Л4.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55375" y="582613"/>
            <a:ext cx="609600" cy="609600"/>
          </a:xfrm>
          <a:prstGeom prst="rect">
            <a:avLst/>
          </a:prstGeom>
        </p:spPr>
      </p:pic>
    </p:spTree>
    <p:extLst>
      <p:ext uri="{BB962C8B-B14F-4D97-AF65-F5344CB8AC3E}">
        <p14:creationId xmlns:p14="http://schemas.microsoft.com/office/powerpoint/2010/main" val="2219645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815513" cy="6858000"/>
          </a:xfrm>
        </p:spPr>
        <p:txBody>
          <a:bodyPr>
            <a:normAutofit/>
          </a:bodyPr>
          <a:lstStyle/>
          <a:p>
            <a:r>
              <a:rPr lang="uk-UA" sz="2800" b="1" dirty="0" smtClean="0"/>
              <a:t>Семінарське заняття</a:t>
            </a:r>
            <a:r>
              <a:rPr lang="uk-UA" sz="2800" dirty="0" smtClean="0"/>
              <a:t> — форма </a:t>
            </a:r>
            <a:r>
              <a:rPr lang="uk-UA" sz="2800" dirty="0" smtClean="0">
                <a:hlinkClick r:id="rId4" tooltip="Навчальні заняття"/>
              </a:rPr>
              <a:t>навчального заняття</a:t>
            </a:r>
            <a:r>
              <a:rPr lang="uk-UA" sz="2800" dirty="0" smtClean="0"/>
              <a:t>, при якій викладач організує дискусію навколо попередньо визначених тем, до котрих студенти готують тези виступів на підставі індивідуально виконаних завдань (рефератів). Семінарські заняття проводяться в аудиторіях або в навчальних кабінетах з однією академічною групою.</a:t>
            </a:r>
          </a:p>
          <a:p>
            <a:r>
              <a:rPr lang="uk-UA" sz="2800" b="1" dirty="0" smtClean="0"/>
              <a:t>Самостійна робота студента </a:t>
            </a:r>
            <a:r>
              <a:rPr lang="uk-UA" sz="2800" dirty="0" smtClean="0"/>
              <a:t>(СРС) - це самостійна діяльність та навчання студента, яку науково-педагогічний працівник планує разом зі студентом, але виконує її студент за завданнями та під методичним керівництвом і контролем науково-педагогічного працівника без його прямої участі.</a:t>
            </a:r>
            <a:endParaRPr lang="uk-UA" sz="2800" dirty="0"/>
          </a:p>
        </p:txBody>
      </p:sp>
      <p:pic>
        <p:nvPicPr>
          <p:cNvPr id="2" name="Л4.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8813" y="787400"/>
            <a:ext cx="609600" cy="609600"/>
          </a:xfrm>
          <a:prstGeom prst="rect">
            <a:avLst/>
          </a:prstGeom>
        </p:spPr>
      </p:pic>
    </p:spTree>
    <p:extLst>
      <p:ext uri="{BB962C8B-B14F-4D97-AF65-F5344CB8AC3E}">
        <p14:creationId xmlns:p14="http://schemas.microsoft.com/office/powerpoint/2010/main" val="2924721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801350" cy="6858000"/>
          </a:xfrm>
        </p:spPr>
        <p:txBody>
          <a:bodyPr>
            <a:normAutofit lnSpcReduction="10000"/>
          </a:bodyPr>
          <a:lstStyle/>
          <a:p>
            <a:r>
              <a:rPr lang="uk-UA" sz="2600" dirty="0" smtClean="0"/>
              <a:t>Безпосереднє </a:t>
            </a:r>
            <a:r>
              <a:rPr lang="uk-UA" sz="2600" b="1" dirty="0" smtClean="0"/>
              <a:t>управління</a:t>
            </a:r>
            <a:r>
              <a:rPr lang="uk-UA" sz="2600" dirty="0" smtClean="0"/>
              <a:t> діяльністю закладу вищої освіти здійснює його керівник — </a:t>
            </a:r>
            <a:r>
              <a:rPr lang="uk-UA" sz="2600" dirty="0" smtClean="0">
                <a:hlinkClick r:id="rId5" tooltip="Ректор"/>
              </a:rPr>
              <a:t>ректор</a:t>
            </a:r>
            <a:r>
              <a:rPr lang="uk-UA" sz="2600" dirty="0" smtClean="0"/>
              <a:t> (президент), начальник, директор тощо.</a:t>
            </a:r>
            <a:r>
              <a:rPr lang="ru-RU" sz="2600" b="1" dirty="0"/>
              <a:t> </a:t>
            </a:r>
            <a:r>
              <a:rPr lang="uk-UA" sz="2600" b="1" dirty="0" smtClean="0"/>
              <a:t>Керівник</a:t>
            </a:r>
            <a:r>
              <a:rPr lang="ru-RU" sz="2600" b="1" dirty="0" smtClean="0"/>
              <a:t> </a:t>
            </a:r>
            <a:r>
              <a:rPr lang="ru-RU" sz="2600" b="1" dirty="0"/>
              <a:t>закладу </a:t>
            </a:r>
            <a:r>
              <a:rPr lang="uk-UA" sz="2600" b="1" dirty="0" smtClean="0"/>
              <a:t>вищої освіти</a:t>
            </a:r>
            <a:r>
              <a:rPr lang="ru-RU" sz="2600" dirty="0"/>
              <a:t> в межах </a:t>
            </a:r>
            <a:r>
              <a:rPr lang="uk-UA" sz="2600" dirty="0" smtClean="0"/>
              <a:t>наданих йому повноважень:</a:t>
            </a:r>
          </a:p>
          <a:p>
            <a:r>
              <a:rPr lang="uk-UA" sz="1900" dirty="0" smtClean="0"/>
              <a:t>вирішує питання діяльності закладу вищої освіти, затверджує його структуру і штатний розпис;</a:t>
            </a:r>
          </a:p>
          <a:p>
            <a:r>
              <a:rPr lang="uk-UA" sz="1900" dirty="0" smtClean="0"/>
              <a:t>видає накази і розпорядження, обов'язкові для виконання всіма працівниками і структурними підрозділами закладу вищої освіти;</a:t>
            </a:r>
          </a:p>
          <a:p>
            <a:r>
              <a:rPr lang="uk-UA" sz="1900" dirty="0" smtClean="0"/>
              <a:t>представляє заклад вищої освіти в державних та інших органах, відповідає за результати його діяльності перед органом управління, у підпорядкуванні якого перебуває заклад вищої освіти;</a:t>
            </a:r>
          </a:p>
          <a:p>
            <a:r>
              <a:rPr lang="uk-UA" sz="1900" dirty="0" smtClean="0"/>
              <a:t>є розпорядником майна і коштів;</a:t>
            </a:r>
          </a:p>
          <a:p>
            <a:r>
              <a:rPr lang="uk-UA" sz="1900" dirty="0" smtClean="0"/>
              <a:t>виконує кошторис, укладає угоди, дає доручення, відкриває банківські рахунки;</a:t>
            </a:r>
          </a:p>
          <a:p>
            <a:r>
              <a:rPr lang="uk-UA" sz="1900" dirty="0" smtClean="0"/>
              <a:t>приймає на роботу та звільняє з роботи працівників;</a:t>
            </a:r>
          </a:p>
          <a:p>
            <a:r>
              <a:rPr lang="uk-UA" sz="1900" dirty="0" smtClean="0"/>
              <a:t>забезпечує охорону праці, дотримання законності та порядку;</a:t>
            </a:r>
          </a:p>
          <a:p>
            <a:r>
              <a:rPr lang="uk-UA" sz="1900" dirty="0" smtClean="0"/>
              <a:t>визначає функціональні обов'язки працівників;</a:t>
            </a:r>
          </a:p>
          <a:p>
            <a:r>
              <a:rPr lang="uk-UA" sz="1900" dirty="0" smtClean="0"/>
              <a:t>формує контингент осіб, які навчаються у закладі вищої освіти;</a:t>
            </a:r>
          </a:p>
          <a:p>
            <a:r>
              <a:rPr lang="uk-UA" sz="1900" dirty="0" smtClean="0"/>
              <a:t>відраховує та поновлює на навчання осіб, які навчаються у закладі вищої освіти;</a:t>
            </a:r>
          </a:p>
          <a:p>
            <a:r>
              <a:rPr lang="uk-UA" sz="1900" dirty="0" smtClean="0"/>
              <a:t>контролює виконання навчальних планів і програм;</a:t>
            </a:r>
          </a:p>
          <a:p>
            <a:endParaRPr lang="uk-UA" sz="2800" dirty="0" smtClean="0"/>
          </a:p>
          <a:p>
            <a:endParaRPr lang="uk-UA" sz="2800" dirty="0"/>
          </a:p>
        </p:txBody>
      </p:sp>
      <p:pic>
        <p:nvPicPr>
          <p:cNvPr id="2" name="Л4.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438" y="447675"/>
            <a:ext cx="609600" cy="609600"/>
          </a:xfrm>
          <a:prstGeom prst="rect">
            <a:avLst/>
          </a:prstGeom>
        </p:spPr>
      </p:pic>
    </p:spTree>
    <p:extLst>
      <p:ext uri="{BB962C8B-B14F-4D97-AF65-F5344CB8AC3E}">
        <p14:creationId xmlns:p14="http://schemas.microsoft.com/office/powerpoint/2010/main" val="194630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715500" cy="6858000"/>
          </a:xfrm>
        </p:spPr>
        <p:txBody>
          <a:bodyPr>
            <a:normAutofit fontScale="92500" lnSpcReduction="10000"/>
          </a:bodyPr>
          <a:lstStyle/>
          <a:p>
            <a:r>
              <a:rPr lang="uk-UA" sz="2000" dirty="0" smtClean="0"/>
              <a:t>контролює дотримання всіма підрозділами штатно-фінансової дисципліни;</a:t>
            </a:r>
          </a:p>
          <a:p>
            <a:r>
              <a:rPr lang="uk-UA" sz="2000" dirty="0" smtClean="0"/>
              <a:t>забезпечує дотримання службової та державної таємниці;</a:t>
            </a:r>
          </a:p>
          <a:p>
            <a:r>
              <a:rPr lang="uk-UA" sz="2000" dirty="0" smtClean="0"/>
              <a:t>здійснює контроль за якістю роботи викладачів, організацією навчально-виховної та культурно-масової роботи, станом фізичного виховання і здоров'я, організовує побутове обслуговування учасників навчально-виховного процесу та інших працівників закладу вищої освіти;</a:t>
            </a:r>
          </a:p>
          <a:p>
            <a:r>
              <a:rPr lang="uk-UA" sz="2000" dirty="0" smtClean="0"/>
              <a:t>разом із профспілковими організаціями подає на затвердження вищому колегіальному органу громадського самоврядування закладу вищої освіти правила внутрішнього розпорядку та колективний договір і після затвердження підписує його.</a:t>
            </a:r>
          </a:p>
          <a:p>
            <a:r>
              <a:rPr lang="uk-UA" sz="2000" dirty="0" smtClean="0"/>
              <a:t>Керівник закладу вищої освіти відповідає за провадження освітньої діяльності у закладі вищої освіти, за результати фінансово-господарської діяльності, стан і збереження будівель та іншого майна.</a:t>
            </a:r>
          </a:p>
          <a:p>
            <a:r>
              <a:rPr lang="uk-UA" sz="2000" dirty="0" smtClean="0"/>
              <a:t>Для вирішення основних питань діяльності відповідно до статуту керівник закладу вищої освіти створює робочі та дорадчі органи, а також визначає їх повноваження.</a:t>
            </a:r>
          </a:p>
          <a:p>
            <a:r>
              <a:rPr lang="uk-UA" sz="2000" dirty="0" smtClean="0"/>
              <a:t>Керівник закладу вищої освіти щорічно звітує перед власником (власниками) або уповноваженим ним (ними) органом (особою) та вищим колегіальним органом громадського самоврядування закладу вищої освіти.</a:t>
            </a:r>
          </a:p>
          <a:p>
            <a:r>
              <a:rPr lang="uk-UA" sz="2000" dirty="0" smtClean="0"/>
              <a:t>Керівник закладу вищої освіти відповідно до статуту може делегувати частину своїх повноважень своїм заступникам та керівникам структурних підрозділів.</a:t>
            </a:r>
          </a:p>
          <a:p>
            <a:endParaRPr lang="ru-RU" dirty="0"/>
          </a:p>
        </p:txBody>
      </p:sp>
      <p:pic>
        <p:nvPicPr>
          <p:cNvPr id="2" name="л4.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6188" y="174625"/>
            <a:ext cx="609600" cy="609600"/>
          </a:xfrm>
          <a:prstGeom prst="rect">
            <a:avLst/>
          </a:prstGeom>
        </p:spPr>
      </p:pic>
    </p:spTree>
    <p:extLst>
      <p:ext uri="{BB962C8B-B14F-4D97-AF65-F5344CB8AC3E}">
        <p14:creationId xmlns:p14="http://schemas.microsoft.com/office/powerpoint/2010/main" val="2704260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686925" cy="6858000"/>
          </a:xfrm>
        </p:spPr>
        <p:txBody>
          <a:bodyPr>
            <a:normAutofit lnSpcReduction="10000"/>
          </a:bodyPr>
          <a:lstStyle/>
          <a:p>
            <a:r>
              <a:rPr lang="uk-UA" sz="2400" b="1" dirty="0" smtClean="0"/>
              <a:t>Керівництво факультетом здійснює декан</a:t>
            </a:r>
            <a:r>
              <a:rPr lang="uk-UA" sz="2400" dirty="0" smtClean="0"/>
              <a:t>. </a:t>
            </a:r>
            <a:r>
              <a:rPr lang="uk-UA" sz="2400" dirty="0" smtClean="0">
                <a:hlinkClick r:id="rId4" tooltip="Декан (посада)"/>
              </a:rPr>
              <a:t>Декан</a:t>
            </a:r>
            <a:r>
              <a:rPr lang="uk-UA" sz="2400" dirty="0" smtClean="0"/>
              <a:t> факультету може делегувати частину своїх повноважень своїм заступникам.</a:t>
            </a:r>
          </a:p>
          <a:p>
            <a:r>
              <a:rPr lang="uk-UA" sz="2400" dirty="0" smtClean="0"/>
              <a:t>Декан видає розпорядження, що стосуються діяльності факультету. Розпорядження декана є обов'язковими для виконання всіма працівниками факультету і можуть бути скасовані керівником закладу вищої освіти. Керівник закладу вищої освіти скасовує розпорядження декана, які суперечать закону, статутові закладу вищої освіти чи завдають шкоди інтересам закладу вищої освіти.</a:t>
            </a:r>
          </a:p>
          <a:p>
            <a:r>
              <a:rPr lang="uk-UA" sz="2400" b="1" dirty="0" smtClean="0"/>
              <a:t>Керівництво відділенням здійснює завідувач</a:t>
            </a:r>
            <a:r>
              <a:rPr lang="uk-UA" sz="2400" dirty="0" smtClean="0"/>
              <a:t>. Завідувач відділення призначається на посаду керівником закладу вищої освіти з числа педагогічних працівників, які мають повну вищу освіту і досвід навчально-методичної роботи.</a:t>
            </a:r>
          </a:p>
          <a:p>
            <a:r>
              <a:rPr lang="uk-UA" sz="2400" dirty="0" smtClean="0"/>
              <a:t>Завідувач відділення забезпечує організацію навчально-виховного процесу, виконання навчальних планів і програм, здійснює контроль за якістю викладання навчальних предметів, навчально-методичною діяльністю викладачів.</a:t>
            </a:r>
          </a:p>
          <a:p>
            <a:endParaRPr lang="ru-RU" dirty="0"/>
          </a:p>
        </p:txBody>
      </p:sp>
      <p:pic>
        <p:nvPicPr>
          <p:cNvPr id="2" name="Л4.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4875" y="350838"/>
            <a:ext cx="609600" cy="609600"/>
          </a:xfrm>
          <a:prstGeom prst="rect">
            <a:avLst/>
          </a:prstGeom>
        </p:spPr>
      </p:pic>
    </p:spTree>
    <p:extLst>
      <p:ext uri="{BB962C8B-B14F-4D97-AF65-F5344CB8AC3E}">
        <p14:creationId xmlns:p14="http://schemas.microsoft.com/office/powerpoint/2010/main" val="3696550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701214" cy="6858000"/>
          </a:xfrm>
        </p:spPr>
        <p:txBody>
          <a:bodyPr/>
          <a:lstStyle/>
          <a:p>
            <a:r>
              <a:rPr lang="uk-UA" sz="2800" b="1" i="1" dirty="0" smtClean="0">
                <a:hlinkClick r:id="rId4" tooltip="Вчена рада закладу вищої освіти"/>
              </a:rPr>
              <a:t>Вчена рада закладу вищої освіти</a:t>
            </a:r>
            <a:r>
              <a:rPr lang="uk-UA" sz="2800" dirty="0" smtClean="0"/>
              <a:t> є колегіальним органом закладу вищої освіти третього або четвертого рівня акредитації і утворюється строком до п'яти років (для національного закладу вищої освіти — строком до семи років).</a:t>
            </a:r>
          </a:p>
          <a:p>
            <a:r>
              <a:rPr lang="uk-UA" sz="2800" dirty="0" smtClean="0"/>
              <a:t>Вчена рада факультету є колегіальним органом факультету закладу вищої освіти третього і четвертого рівнів акредитації.</a:t>
            </a:r>
          </a:p>
          <a:p>
            <a:r>
              <a:rPr lang="uk-UA" sz="2800" dirty="0" smtClean="0"/>
              <a:t>У закладі вищої освіти третього або четвертого рівня акредитації можуть бути створені вчені ради інших структурних підрозділів. Їх повноваження визначаються керівником вищого навчального закладу</a:t>
            </a:r>
          </a:p>
          <a:p>
            <a:endParaRPr lang="ru-RU" dirty="0"/>
          </a:p>
        </p:txBody>
      </p:sp>
      <p:pic>
        <p:nvPicPr>
          <p:cNvPr id="2" name="Л4.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2675" y="433388"/>
            <a:ext cx="609600" cy="609600"/>
          </a:xfrm>
          <a:prstGeom prst="rect">
            <a:avLst/>
          </a:prstGeom>
        </p:spPr>
      </p:pic>
    </p:spTree>
    <p:extLst>
      <p:ext uri="{BB962C8B-B14F-4D97-AF65-F5344CB8AC3E}">
        <p14:creationId xmlns:p14="http://schemas.microsoft.com/office/powerpoint/2010/main" val="1736739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2766" y="0"/>
            <a:ext cx="9738254" cy="6858000"/>
          </a:xfrm>
        </p:spPr>
        <p:txBody>
          <a:bodyPr>
            <a:normAutofit fontScale="92500" lnSpcReduction="20000"/>
          </a:bodyPr>
          <a:lstStyle/>
          <a:p>
            <a:r>
              <a:rPr lang="uk-UA" sz="2400" dirty="0" smtClean="0"/>
              <a:t>У національному закладі вищої освіти в обов'язковому порядку створюється </a:t>
            </a:r>
            <a:r>
              <a:rPr lang="uk-UA" sz="2400" b="1" i="1" dirty="0" smtClean="0"/>
              <a:t>Наглядова рада.</a:t>
            </a:r>
          </a:p>
          <a:p>
            <a:r>
              <a:rPr lang="uk-UA" sz="2400" dirty="0" smtClean="0"/>
              <a:t>Наглядова рада розглядає шляхи перспективного розвитку закладу вищої освіти, надає допомогу його керівництву в реалізації державної політики у галузі вищої освіти і науки, здійснює громадський контроль за діяльністю керівництва закладу вищої освіти, забезпечує ефективну взаємодію закладу вищої освіти з органами державного управління, науковою громадськістю, суспільно-політичними та комерційними організаціями в інтересах розвитку вищої освіти.</a:t>
            </a:r>
          </a:p>
          <a:p>
            <a:r>
              <a:rPr lang="uk-UA" sz="2400" dirty="0" smtClean="0"/>
              <a:t>Склад Наглядової ради національного закладу вищої освіти затверджується Кабінетом Міністрів України. Положення про Наглядову раду національного закладу вищої освіти затверджує голова Наглядової ради за погодженням із спеціально уповноваженим центральним органом виконавчої влади у галузі освіти і науки.</a:t>
            </a:r>
          </a:p>
          <a:p>
            <a:r>
              <a:rPr lang="uk-UA" sz="2400" dirty="0" smtClean="0"/>
              <a:t>Термін повноваження Наглядової ради становить не менше ніж три роки, але не більше ніж п'ять років.</a:t>
            </a:r>
          </a:p>
          <a:p>
            <a:r>
              <a:rPr lang="uk-UA" sz="2400" dirty="0" smtClean="0"/>
              <a:t>Наглядова рада може бути створена також у закладі вищої освіти третього або четвертого рівня акредитації за погодженням із спеціально уповноваженим центральним органом виконавчої влади у галузі освіти і науки або іншим центральним органом виконавчої влади, у підпорядкуванні якого знаходиться заклад вищої освіти.</a:t>
            </a:r>
          </a:p>
          <a:p>
            <a:endParaRPr lang="ru-RU" dirty="0"/>
          </a:p>
        </p:txBody>
      </p:sp>
      <p:pic>
        <p:nvPicPr>
          <p:cNvPr id="2" name="л4.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6188" y="582613"/>
            <a:ext cx="609600" cy="609600"/>
          </a:xfrm>
          <a:prstGeom prst="rect">
            <a:avLst/>
          </a:prstGeom>
        </p:spPr>
      </p:pic>
    </p:spTree>
    <p:extLst>
      <p:ext uri="{BB962C8B-B14F-4D97-AF65-F5344CB8AC3E}">
        <p14:creationId xmlns:p14="http://schemas.microsoft.com/office/powerpoint/2010/main" val="2301150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4400" i="1" dirty="0">
                <a:solidFill>
                  <a:schemeClr val="tx1"/>
                </a:solidFill>
              </a:rPr>
              <a:t>Лекція </a:t>
            </a:r>
            <a:r>
              <a:rPr lang="uk-UA" sz="4400" i="1" dirty="0" smtClean="0">
                <a:solidFill>
                  <a:schemeClr val="tx1"/>
                </a:solidFill>
              </a:rPr>
              <a:t>4</a:t>
            </a:r>
            <a:r>
              <a:rPr lang="uk-UA" sz="4400" dirty="0" smtClean="0">
                <a:solidFill>
                  <a:schemeClr val="tx1"/>
                </a:solidFill>
              </a:rPr>
              <a:t>:</a:t>
            </a:r>
            <a:r>
              <a:rPr lang="ru-RU" sz="4400" dirty="0">
                <a:solidFill>
                  <a:schemeClr val="tx1"/>
                </a:solidFill>
              </a:rPr>
              <a:t/>
            </a:r>
            <a:br>
              <a:rPr lang="ru-RU" sz="4400" dirty="0">
                <a:solidFill>
                  <a:schemeClr val="tx1"/>
                </a:solidFill>
              </a:rPr>
            </a:br>
            <a:r>
              <a:rPr lang="uk-UA" sz="4400" b="1" i="1" dirty="0">
                <a:solidFill>
                  <a:schemeClr val="tx1"/>
                </a:solidFill>
              </a:rPr>
              <a:t> «Ступенева вища освіта»</a:t>
            </a:r>
            <a:r>
              <a:rPr lang="ru-RU" dirty="0"/>
              <a:t/>
            </a:r>
            <a:br>
              <a:rPr lang="ru-RU" dirty="0"/>
            </a:br>
            <a:endParaRPr lang="ru-RU" dirty="0"/>
          </a:p>
        </p:txBody>
      </p:sp>
      <p:sp>
        <p:nvSpPr>
          <p:cNvPr id="3" name="Объект 2"/>
          <p:cNvSpPr>
            <a:spLocks noGrp="1"/>
          </p:cNvSpPr>
          <p:nvPr>
            <p:ph idx="1"/>
          </p:nvPr>
        </p:nvSpPr>
        <p:spPr>
          <a:xfrm>
            <a:off x="677333" y="2160589"/>
            <a:ext cx="8971633" cy="3880773"/>
          </a:xfrm>
        </p:spPr>
        <p:txBody>
          <a:bodyPr/>
          <a:lstStyle/>
          <a:p>
            <a:r>
              <a:rPr lang="uk-UA" sz="4000" i="1" dirty="0"/>
              <a:t>Вищі учбові заклади.</a:t>
            </a:r>
          </a:p>
          <a:p>
            <a:r>
              <a:rPr lang="uk-UA" sz="4000" i="1" dirty="0"/>
              <a:t> Технічний університет. </a:t>
            </a:r>
            <a:endParaRPr lang="ru-RU" sz="4000" i="1" dirty="0"/>
          </a:p>
          <a:p>
            <a:r>
              <a:rPr lang="uk-UA" sz="4000" i="1" dirty="0"/>
              <a:t>Організація навчального процесу. </a:t>
            </a:r>
            <a:endParaRPr lang="uk-UA" sz="4000" i="1" dirty="0" smtClean="0"/>
          </a:p>
          <a:p>
            <a:endParaRPr lang="ru-RU" dirty="0"/>
          </a:p>
        </p:txBody>
      </p:sp>
      <p:pic>
        <p:nvPicPr>
          <p:cNvPr id="4" name="Л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1863" y="569913"/>
            <a:ext cx="609600" cy="609600"/>
          </a:xfrm>
          <a:prstGeom prst="rect">
            <a:avLst/>
          </a:prstGeom>
        </p:spPr>
      </p:pic>
    </p:spTree>
    <p:extLst>
      <p:ext uri="{BB962C8B-B14F-4D97-AF65-F5344CB8AC3E}">
        <p14:creationId xmlns:p14="http://schemas.microsoft.com/office/powerpoint/2010/main" val="3486541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7309" y="0"/>
            <a:ext cx="8596668" cy="676275"/>
          </a:xfrm>
        </p:spPr>
        <p:txBody>
          <a:bodyPr>
            <a:normAutofit fontScale="90000"/>
          </a:bodyPr>
          <a:lstStyle/>
          <a:p>
            <a:pPr algn="ctr"/>
            <a:r>
              <a:rPr lang="uk-UA" b="1" dirty="0" smtClean="0">
                <a:solidFill>
                  <a:schemeClr val="tx1"/>
                </a:solidFill>
              </a:rPr>
              <a:t>Робочі та дорадчі органи</a:t>
            </a:r>
            <a:r>
              <a:rPr lang="ru-RU" b="1" dirty="0">
                <a:solidFill>
                  <a:schemeClr val="tx1"/>
                </a:solidFill>
              </a:rPr>
              <a:t/>
            </a:r>
            <a:br>
              <a:rPr lang="ru-RU" b="1" dirty="0">
                <a:solidFill>
                  <a:schemeClr val="tx1"/>
                </a:solidFill>
              </a:rPr>
            </a:br>
            <a:endParaRPr lang="ru-RU" b="1" dirty="0">
              <a:solidFill>
                <a:schemeClr val="tx1"/>
              </a:solidFill>
            </a:endParaRPr>
          </a:p>
        </p:txBody>
      </p:sp>
      <p:sp>
        <p:nvSpPr>
          <p:cNvPr id="3" name="Объект 2"/>
          <p:cNvSpPr>
            <a:spLocks noGrp="1"/>
          </p:cNvSpPr>
          <p:nvPr>
            <p:ph idx="1"/>
          </p:nvPr>
        </p:nvSpPr>
        <p:spPr>
          <a:xfrm>
            <a:off x="0" y="574676"/>
            <a:ext cx="9386888" cy="6283324"/>
          </a:xfrm>
        </p:spPr>
        <p:txBody>
          <a:bodyPr>
            <a:normAutofit lnSpcReduction="10000"/>
          </a:bodyPr>
          <a:lstStyle/>
          <a:p>
            <a:r>
              <a:rPr lang="uk-UA" dirty="0" smtClean="0"/>
              <a:t>Для вирішення поточних питань діяльності закладу вищої освіти третього або четвертого рівня акредитації створюються робочі органи:</a:t>
            </a:r>
          </a:p>
          <a:p>
            <a:r>
              <a:rPr lang="uk-UA" dirty="0" smtClean="0"/>
              <a:t>ректорат;</a:t>
            </a:r>
          </a:p>
          <a:p>
            <a:r>
              <a:rPr lang="uk-UA" dirty="0" smtClean="0"/>
              <a:t>деканати;</a:t>
            </a:r>
          </a:p>
          <a:p>
            <a:r>
              <a:rPr lang="uk-UA" dirty="0" smtClean="0">
                <a:hlinkClick r:id="rId4" tooltip="Приймальна комісія закладу вищої освіти"/>
              </a:rPr>
              <a:t>приймальна комісія</a:t>
            </a:r>
            <a:r>
              <a:rPr lang="uk-UA" dirty="0" smtClean="0"/>
              <a:t>.</a:t>
            </a:r>
          </a:p>
          <a:p>
            <a:r>
              <a:rPr lang="uk-UA" dirty="0" smtClean="0"/>
              <a:t>Положення про робочі органи затверджуються наказом керівника закладу вищої освіти відповідно до статуту закладу вищої освіти.</a:t>
            </a:r>
          </a:p>
          <a:p>
            <a:r>
              <a:rPr lang="uk-UA" dirty="0" smtClean="0"/>
              <a:t>Для вирішення поточних питань діяльності закладу вищої освіти першого або другого рівня акредитації створюються робочі органи:</a:t>
            </a:r>
          </a:p>
          <a:p>
            <a:r>
              <a:rPr lang="uk-UA" dirty="0" smtClean="0"/>
              <a:t>адміністративна рада;</a:t>
            </a:r>
          </a:p>
          <a:p>
            <a:r>
              <a:rPr lang="uk-UA" dirty="0" smtClean="0">
                <a:hlinkClick r:id="rId4" tooltip="Приймальна комісія закладу вищої освіти"/>
              </a:rPr>
              <a:t>приймальна комісія</a:t>
            </a:r>
            <a:r>
              <a:rPr lang="uk-UA" dirty="0" smtClean="0"/>
              <a:t>.</a:t>
            </a:r>
          </a:p>
          <a:p>
            <a:r>
              <a:rPr lang="uk-UA" dirty="0" smtClean="0"/>
              <a:t>Дорадчим органом закладу вищої освіти першого або другого рівня акредитації є Педагогічна рада. Педагогічну раду очолює керівник закладу вищої освіти. До складу Педагогічної ради входять заступники директора, завідувачі відділень, завідувач бібліотеки, голови предметних (циклових) комісій, педагогічні працівники, головний бухгалтер.</a:t>
            </a:r>
          </a:p>
          <a:p>
            <a:r>
              <a:rPr lang="uk-UA" dirty="0" smtClean="0"/>
              <a:t>Також дорадчу функцію виконує </a:t>
            </a:r>
            <a:r>
              <a:rPr lang="uk-UA" dirty="0" smtClean="0">
                <a:hlinkClick r:id="rId5" tooltip="Орган студентського самоврядування ВНЗ (ще не написана)"/>
              </a:rPr>
              <a:t>студентське самоврядування</a:t>
            </a:r>
            <a:r>
              <a:rPr lang="uk-UA" dirty="0" smtClean="0"/>
              <a:t>.</a:t>
            </a:r>
          </a:p>
          <a:p>
            <a:r>
              <a:rPr lang="uk-UA" dirty="0" smtClean="0"/>
              <a:t>Положення про робочі та дорадчі органи затверджуються наказом керівника закладу вищої освіти відповідно до статуту закладу вищої освіти.</a:t>
            </a:r>
          </a:p>
          <a:p>
            <a:endParaRPr lang="ru-RU" dirty="0"/>
          </a:p>
        </p:txBody>
      </p:sp>
      <p:pic>
        <p:nvPicPr>
          <p:cNvPr id="4" name="Л4.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1363" y="501650"/>
            <a:ext cx="609600" cy="609600"/>
          </a:xfrm>
          <a:prstGeom prst="rect">
            <a:avLst/>
          </a:prstGeom>
        </p:spPr>
      </p:pic>
    </p:spTree>
    <p:extLst>
      <p:ext uri="{BB962C8B-B14F-4D97-AF65-F5344CB8AC3E}">
        <p14:creationId xmlns:p14="http://schemas.microsoft.com/office/powerpoint/2010/main" val="3457666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072688" cy="6858000"/>
          </a:xfrm>
        </p:spPr>
        <p:txBody>
          <a:bodyPr>
            <a:normAutofit lnSpcReduction="10000"/>
          </a:bodyPr>
          <a:lstStyle/>
          <a:p>
            <a:r>
              <a:rPr lang="uk-UA" sz="2000" b="1" dirty="0" smtClean="0">
                <a:hlinkClick r:id="rId4" tooltip="Університет"/>
              </a:rPr>
              <a:t>Університет</a:t>
            </a:r>
            <a:r>
              <a:rPr lang="uk-UA" sz="2000" dirty="0" smtClean="0"/>
              <a:t> — багатопрофільний заклад вищої освіти </a:t>
            </a:r>
            <a:r>
              <a:rPr lang="uk-UA" sz="2000" dirty="0" smtClean="0">
                <a:hlinkClick r:id="rId5" tooltip="Рівень акредитації"/>
              </a:rPr>
              <a:t>четвертого рівня акредитації</a:t>
            </a:r>
            <a:r>
              <a:rPr lang="uk-UA" sz="2000" dirty="0" smtClean="0"/>
              <a:t>, який провадить освітню діяльність, пов'язану із здобуттям певної вищої освіти та кваліфікації широкого спектра природничих, гуманітарних, технічних, економічних та інших напрямів науки, техніки, культури і мистецтв, проводить фундаментальні та прикладні наукові дослідження, є провідним науково-методичним центром, має розвинуту інфраструктуру навчальних, наукових і науково-виробничих підрозділів, відповідний рівень кадрового і матеріально-технічного забезпечення, сприяє поширенню наукових знань та здійснює культурно-просвітницьку діяльність. Можуть створюватися класичні та профільні (технічні, технологічні, економічні, педагогічні, медичні, аграрні, мистецькі, культурологічні тощо) університети;</a:t>
            </a:r>
          </a:p>
          <a:p>
            <a:r>
              <a:rPr lang="uk-UA" sz="2000" b="1" dirty="0" smtClean="0">
                <a:hlinkClick r:id="rId6" tooltip="Академія"/>
              </a:rPr>
              <a:t>Академія</a:t>
            </a:r>
            <a:r>
              <a:rPr lang="uk-UA" sz="2000" dirty="0" smtClean="0"/>
              <a:t> — заклад вищої освіти четвертого рівня акредитації, який провадить освітню діяльність, пов'язану із здобуттям певної вищої освіти та кваліфікації у певній галузі науки, виробництва, освіти, культури і мистецтва, проводить фундаментальні та прикладні наукові дослідження, є провідним науково-методичним центром у сфері своєї діяльності і має відповідний рівень кадрового та матеріально-технічного забезпечення;</a:t>
            </a:r>
          </a:p>
          <a:p>
            <a:r>
              <a:rPr lang="uk-UA" sz="2000" b="1" dirty="0" smtClean="0">
                <a:hlinkClick r:id="rId7" tooltip="Інститут"/>
              </a:rPr>
              <a:t>Інститут</a:t>
            </a:r>
            <a:r>
              <a:rPr lang="uk-UA" sz="2000" dirty="0" smtClean="0"/>
              <a:t> — заклад вищої освіти третього або четвертого рівня акредитації або структурний підрозділ університету, академії, який провадить освітню діяльність, пов'язану із здобуттям певної вищої освіти та кваліфікації у певній галузі науки, виробництва, освіти, культури і мистецтва, проводить наукову, науково-методичну та науково-виробничу діяльність і має відповідний рівень кадрового та матеріально-технічного забезпечення;</a:t>
            </a:r>
          </a:p>
          <a:p>
            <a:endParaRPr lang="ru-RU" dirty="0"/>
          </a:p>
        </p:txBody>
      </p:sp>
      <p:pic>
        <p:nvPicPr>
          <p:cNvPr id="2" name="Л4.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42675" y="338138"/>
            <a:ext cx="609600" cy="609600"/>
          </a:xfrm>
          <a:prstGeom prst="rect">
            <a:avLst/>
          </a:prstGeom>
        </p:spPr>
      </p:pic>
    </p:spTree>
    <p:extLst>
      <p:ext uri="{BB962C8B-B14F-4D97-AF65-F5344CB8AC3E}">
        <p14:creationId xmlns:p14="http://schemas.microsoft.com/office/powerpoint/2010/main" val="2977269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17464"/>
            <a:ext cx="9629775" cy="6840536"/>
          </a:xfrm>
        </p:spPr>
        <p:txBody>
          <a:bodyPr/>
          <a:lstStyle/>
          <a:p>
            <a:r>
              <a:rPr lang="uk-UA" sz="2000" b="1" dirty="0" smtClean="0">
                <a:hlinkClick r:id="rId4" tooltip="Консерваторія"/>
              </a:rPr>
              <a:t>Консерваторія</a:t>
            </a:r>
            <a:r>
              <a:rPr lang="uk-UA" sz="2000" dirty="0" smtClean="0"/>
              <a:t> (музична академія) — заклад вищої освіти третього або четвертого рівня акредитації, який провадить освітню діяльність, пов'язану із здобуттям певної вищої освіти та кваліфікації у галузі культури і мистецтва — музичних виконавців, композиторів, музикознавців, викладачів музичних дисциплін, проводить наукові дослідження, є провідним центром у сфері своєї діяльності і має відповідний рівень кадрового та матеріально-технічного забезпечення;</a:t>
            </a:r>
          </a:p>
          <a:p>
            <a:r>
              <a:rPr lang="uk-UA" sz="2000" b="1" dirty="0" smtClean="0">
                <a:hlinkClick r:id="rId5" tooltip="Коледж"/>
              </a:rPr>
              <a:t>Коледж</a:t>
            </a:r>
            <a:r>
              <a:rPr lang="uk-UA" sz="2000" dirty="0" smtClean="0"/>
              <a:t> — заклад вищої освіти другого рівня акредитації або структурний підрозділ закладу вищої освіти третього або четвертого рівня акредитації, який провадить освітню діяльність, пов'язану із здобуттям певної вищої освіти та кваліфікації у споріднених напрямах підготовки (якщо є структурним підрозділом закладу вищої освіти третього або четвертого рівня акредитації або входить до навчального чи навчально-науково-виробничого комплексу) або за кількома спорідненими спеціальностями і має відповідний рівень кадрового та матеріально-технічного забезпечення;</a:t>
            </a:r>
          </a:p>
          <a:p>
            <a:r>
              <a:rPr lang="uk-UA" sz="2000" b="1" dirty="0" smtClean="0">
                <a:hlinkClick r:id="rId6" tooltip="Технікум"/>
              </a:rPr>
              <a:t>Технікум</a:t>
            </a:r>
            <a:r>
              <a:rPr lang="uk-UA" sz="2000" dirty="0" smtClean="0"/>
              <a:t> (</a:t>
            </a:r>
            <a:r>
              <a:rPr lang="uk-UA" sz="2000" dirty="0" smtClean="0">
                <a:hlinkClick r:id="rId7" tooltip="Училище"/>
              </a:rPr>
              <a:t>училище</a:t>
            </a:r>
            <a:r>
              <a:rPr lang="uk-UA" sz="2000" dirty="0" smtClean="0"/>
              <a:t>) — заклад вищої освіти першого рівня акредитації або структурний підрозділ закладу вищої освіти третього або четвертого рівня акредитації, який провадить освітню діяльність, пов'язану із здобуттям певної вищої освіти та кваліфікації за кількома спорідненими спеціальностями, і має відповідний рівень кадрового та матеріально-технічного забезпечення.</a:t>
            </a:r>
          </a:p>
          <a:p>
            <a:endParaRPr lang="ru-RU" dirty="0"/>
          </a:p>
        </p:txBody>
      </p:sp>
      <p:pic>
        <p:nvPicPr>
          <p:cNvPr id="2" name="Л4.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3950" y="447675"/>
            <a:ext cx="609600" cy="609600"/>
          </a:xfrm>
          <a:prstGeom prst="rect">
            <a:avLst/>
          </a:prstGeom>
        </p:spPr>
      </p:pic>
    </p:spTree>
    <p:extLst>
      <p:ext uri="{BB962C8B-B14F-4D97-AF65-F5344CB8AC3E}">
        <p14:creationId xmlns:p14="http://schemas.microsoft.com/office/powerpoint/2010/main" val="624136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558339" cy="6858000"/>
          </a:xfrm>
        </p:spPr>
        <p:txBody>
          <a:bodyPr>
            <a:normAutofit fontScale="92500" lnSpcReduction="20000"/>
          </a:bodyPr>
          <a:lstStyle/>
          <a:p>
            <a:r>
              <a:rPr lang="uk-UA" sz="3000" b="1" i="1" dirty="0"/>
              <a:t>Технічні університети </a:t>
            </a:r>
            <a:r>
              <a:rPr lang="uk-UA" sz="2600" dirty="0"/>
              <a:t>(ТУ)— це університети з правом на призначення наукового ступеня з широким вибором </a:t>
            </a:r>
            <a:r>
              <a:rPr lang="uk-UA" sz="2600" dirty="0">
                <a:hlinkClick r:id="rId4" tooltip="Інженер"/>
              </a:rPr>
              <a:t>інженерних</a:t>
            </a:r>
            <a:r>
              <a:rPr lang="uk-UA" sz="2600" dirty="0"/>
              <a:t> дисциплін та </a:t>
            </a:r>
            <a:r>
              <a:rPr lang="uk-UA" sz="2600" dirty="0">
                <a:hlinkClick r:id="rId5" tooltip="Природничі науки"/>
              </a:rPr>
              <a:t>наукових</a:t>
            </a:r>
            <a:r>
              <a:rPr lang="uk-UA" sz="2600" dirty="0"/>
              <a:t> дисциплін, більшість з яких доповнюються іншими предметами.</a:t>
            </a:r>
            <a:endParaRPr lang="ru-RU" sz="2600" dirty="0"/>
          </a:p>
          <a:p>
            <a:r>
              <a:rPr lang="uk-UA" sz="2600" dirty="0"/>
              <a:t>Звичайна структура технічного вузу слідує «класичним» </a:t>
            </a:r>
            <a:r>
              <a:rPr lang="uk-UA" sz="2600" dirty="0">
                <a:hlinkClick r:id="rId4" tooltip="Інженер"/>
              </a:rPr>
              <a:t>інженерним</a:t>
            </a:r>
            <a:r>
              <a:rPr lang="uk-UA" sz="2600" dirty="0"/>
              <a:t> предметам. Загалом, пропозиція навчання включає:</a:t>
            </a:r>
            <a:endParaRPr lang="ru-RU" sz="2600" dirty="0"/>
          </a:p>
          <a:p>
            <a:pPr lvl="0"/>
            <a:r>
              <a:rPr lang="uk-UA" sz="2600" dirty="0">
                <a:hlinkClick r:id="rId6" tooltip="Електротехніка"/>
              </a:rPr>
              <a:t>Електротехніка</a:t>
            </a:r>
            <a:r>
              <a:rPr lang="uk-UA" sz="2600" dirty="0"/>
              <a:t> в </a:t>
            </a:r>
            <a:r>
              <a:rPr lang="uk-UA" sz="2600" dirty="0">
                <a:hlinkClick r:id="rId7" tooltip="Енергетика"/>
              </a:rPr>
              <a:t>енергетиці</a:t>
            </a:r>
            <a:r>
              <a:rPr lang="uk-UA" sz="2600" dirty="0"/>
              <a:t>, телекомунікаціях , </a:t>
            </a:r>
            <a:r>
              <a:rPr lang="uk-UA" sz="2600" dirty="0">
                <a:hlinkClick r:id="rId8" tooltip="Електроніка"/>
              </a:rPr>
              <a:t>електроніці</a:t>
            </a:r>
            <a:r>
              <a:rPr lang="uk-UA" sz="2600" dirty="0"/>
              <a:t>;</a:t>
            </a:r>
            <a:endParaRPr lang="ru-RU" sz="2600" dirty="0"/>
          </a:p>
          <a:p>
            <a:pPr lvl="0"/>
            <a:r>
              <a:rPr lang="uk-UA" sz="2600" dirty="0">
                <a:hlinkClick r:id="rId9" tooltip="Машинобудування"/>
              </a:rPr>
              <a:t>Машинобудування</a:t>
            </a:r>
            <a:r>
              <a:rPr lang="uk-UA" sz="2600" dirty="0"/>
              <a:t>, включаючи </a:t>
            </a:r>
            <a:r>
              <a:rPr lang="uk-UA" sz="2600" dirty="0">
                <a:hlinkClick r:id="rId9" tooltip="Машинобудування"/>
              </a:rPr>
              <a:t>техніку</a:t>
            </a:r>
            <a:r>
              <a:rPr lang="uk-UA" sz="2600" dirty="0"/>
              <a:t> дорожнього руху (технології транспортних засобів, аерокосмічну техніку , …), технологічні процеси, технології пластмас та </a:t>
            </a:r>
            <a:r>
              <a:rPr lang="uk-UA" sz="2600" dirty="0" err="1"/>
              <a:t>ін</a:t>
            </a:r>
            <a:r>
              <a:rPr lang="uk-UA" sz="2600" dirty="0"/>
              <a:t>;</a:t>
            </a:r>
            <a:endParaRPr lang="ru-RU" sz="2600" dirty="0"/>
          </a:p>
          <a:p>
            <a:pPr lvl="0"/>
            <a:r>
              <a:rPr lang="uk-UA" sz="2600" dirty="0"/>
              <a:t>цивільне будівництво;</a:t>
            </a:r>
            <a:endParaRPr lang="ru-RU" sz="2600" dirty="0"/>
          </a:p>
          <a:p>
            <a:pPr lvl="0"/>
            <a:r>
              <a:rPr lang="uk-UA" sz="2600" dirty="0">
                <a:hlinkClick r:id="rId10" tooltip="Архітектура"/>
              </a:rPr>
              <a:t>архітектура</a:t>
            </a:r>
            <a:r>
              <a:rPr lang="uk-UA" sz="2600" dirty="0"/>
              <a:t>;</a:t>
            </a:r>
            <a:endParaRPr lang="ru-RU" sz="2600" dirty="0"/>
          </a:p>
          <a:p>
            <a:pPr lvl="0"/>
            <a:r>
              <a:rPr lang="uk-UA" sz="2600" dirty="0">
                <a:hlinkClick r:id="rId11" tooltip="Математика"/>
              </a:rPr>
              <a:t>математика</a:t>
            </a:r>
            <a:r>
              <a:rPr lang="uk-UA" sz="2600" dirty="0"/>
              <a:t>;</a:t>
            </a:r>
            <a:endParaRPr lang="ru-RU" sz="2600" dirty="0"/>
          </a:p>
          <a:p>
            <a:pPr lvl="0"/>
            <a:r>
              <a:rPr lang="uk-UA" sz="2600" dirty="0">
                <a:hlinkClick r:id="rId5" tooltip="Природничі науки"/>
              </a:rPr>
              <a:t>наука</a:t>
            </a:r>
            <a:r>
              <a:rPr lang="uk-UA" sz="2600" dirty="0"/>
              <a:t>;</a:t>
            </a:r>
            <a:endParaRPr lang="ru-RU" sz="2600" dirty="0"/>
          </a:p>
          <a:p>
            <a:pPr lvl="0"/>
            <a:r>
              <a:rPr lang="uk-UA" sz="2600" dirty="0">
                <a:hlinkClick r:id="rId12" tooltip="Фізика"/>
              </a:rPr>
              <a:t>фізика</a:t>
            </a:r>
            <a:r>
              <a:rPr lang="uk-UA" sz="2600" dirty="0"/>
              <a:t>;</a:t>
            </a:r>
            <a:endParaRPr lang="ru-RU" sz="2600" dirty="0"/>
          </a:p>
          <a:p>
            <a:pPr lvl="0"/>
            <a:r>
              <a:rPr lang="uk-UA" sz="2600" dirty="0">
                <a:hlinkClick r:id="rId13" tooltip="Хімія"/>
              </a:rPr>
              <a:t>хімія</a:t>
            </a:r>
            <a:r>
              <a:rPr lang="uk-UA" sz="2600" dirty="0"/>
              <a:t>;</a:t>
            </a:r>
            <a:endParaRPr lang="ru-RU" sz="2600" dirty="0"/>
          </a:p>
          <a:p>
            <a:pPr lvl="0"/>
            <a:r>
              <a:rPr lang="uk-UA" sz="2600" dirty="0">
                <a:hlinkClick r:id="rId14" tooltip="Геодезія"/>
              </a:rPr>
              <a:t>геодезія</a:t>
            </a:r>
            <a:r>
              <a:rPr lang="uk-UA" sz="2600" dirty="0"/>
              <a:t> та </a:t>
            </a:r>
            <a:r>
              <a:rPr lang="uk-UA" sz="2600" dirty="0">
                <a:hlinkClick r:id="rId15" tooltip="Науки про Землю"/>
              </a:rPr>
              <a:t>науки про Землю</a:t>
            </a:r>
            <a:r>
              <a:rPr lang="uk-UA" sz="2600" dirty="0"/>
              <a:t>.</a:t>
            </a:r>
            <a:endParaRPr lang="ru-RU" sz="2600" dirty="0"/>
          </a:p>
          <a:p>
            <a:endParaRPr lang="ru-RU" dirty="0"/>
          </a:p>
        </p:txBody>
      </p:sp>
      <p:pic>
        <p:nvPicPr>
          <p:cNvPr id="2" name="Л4.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3175" y="365125"/>
            <a:ext cx="609600" cy="609600"/>
          </a:xfrm>
          <a:prstGeom prst="rect">
            <a:avLst/>
          </a:prstGeom>
        </p:spPr>
      </p:pic>
    </p:spTree>
    <p:extLst>
      <p:ext uri="{BB962C8B-B14F-4D97-AF65-F5344CB8AC3E}">
        <p14:creationId xmlns:p14="http://schemas.microsoft.com/office/powerpoint/2010/main" val="4116656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799" y="0"/>
            <a:ext cx="8596668" cy="550460"/>
          </a:xfrm>
        </p:spPr>
        <p:txBody>
          <a:bodyPr>
            <a:normAutofit fontScale="90000"/>
          </a:bodyPr>
          <a:lstStyle/>
          <a:p>
            <a:pPr algn="ctr"/>
            <a:r>
              <a:rPr lang="uk-UA" sz="3200" b="1" i="1" dirty="0">
                <a:solidFill>
                  <a:schemeClr val="tx1"/>
                </a:solidFill>
              </a:rPr>
              <a:t>Вищі учбові заклади.</a:t>
            </a:r>
            <a:r>
              <a:rPr lang="uk-UA" b="1" i="1" dirty="0"/>
              <a:t/>
            </a:r>
            <a:br>
              <a:rPr lang="uk-UA" b="1" i="1" dirty="0"/>
            </a:br>
            <a:endParaRPr lang="ru-RU" b="1" dirty="0"/>
          </a:p>
        </p:txBody>
      </p:sp>
      <p:sp>
        <p:nvSpPr>
          <p:cNvPr id="3" name="Объект 2"/>
          <p:cNvSpPr>
            <a:spLocks noGrp="1"/>
          </p:cNvSpPr>
          <p:nvPr>
            <p:ph idx="1"/>
          </p:nvPr>
        </p:nvSpPr>
        <p:spPr>
          <a:xfrm>
            <a:off x="-1" y="550460"/>
            <a:ext cx="9758149" cy="6307540"/>
          </a:xfrm>
        </p:spPr>
        <p:txBody>
          <a:bodyPr>
            <a:normAutofit/>
          </a:bodyPr>
          <a:lstStyle/>
          <a:p>
            <a:r>
              <a:rPr lang="uk-UA" sz="2800" b="1" dirty="0" smtClean="0"/>
              <a:t>Заклад вищої освіти</a:t>
            </a:r>
            <a:r>
              <a:rPr lang="uk-UA" sz="2400" dirty="0" smtClean="0"/>
              <a:t>, скорочено </a:t>
            </a:r>
            <a:r>
              <a:rPr lang="uk-UA" sz="2400" b="1" dirty="0" smtClean="0"/>
              <a:t>ЗВО</a:t>
            </a:r>
            <a:r>
              <a:rPr lang="uk-UA" sz="2400" dirty="0" smtClean="0"/>
              <a:t>, неофіційно </a:t>
            </a:r>
            <a:r>
              <a:rPr lang="uk-UA" sz="2400" b="1" dirty="0" smtClean="0"/>
              <a:t>виш</a:t>
            </a:r>
            <a:r>
              <a:rPr lang="uk-UA" sz="2400" dirty="0" smtClean="0"/>
              <a:t> (до прийняття Закону України «Про освіту»</a:t>
            </a:r>
            <a:r>
              <a:rPr lang="uk-UA" sz="2400" baseline="30000" dirty="0" smtClean="0"/>
              <a:t> </a:t>
            </a:r>
            <a:r>
              <a:rPr lang="uk-UA" sz="2400" dirty="0" smtClean="0"/>
              <a:t> застосовувався термін </a:t>
            </a:r>
            <a:r>
              <a:rPr lang="uk-UA" sz="2400" b="1" dirty="0" smtClean="0"/>
              <a:t>вищий навчальний заклад</a:t>
            </a:r>
            <a:r>
              <a:rPr lang="uk-UA" sz="2400" dirty="0" smtClean="0"/>
              <a:t>, а також вживалися скорочення </a:t>
            </a:r>
            <a:r>
              <a:rPr lang="uk-UA" sz="2400" b="1" dirty="0" smtClean="0"/>
              <a:t>ВНЗ</a:t>
            </a:r>
            <a:r>
              <a:rPr lang="uk-UA" sz="2400" dirty="0" smtClean="0"/>
              <a:t>, </a:t>
            </a:r>
            <a:r>
              <a:rPr lang="uk-UA" sz="2400" b="1" dirty="0" smtClean="0"/>
              <a:t>виш</a:t>
            </a:r>
            <a:r>
              <a:rPr lang="uk-UA" sz="2400" dirty="0" smtClean="0"/>
              <a:t>, </a:t>
            </a:r>
            <a:r>
              <a:rPr lang="uk-UA" sz="2400" b="1" dirty="0" smtClean="0"/>
              <a:t>вуз</a:t>
            </a:r>
            <a:r>
              <a:rPr lang="uk-UA" sz="2400" dirty="0" smtClean="0"/>
              <a:t>)— окремий вид установи, яка є юридичною особою приватного або публічного права, діє згідно з виданою ліцензією на провадження освітньої діяльності на певних рівнях </a:t>
            </a:r>
            <a:r>
              <a:rPr lang="uk-UA" sz="2400" dirty="0" smtClean="0">
                <a:hlinkClick r:id="rId4" tooltip="Вища освіта"/>
              </a:rPr>
              <a:t>вищої освіти</a:t>
            </a:r>
            <a:r>
              <a:rPr lang="uk-UA" sz="2400" dirty="0" smtClean="0"/>
              <a:t>, проводить наукову, </a:t>
            </a:r>
            <a:r>
              <a:rPr lang="uk-UA" sz="2400" dirty="0" smtClean="0">
                <a:hlinkClick r:id="rId5" tooltip="Науково-технічна діяльність"/>
              </a:rPr>
              <a:t>науково-технічну</a:t>
            </a:r>
            <a:r>
              <a:rPr lang="uk-UA" sz="2400" dirty="0" smtClean="0"/>
              <a:t>, інноваційну та/або методичну діяльність, забезпечує організацію освітнього процесу і здобуття особами вищої освіти, післядипломної освіти з урахуванням їх покликань, інтересів і здібностей</a:t>
            </a:r>
            <a:endParaRPr lang="uk-UA" sz="2400" dirty="0"/>
          </a:p>
        </p:txBody>
      </p:sp>
      <p:pic>
        <p:nvPicPr>
          <p:cNvPr id="4" name="Л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4913" y="338138"/>
            <a:ext cx="609600" cy="609600"/>
          </a:xfrm>
          <a:prstGeom prst="rect">
            <a:avLst/>
          </a:prstGeom>
        </p:spPr>
      </p:pic>
    </p:spTree>
    <p:extLst>
      <p:ext uri="{BB962C8B-B14F-4D97-AF65-F5344CB8AC3E}">
        <p14:creationId xmlns:p14="http://schemas.microsoft.com/office/powerpoint/2010/main" val="1006114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648967" cy="6858000"/>
          </a:xfrm>
        </p:spPr>
        <p:txBody>
          <a:bodyPr>
            <a:normAutofit lnSpcReduction="10000"/>
          </a:bodyPr>
          <a:lstStyle/>
          <a:p>
            <a:r>
              <a:rPr lang="uk-UA" sz="2800" b="1" dirty="0" smtClean="0">
                <a:solidFill>
                  <a:schemeClr val="tx1"/>
                </a:solidFill>
              </a:rPr>
              <a:t>Основними завданнями закладу вищої освіти є:</a:t>
            </a:r>
          </a:p>
          <a:p>
            <a:r>
              <a:rPr lang="uk-UA" sz="2400" dirty="0" smtClean="0"/>
              <a:t>провадження на високому рівні освітньої діяльності, яка забезпечує здобуття особами вищої освіти відповідного ступеня за обраними ними спеціальностями;</a:t>
            </a:r>
          </a:p>
          <a:p>
            <a:r>
              <a:rPr lang="uk-UA" sz="2400" dirty="0" smtClean="0"/>
              <a:t>для університетів, академій, інститутів — провадження наукової діяльності шляхом проведення наукових досліджень і забезпечення творчої діяльності учасників освітнього процесу, підготовки наукових кадрів вищої кваліфікації і використання отриманих результатів в освітньому процесі;</a:t>
            </a:r>
          </a:p>
          <a:p>
            <a:r>
              <a:rPr lang="uk-UA" sz="2400" dirty="0" smtClean="0"/>
              <a:t>участь у забезпеченні суспільного та економічного розвитку держави через формування людського капіталу;</a:t>
            </a:r>
          </a:p>
          <a:p>
            <a:r>
              <a:rPr lang="uk-UA" sz="2400" dirty="0" smtClean="0"/>
              <a:t>формування особистості шляхом патріотичного, правового, екологічного виховання, утвердження в учасників освітнього процесу моральних цінностей, соціальної активності, громадянської позиції та відповідальності, здорового способу життя, вміння вільно мислити та </a:t>
            </a:r>
            <a:r>
              <a:rPr lang="uk-UA" sz="2400" dirty="0" err="1" smtClean="0"/>
              <a:t>самоорганізовуватися</a:t>
            </a:r>
            <a:r>
              <a:rPr lang="uk-UA" sz="2400" dirty="0" smtClean="0"/>
              <a:t> в сучасних умовах;</a:t>
            </a:r>
          </a:p>
          <a:p>
            <a:endParaRPr lang="ru-RU" dirty="0"/>
          </a:p>
        </p:txBody>
      </p:sp>
      <p:pic>
        <p:nvPicPr>
          <p:cNvPr id="2" name="Л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1688" y="268999"/>
            <a:ext cx="609600" cy="609600"/>
          </a:xfrm>
          <a:prstGeom prst="rect">
            <a:avLst/>
          </a:prstGeom>
        </p:spPr>
      </p:pic>
    </p:spTree>
    <p:extLst>
      <p:ext uri="{BB962C8B-B14F-4D97-AF65-F5344CB8AC3E}">
        <p14:creationId xmlns:p14="http://schemas.microsoft.com/office/powerpoint/2010/main" val="3673645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689910" cy="6858000"/>
          </a:xfrm>
        </p:spPr>
        <p:txBody>
          <a:bodyPr>
            <a:normAutofit/>
          </a:bodyPr>
          <a:lstStyle/>
          <a:p>
            <a:r>
              <a:rPr lang="uk-UA" sz="2800" b="1" dirty="0" smtClean="0"/>
              <a:t>Основними завданнями закладу вищої освіти є:</a:t>
            </a:r>
          </a:p>
          <a:p>
            <a:r>
              <a:rPr lang="uk-UA" sz="2400" dirty="0" smtClean="0"/>
              <a:t>забезпечення органічного поєднання в освітньому процесі освітньої, наукової та інноваційної діяльності;</a:t>
            </a:r>
          </a:p>
          <a:p>
            <a:r>
              <a:rPr lang="uk-UA" sz="2400" dirty="0" smtClean="0"/>
              <a:t>створення необхідних умов для реалізації учасниками освітнього процесу їх здібностей і талантів;</a:t>
            </a:r>
          </a:p>
          <a:p>
            <a:r>
              <a:rPr lang="uk-UA" sz="2400" dirty="0" smtClean="0"/>
              <a:t>збереження та примноження моральних, культурних, наукових цінностей і досягнень суспільства;</a:t>
            </a:r>
          </a:p>
          <a:p>
            <a:r>
              <a:rPr lang="uk-UA" sz="2400" dirty="0" smtClean="0"/>
              <a:t>поширення знань серед населення, підвищення освітнього і культурного рівня громадян;</a:t>
            </a:r>
          </a:p>
          <a:p>
            <a:r>
              <a:rPr lang="uk-UA" sz="2400" dirty="0" smtClean="0"/>
              <a:t>налагодження міжнародних </a:t>
            </a:r>
            <a:r>
              <a:rPr lang="uk-UA" sz="2400" dirty="0" err="1" smtClean="0"/>
              <a:t>зв'язків</a:t>
            </a:r>
            <a:r>
              <a:rPr lang="uk-UA" sz="2400" dirty="0" smtClean="0"/>
              <a:t> та провадження міжнародної діяльності в галузі освіти, науки, спорту, мистецтва і культури;</a:t>
            </a:r>
          </a:p>
          <a:p>
            <a:r>
              <a:rPr lang="uk-UA" sz="2400" dirty="0" smtClean="0"/>
              <a:t>вивчення попиту на окремі спеціальності на ринку праці та сприяння працевлаштуванню випускників.</a:t>
            </a:r>
          </a:p>
          <a:p>
            <a:endParaRPr lang="ru-RU" dirty="0"/>
          </a:p>
        </p:txBody>
      </p:sp>
      <p:pic>
        <p:nvPicPr>
          <p:cNvPr id="2" name="Л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0125" y="350838"/>
            <a:ext cx="609600" cy="609600"/>
          </a:xfrm>
          <a:prstGeom prst="rect">
            <a:avLst/>
          </a:prstGeom>
        </p:spPr>
      </p:pic>
    </p:spTree>
    <p:extLst>
      <p:ext uri="{BB962C8B-B14F-4D97-AF65-F5344CB8AC3E}">
        <p14:creationId xmlns:p14="http://schemas.microsoft.com/office/powerpoint/2010/main" val="3633599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676263" cy="6858000"/>
          </a:xfrm>
        </p:spPr>
        <p:txBody>
          <a:bodyPr/>
          <a:lstStyle/>
          <a:p>
            <a:pPr algn="ctr"/>
            <a:r>
              <a:rPr lang="uk-UA" sz="2800" b="1" dirty="0" smtClean="0"/>
              <a:t>Структурні підрозділи закладу вищої освіти</a:t>
            </a:r>
          </a:p>
          <a:p>
            <a:r>
              <a:rPr lang="uk-UA" sz="2400" dirty="0" smtClean="0"/>
              <a:t>Структурними підрозділами закладу вищої освіти є кафедри, факультети, інститути, філії, бібліотека тощо.</a:t>
            </a:r>
          </a:p>
          <a:p>
            <a:r>
              <a:rPr lang="uk-UA" sz="2400" dirty="0" smtClean="0">
                <a:hlinkClick r:id="rId4" tooltip="Кафедра (освіта)"/>
              </a:rPr>
              <a:t>Кафедра</a:t>
            </a:r>
            <a:r>
              <a:rPr lang="uk-UA" sz="2400" dirty="0" smtClean="0"/>
              <a:t> — це базовий структурний підрозділ закладу вищої освіти державної (комунальної) форми власності (його філій, інститутів, факультетів), що провадить освітню, методичну та/або наукову діяльність за певною спеціальністю (спеціалізацією) чи міжгалузевою групою спеціальностей, до складу якого входить не менше п'яти науково-педагогічних працівників, для яких кафедра є основним місцем роботи, і не менш як три з них мають науковий ступінь або вчене (почесне) звання.</a:t>
            </a:r>
          </a:p>
          <a:p>
            <a:r>
              <a:rPr lang="uk-UA" sz="2400" dirty="0" smtClean="0"/>
              <a:t>Керівництво кафедрою здійснює завідувач кафедри, який обирається на цю посаду за конкурсом Вченою радою закладу вищої освіти строком на п'ять років (для національного закладу вищої освіти — строком на сім років). Із завідувачем кафедрою укладається контракт.</a:t>
            </a:r>
          </a:p>
          <a:p>
            <a:endParaRPr lang="uk-UA" sz="2400" dirty="0"/>
          </a:p>
        </p:txBody>
      </p:sp>
      <p:pic>
        <p:nvPicPr>
          <p:cNvPr id="2050" name="Picture 2" descr="Новин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7939" y="0"/>
            <a:ext cx="25146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2" name="Л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7038" y="1306513"/>
            <a:ext cx="609600" cy="609600"/>
          </a:xfrm>
          <a:prstGeom prst="rect">
            <a:avLst/>
          </a:prstGeom>
        </p:spPr>
      </p:pic>
    </p:spTree>
    <p:extLst>
      <p:ext uri="{BB962C8B-B14F-4D97-AF65-F5344CB8AC3E}">
        <p14:creationId xmlns:p14="http://schemas.microsoft.com/office/powerpoint/2010/main" val="3494527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389660" cy="6858000"/>
          </a:xfrm>
        </p:spPr>
        <p:txBody>
          <a:bodyPr>
            <a:normAutofit/>
          </a:bodyPr>
          <a:lstStyle/>
          <a:p>
            <a:r>
              <a:rPr lang="uk-UA" sz="2800" dirty="0" smtClean="0">
                <a:hlinkClick r:id="rId4" tooltip="Факультет"/>
              </a:rPr>
              <a:t>Факультет</a:t>
            </a:r>
            <a:r>
              <a:rPr lang="uk-UA" sz="2800" dirty="0" smtClean="0"/>
              <a:t> — це структурний підрозділ закладу вищої освіти, що об'єднує не менш як три кафедри та/або лабораторії, які в державних і комунальних закладах вищої освіти у сукупності забезпечують підготовку не менше 200 здобувачів вищої освіти денної форми навчання (крім факультетів вищих військових навчальних закладів (закладів вищої освіти із специфічними умовами навчання), закладів вищої освіти фізичного виховання і спорту, закладів вищої освіти культури та мистецтва).</a:t>
            </a:r>
            <a:endParaRPr lang="uk-UA" sz="2800" dirty="0"/>
          </a:p>
        </p:txBody>
      </p:sp>
      <p:pic>
        <p:nvPicPr>
          <p:cNvPr id="1028" name="Picture 4" descr="Факультет електроніки та інформаційних технологі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89180"/>
            <a:ext cx="4812211" cy="1868820"/>
          </a:xfrm>
          <a:prstGeom prst="rect">
            <a:avLst/>
          </a:prstGeom>
          <a:noFill/>
          <a:extLst>
            <a:ext uri="{909E8E84-426E-40DD-AFC4-6F175D3DCCD1}">
              <a14:hiddenFill xmlns:a14="http://schemas.microsoft.com/office/drawing/2010/main">
                <a:solidFill>
                  <a:srgbClr val="FFFFFF"/>
                </a:solidFill>
              </a14:hiddenFill>
            </a:ext>
          </a:extLst>
        </p:spPr>
      </p:pic>
      <p:pic>
        <p:nvPicPr>
          <p:cNvPr id="2" name="Л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5338" y="433388"/>
            <a:ext cx="609600" cy="609600"/>
          </a:xfrm>
          <a:prstGeom prst="rect">
            <a:avLst/>
          </a:prstGeom>
        </p:spPr>
      </p:pic>
    </p:spTree>
    <p:extLst>
      <p:ext uri="{BB962C8B-B14F-4D97-AF65-F5344CB8AC3E}">
        <p14:creationId xmlns:p14="http://schemas.microsoft.com/office/powerpoint/2010/main" val="3974654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853684" cy="668740"/>
          </a:xfrm>
        </p:spPr>
        <p:txBody>
          <a:bodyPr>
            <a:normAutofit fontScale="90000"/>
          </a:bodyPr>
          <a:lstStyle/>
          <a:p>
            <a:pPr algn="ctr"/>
            <a:r>
              <a:rPr lang="uk-UA" b="1" dirty="0" smtClean="0">
                <a:solidFill>
                  <a:schemeClr val="tx1"/>
                </a:solidFill>
              </a:rPr>
              <a:t>Інші структурні підрозділи закладу вищої освіти</a:t>
            </a:r>
            <a:r>
              <a:rPr lang="uk-UA" b="1" dirty="0" smtClean="0"/>
              <a:t/>
            </a:r>
            <a:br>
              <a:rPr lang="uk-UA" b="1" dirty="0" smtClean="0"/>
            </a:br>
            <a:endParaRPr lang="uk-UA" dirty="0"/>
          </a:p>
        </p:txBody>
      </p:sp>
      <p:sp>
        <p:nvSpPr>
          <p:cNvPr id="3" name="Объект 2"/>
          <p:cNvSpPr>
            <a:spLocks noGrp="1"/>
          </p:cNvSpPr>
          <p:nvPr>
            <p:ph idx="1"/>
          </p:nvPr>
        </p:nvSpPr>
        <p:spPr>
          <a:xfrm>
            <a:off x="-1" y="550153"/>
            <a:ext cx="10017457" cy="6307847"/>
          </a:xfrm>
        </p:spPr>
        <p:txBody>
          <a:bodyPr>
            <a:normAutofit fontScale="92500" lnSpcReduction="20000"/>
          </a:bodyPr>
          <a:lstStyle/>
          <a:p>
            <a:r>
              <a:rPr lang="uk-UA" sz="2400" dirty="0" smtClean="0"/>
              <a:t>Навчально-науковий інститут — структурний підрозділ університету, академії, інституту, що об'єднує відповідні кафедри, лабораторії, науково-дослідні центри та експериментальні лабораторії, які провадять освітню діяльність і проводять наукові дослідження;</a:t>
            </a:r>
          </a:p>
          <a:p>
            <a:r>
              <a:rPr lang="uk-UA" sz="2400" dirty="0" smtClean="0"/>
              <a:t>Наукові, навчально-наукові, науково-дослідні, науково-виробничі та проектні інститути, навчально-науково-виробничі центри (сектори, частини, комплекси тощо), дослідні станції, конструкторські бюро, відділи аспірантури і докторантури, навчально-виробничі комбінати, експериментальні підприємства, клінічні бази закладів медичної освіти, університетські клініки та лікарні, юридичні клініки, полігони, наукові парки, технопарки, оперні студії, навчальні театри, філармонії, інші підрозділи, що забезпечують практичну підготовку фахівців певних спеціальностей та/або проводять наукові дослідження;</a:t>
            </a:r>
          </a:p>
          <a:p>
            <a:r>
              <a:rPr lang="uk-UA" sz="2400" dirty="0" smtClean="0"/>
              <a:t>Підготовчі відділення (підрозділи), підрозділи перепідготовки та підвищення кваліфікації кадрів, інститути післядипломної освіти, лабораторії, навчально-методичні кабінети, комп'ютерні та інформаційні центри, навчально-виробничі та творчі майстерні, навчально-дослідні господарства, виробничі структури, видавництва, спортивні комплекси, заклади культурно-побутового призначення, центри студентського спорту;</a:t>
            </a:r>
          </a:p>
          <a:p>
            <a:endParaRPr lang="ru-RU" dirty="0"/>
          </a:p>
        </p:txBody>
      </p:sp>
      <p:pic>
        <p:nvPicPr>
          <p:cNvPr id="4" name="л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6188" y="650875"/>
            <a:ext cx="609600" cy="609600"/>
          </a:xfrm>
          <a:prstGeom prst="rect">
            <a:avLst/>
          </a:prstGeom>
        </p:spPr>
      </p:pic>
    </p:spTree>
    <p:extLst>
      <p:ext uri="{BB962C8B-B14F-4D97-AF65-F5344CB8AC3E}">
        <p14:creationId xmlns:p14="http://schemas.microsoft.com/office/powerpoint/2010/main" val="1731176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853684" cy="668740"/>
          </a:xfrm>
        </p:spPr>
        <p:txBody>
          <a:bodyPr>
            <a:normAutofit fontScale="90000"/>
          </a:bodyPr>
          <a:lstStyle/>
          <a:p>
            <a:pPr algn="ctr"/>
            <a:r>
              <a:rPr lang="uk-UA" b="1" dirty="0" smtClean="0">
                <a:solidFill>
                  <a:schemeClr val="tx1"/>
                </a:solidFill>
              </a:rPr>
              <a:t>Інші структурні підрозділи закладу вищої освіти</a:t>
            </a:r>
            <a:r>
              <a:rPr lang="uk-UA" b="1" dirty="0" smtClean="0"/>
              <a:t/>
            </a:r>
            <a:br>
              <a:rPr lang="uk-UA" b="1" dirty="0" smtClean="0"/>
            </a:br>
            <a:endParaRPr lang="uk-UA" dirty="0"/>
          </a:p>
        </p:txBody>
      </p:sp>
      <p:sp>
        <p:nvSpPr>
          <p:cNvPr id="3" name="Объект 2"/>
          <p:cNvSpPr>
            <a:spLocks noGrp="1"/>
          </p:cNvSpPr>
          <p:nvPr>
            <p:ph idx="1"/>
          </p:nvPr>
        </p:nvSpPr>
        <p:spPr>
          <a:xfrm>
            <a:off x="-1" y="550153"/>
            <a:ext cx="10017457" cy="6307847"/>
          </a:xfrm>
        </p:spPr>
        <p:txBody>
          <a:bodyPr>
            <a:normAutofit fontScale="92500" lnSpcReduction="10000"/>
          </a:bodyPr>
          <a:lstStyle/>
          <a:p>
            <a:r>
              <a:rPr lang="uk-UA" sz="2400" dirty="0" smtClean="0"/>
              <a:t>Спеціальний навчально-реабілітаційний підрозділ, який утворюється з метою організації інклюзивного освітнього процесу та спеціального навчально-реабілітаційного супроводу здобувачів вищої освіти з особливими освітніми потребами, забезпечення їм доступу до якісної вищої освіти з урахуванням обмежень життєдіяльності;</a:t>
            </a:r>
          </a:p>
          <a:p>
            <a:r>
              <a:rPr lang="uk-UA" sz="2400" dirty="0" smtClean="0"/>
              <a:t>Інші підрозділи, діяльність яких не заборонена законом;</a:t>
            </a:r>
          </a:p>
          <a:p>
            <a:r>
              <a:rPr lang="uk-UA" sz="2400" dirty="0" smtClean="0"/>
              <a:t>Філію — територіально відокремлений структурний підрозділ закладу вищої освіти, що утворюється з метою задоволення потреб регіонального ринку праці у відповідних фахівцях та наближення місця навчання здобувачів вищої освіти до їх місця проживання. Філія не є юридичною особою і діє на підставі затвердженого закладом вищої освіти положення та відповідно до отриманої ліцензії на провадження освітньої діяльності. Філію очолює керівник, який підпорядкований керівнику закладу вищої освіти і діє на підставі відповідного доручення.</a:t>
            </a:r>
          </a:p>
          <a:p>
            <a:r>
              <a:rPr lang="uk-UA" sz="2400" dirty="0" smtClean="0"/>
              <a:t>Заклад вищої освіти зобов'язаний мати у своєму складі </a:t>
            </a:r>
            <a:r>
              <a:rPr lang="uk-UA" sz="2400" dirty="0" smtClean="0">
                <a:hlinkClick r:id="rId4" tooltip="Бібліотека"/>
              </a:rPr>
              <a:t>бібліотеку</a:t>
            </a:r>
            <a:r>
              <a:rPr lang="uk-UA" sz="2400" dirty="0" smtClean="0"/>
              <a:t>, </a:t>
            </a:r>
            <a:r>
              <a:rPr lang="uk-UA" sz="2400" dirty="0" smtClean="0">
                <a:hlinkClick r:id="rId5" tooltip="Бібліотечний фонд"/>
              </a:rPr>
              <a:t>бібліотечний фонд</a:t>
            </a:r>
            <a:r>
              <a:rPr lang="uk-UA" sz="2400" dirty="0" smtClean="0"/>
              <a:t> якої має відповідати вимогам стандартів освітньої діяльності.</a:t>
            </a:r>
          </a:p>
          <a:p>
            <a:endParaRPr lang="ru-RU" dirty="0"/>
          </a:p>
        </p:txBody>
      </p:sp>
      <p:pic>
        <p:nvPicPr>
          <p:cNvPr id="4" name="л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213" y="528638"/>
            <a:ext cx="609600" cy="609600"/>
          </a:xfrm>
          <a:prstGeom prst="rect">
            <a:avLst/>
          </a:prstGeom>
        </p:spPr>
      </p:pic>
    </p:spTree>
    <p:extLst>
      <p:ext uri="{BB962C8B-B14F-4D97-AF65-F5344CB8AC3E}">
        <p14:creationId xmlns:p14="http://schemas.microsoft.com/office/powerpoint/2010/main" val="3840303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286</TotalTime>
  <Words>2758</Words>
  <Application>Microsoft Office PowerPoint</Application>
  <PresentationFormat>Широкоэкранный</PresentationFormat>
  <Paragraphs>120</Paragraphs>
  <Slides>23</Slides>
  <Notes>1</Notes>
  <HiddenSlides>0</HiddenSlides>
  <MMClips>22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23</vt:i4>
      </vt:variant>
    </vt:vector>
  </HeadingPairs>
  <TitlesOfParts>
    <vt:vector size="28" baseType="lpstr">
      <vt:lpstr>Arial</vt:lpstr>
      <vt:lpstr>Calibri</vt:lpstr>
      <vt:lpstr>Trebuchet MS</vt:lpstr>
      <vt:lpstr>Wingdings 3</vt:lpstr>
      <vt:lpstr>Аспект</vt:lpstr>
      <vt:lpstr>Навчальна дисципліна: «Вступ до телекомунікацій та радіотехніки»</vt:lpstr>
      <vt:lpstr>Лекція 4:  «Ступенева вища освіта» </vt:lpstr>
      <vt:lpstr>Вищі учбові заклади. </vt:lpstr>
      <vt:lpstr>Презентация PowerPoint</vt:lpstr>
      <vt:lpstr>Презентация PowerPoint</vt:lpstr>
      <vt:lpstr>Презентация PowerPoint</vt:lpstr>
      <vt:lpstr>Презентация PowerPoint</vt:lpstr>
      <vt:lpstr>Інші структурні підрозділи закладу вищої освіти </vt:lpstr>
      <vt:lpstr>Інші структурні підрозділи закладу вищої освіти </vt:lpstr>
      <vt:lpstr>Структурні підрозділи закладу вищої освіти І та ІІ рівнів акредитації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Робочі та дорадчі органи </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Навчальна дисципліна: «Вступ до телекомунікацій та радіотехніки»</dc:title>
  <dc:creator>Маришка</dc:creator>
  <cp:lastModifiedBy>Маришка</cp:lastModifiedBy>
  <cp:revision>12</cp:revision>
  <dcterms:created xsi:type="dcterms:W3CDTF">2020-09-21T08:50:47Z</dcterms:created>
  <dcterms:modified xsi:type="dcterms:W3CDTF">2020-09-21T13:38:07Z</dcterms:modified>
</cp:coreProperties>
</file>