
<file path=[Content_Types].xml><?xml version="1.0" encoding="utf-8"?>
<Types xmlns="http://schemas.openxmlformats.org/package/2006/content-types">
  <Default Extension="png" ContentType="image/png"/>
  <Default Extension="aac" ContentType="audio/aac"/>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59D0CD1-707C-4CC4-B8E3-7B3233D85597}" type="datetimeFigureOut">
              <a:rPr lang="ru-RU" smtClean="0"/>
              <a:t>19.09.2020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857456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59D0CD1-707C-4CC4-B8E3-7B3233D85597}" type="datetimeFigureOut">
              <a:rPr lang="ru-RU" smtClean="0"/>
              <a:t>19.09.2020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2702061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59D0CD1-707C-4CC4-B8E3-7B3233D85597}" type="datetimeFigureOut">
              <a:rPr lang="ru-RU" smtClean="0"/>
              <a:t>19.09.2020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5376E3-1997-4A19-83A3-4107F3502B52}"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36692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59D0CD1-707C-4CC4-B8E3-7B3233D85597}" type="datetimeFigureOut">
              <a:rPr lang="ru-RU" smtClean="0"/>
              <a:t>19.09.2020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2980760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59D0CD1-707C-4CC4-B8E3-7B3233D85597}" type="datetimeFigureOut">
              <a:rPr lang="ru-RU" smtClean="0"/>
              <a:t>19.09.2020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5376E3-1997-4A19-83A3-4107F3502B52}"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30652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59D0CD1-707C-4CC4-B8E3-7B3233D85597}" type="datetimeFigureOut">
              <a:rPr lang="ru-RU" smtClean="0"/>
              <a:t>19.09.2020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1751877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59D0CD1-707C-4CC4-B8E3-7B3233D85597}" type="datetimeFigureOut">
              <a:rPr lang="ru-RU" smtClean="0"/>
              <a:t>19.09.2020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2663904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59D0CD1-707C-4CC4-B8E3-7B3233D85597}" type="datetimeFigureOut">
              <a:rPr lang="ru-RU" smtClean="0"/>
              <a:t>19.09.2020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2251425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59D0CD1-707C-4CC4-B8E3-7B3233D85597}" type="datetimeFigureOut">
              <a:rPr lang="ru-RU" smtClean="0"/>
              <a:t>19.09.2020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151409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59D0CD1-707C-4CC4-B8E3-7B3233D85597}" type="datetimeFigureOut">
              <a:rPr lang="ru-RU" smtClean="0"/>
              <a:t>19.09.2020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1928719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59D0CD1-707C-4CC4-B8E3-7B3233D85597}" type="datetimeFigureOut">
              <a:rPr lang="ru-RU" smtClean="0"/>
              <a:t>19.09.2020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2079825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59D0CD1-707C-4CC4-B8E3-7B3233D85597}" type="datetimeFigureOut">
              <a:rPr lang="ru-RU" smtClean="0"/>
              <a:t>19.09.2020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1127521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59D0CD1-707C-4CC4-B8E3-7B3233D85597}" type="datetimeFigureOut">
              <a:rPr lang="ru-RU" smtClean="0"/>
              <a:t>19.09.2020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1417136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D0CD1-707C-4CC4-B8E3-7B3233D85597}" type="datetimeFigureOut">
              <a:rPr lang="ru-RU" smtClean="0"/>
              <a:t>19.09.2020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2077498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59D0CD1-707C-4CC4-B8E3-7B3233D85597}" type="datetimeFigureOut">
              <a:rPr lang="ru-RU" smtClean="0"/>
              <a:t>19.09.2020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2624676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59D0CD1-707C-4CC4-B8E3-7B3233D85597}" type="datetimeFigureOut">
              <a:rPr lang="ru-RU" smtClean="0"/>
              <a:t>19.09.2020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A5376E3-1997-4A19-83A3-4107F3502B52}" type="slidenum">
              <a:rPr lang="ru-RU" smtClean="0"/>
              <a:t>‹#›</a:t>
            </a:fld>
            <a:endParaRPr lang="ru-RU"/>
          </a:p>
        </p:txBody>
      </p:sp>
    </p:spTree>
    <p:extLst>
      <p:ext uri="{BB962C8B-B14F-4D97-AF65-F5344CB8AC3E}">
        <p14:creationId xmlns:p14="http://schemas.microsoft.com/office/powerpoint/2010/main" val="365085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59D0CD1-707C-4CC4-B8E3-7B3233D85597}" type="datetimeFigureOut">
              <a:rPr lang="ru-RU" smtClean="0"/>
              <a:t>19.09.2020</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A5376E3-1997-4A19-83A3-4107F3502B52}" type="slidenum">
              <a:rPr lang="ru-RU" smtClean="0"/>
              <a:t>‹#›</a:t>
            </a:fld>
            <a:endParaRPr lang="ru-RU"/>
          </a:p>
        </p:txBody>
      </p:sp>
    </p:spTree>
    <p:extLst>
      <p:ext uri="{BB962C8B-B14F-4D97-AF65-F5344CB8AC3E}">
        <p14:creationId xmlns:p14="http://schemas.microsoft.com/office/powerpoint/2010/main" val="605704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aac"/><Relationship Id="rId1" Type="http://schemas.microsoft.com/office/2007/relationships/media" Target="../media/media9.aac"/><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aac"/><Relationship Id="rId1" Type="http://schemas.microsoft.com/office/2007/relationships/media" Target="../media/media10.aac"/><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aac"/><Relationship Id="rId1" Type="http://schemas.microsoft.com/office/2007/relationships/media" Target="../media/media11.aac"/><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aac"/><Relationship Id="rId1" Type="http://schemas.microsoft.com/office/2007/relationships/media" Target="../media/media12.aac"/><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aac"/><Relationship Id="rId1" Type="http://schemas.microsoft.com/office/2007/relationships/media" Target="../media/media13.aac"/><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aac"/><Relationship Id="rId1" Type="http://schemas.microsoft.com/office/2007/relationships/media" Target="../media/media14.aac"/><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aac"/><Relationship Id="rId1" Type="http://schemas.microsoft.com/office/2007/relationships/media" Target="../media/media15.aac"/><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aac"/><Relationship Id="rId1" Type="http://schemas.microsoft.com/office/2007/relationships/media" Target="../media/media16.aac"/><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aac"/><Relationship Id="rId1" Type="http://schemas.microsoft.com/office/2007/relationships/media" Target="../media/media17.aac"/><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aac"/><Relationship Id="rId1" Type="http://schemas.microsoft.com/office/2007/relationships/media" Target="../media/media18.aac"/><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aac"/><Relationship Id="rId1" Type="http://schemas.microsoft.com/office/2007/relationships/media" Target="../media/media1.aac"/><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aac"/><Relationship Id="rId1" Type="http://schemas.microsoft.com/office/2007/relationships/media" Target="../media/media19.aac"/><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aac"/><Relationship Id="rId1" Type="http://schemas.microsoft.com/office/2007/relationships/media" Target="../media/media20.aac"/><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aac"/><Relationship Id="rId1" Type="http://schemas.microsoft.com/office/2007/relationships/media" Target="../media/media21.aac"/><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aac"/><Relationship Id="rId1" Type="http://schemas.microsoft.com/office/2007/relationships/media" Target="../media/media22.aac"/><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aac"/><Relationship Id="rId1" Type="http://schemas.microsoft.com/office/2007/relationships/media" Target="../media/media23.aac"/><Relationship Id="rId5" Type="http://schemas.openxmlformats.org/officeDocument/2006/relationships/image" Target="../media/image2.png"/><Relationship Id="rId4" Type="http://schemas.openxmlformats.org/officeDocument/2006/relationships/hyperlink" Target="https://zakon.rada.gov.ua/laws/show/254%D0%BA/96-%D0%B2%D1%80"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aac"/><Relationship Id="rId1" Type="http://schemas.microsoft.com/office/2007/relationships/media" Target="../media/media24.aac"/><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aac"/><Relationship Id="rId1" Type="http://schemas.microsoft.com/office/2007/relationships/media" Target="../media/media25.aac"/><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aac"/><Relationship Id="rId1" Type="http://schemas.microsoft.com/office/2007/relationships/media" Target="../media/media2.aac"/><Relationship Id="rId5" Type="http://schemas.openxmlformats.org/officeDocument/2006/relationships/image" Target="../media/image2.png"/><Relationship Id="rId4" Type="http://schemas.openxmlformats.org/officeDocument/2006/relationships/hyperlink" Target="http://zakon2.rada.gov.ua/laws/show/1556-18"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aac"/><Relationship Id="rId1" Type="http://schemas.microsoft.com/office/2007/relationships/media" Target="../media/media3.aac"/><Relationship Id="rId6" Type="http://schemas.openxmlformats.org/officeDocument/2006/relationships/hyperlink" Target="http://zakon3.rada.gov.ua/laws/show/848-19" TargetMode="External"/><Relationship Id="rId5" Type="http://schemas.openxmlformats.org/officeDocument/2006/relationships/hyperlink" Target="http://zakon2.rada.gov.ua/laws/show/2145-19" TargetMode="External"/><Relationship Id="rId4" Type="http://schemas.openxmlformats.org/officeDocument/2006/relationships/hyperlink" Target="http://zakon2.rada.gov.ua/laws/show/254%D0%BA/96-%D0%B2%D1%80"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aac"/><Relationship Id="rId1" Type="http://schemas.microsoft.com/office/2007/relationships/media" Target="../media/media4.aac"/><Relationship Id="rId5" Type="http://schemas.openxmlformats.org/officeDocument/2006/relationships/image" Target="../media/image2.png"/><Relationship Id="rId4" Type="http://schemas.openxmlformats.org/officeDocument/2006/relationships/hyperlink" Target="http://zakon2.rada.gov.ua/laws/show/658-2015-%D0%BF"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aac"/><Relationship Id="rId1" Type="http://schemas.microsoft.com/office/2007/relationships/media" Target="../media/media5.aac"/><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aac"/><Relationship Id="rId1" Type="http://schemas.microsoft.com/office/2007/relationships/media" Target="../media/media6.aac"/><Relationship Id="rId5" Type="http://schemas.openxmlformats.org/officeDocument/2006/relationships/image" Target="../media/image2.png"/><Relationship Id="rId4" Type="http://schemas.openxmlformats.org/officeDocument/2006/relationships/hyperlink" Target="http://zakon2.rada.gov.ua/laws/show/1341-2011-%D0%BF"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aac"/><Relationship Id="rId1" Type="http://schemas.microsoft.com/office/2007/relationships/media" Target="../media/media7.aac"/><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aac"/><Relationship Id="rId1" Type="http://schemas.microsoft.com/office/2007/relationships/media" Target="../media/media8.aac"/><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7067" y="0"/>
            <a:ext cx="7766936" cy="1981200"/>
          </a:xfrm>
        </p:spPr>
        <p:txBody>
          <a:bodyPr/>
          <a:lstStyle/>
          <a:p>
            <a:pPr algn="ctr"/>
            <a:r>
              <a:rPr lang="uk-UA" sz="4000" i="1" dirty="0">
                <a:solidFill>
                  <a:schemeClr val="tx1"/>
                </a:solidFill>
                <a:effectLst>
                  <a:outerShdw blurRad="38100" dist="38100" dir="2700000" algn="tl">
                    <a:srgbClr val="000000">
                      <a:alpha val="43137"/>
                    </a:srgbClr>
                  </a:outerShdw>
                </a:effectLst>
              </a:rPr>
              <a:t>Навчальна дисципліна:</a:t>
            </a:r>
            <a:r>
              <a:rPr lang="ru-RU" sz="4000" i="1" dirty="0">
                <a:solidFill>
                  <a:schemeClr val="tx1"/>
                </a:solidFill>
                <a:effectLst>
                  <a:outerShdw blurRad="38100" dist="38100" dir="2700000" algn="tl">
                    <a:srgbClr val="000000">
                      <a:alpha val="43137"/>
                    </a:srgbClr>
                  </a:outerShdw>
                </a:effectLst>
              </a:rPr>
              <a:t/>
            </a:r>
            <a:br>
              <a:rPr lang="ru-RU" sz="4000" i="1" dirty="0">
                <a:solidFill>
                  <a:schemeClr val="tx1"/>
                </a:solidFill>
                <a:effectLst>
                  <a:outerShdw blurRad="38100" dist="38100" dir="2700000" algn="tl">
                    <a:srgbClr val="000000">
                      <a:alpha val="43137"/>
                    </a:srgbClr>
                  </a:outerShdw>
                </a:effectLst>
              </a:rPr>
            </a:br>
            <a:r>
              <a:rPr lang="uk-UA" sz="4000" b="1" i="1" dirty="0">
                <a:solidFill>
                  <a:schemeClr val="tx1"/>
                </a:solidFill>
                <a:effectLst>
                  <a:outerShdw blurRad="38100" dist="38100" dir="2700000" algn="tl">
                    <a:srgbClr val="000000">
                      <a:alpha val="43137"/>
                    </a:srgbClr>
                  </a:outerShdw>
                </a:effectLst>
              </a:rPr>
              <a:t>«Вступ до телекомунікацій та радіотехніки»</a:t>
            </a:r>
            <a:endParaRPr lang="ru-RU" sz="4000" dirty="0"/>
          </a:p>
        </p:txBody>
      </p:sp>
      <p:sp>
        <p:nvSpPr>
          <p:cNvPr id="3" name="Подзаголовок 2"/>
          <p:cNvSpPr>
            <a:spLocks noGrp="1"/>
          </p:cNvSpPr>
          <p:nvPr>
            <p:ph type="subTitle" idx="1"/>
          </p:nvPr>
        </p:nvSpPr>
        <p:spPr>
          <a:xfrm>
            <a:off x="2525077" y="1981200"/>
            <a:ext cx="5841365" cy="4876799"/>
          </a:xfrm>
        </p:spPr>
        <p:txBody>
          <a:bodyPr/>
          <a:lstStyle/>
          <a:p>
            <a:endParaRPr lang="ru-RU" dirty="0"/>
          </a:p>
        </p:txBody>
      </p:sp>
      <p:pic>
        <p:nvPicPr>
          <p:cNvPr id="4" name="Рисунок 3"/>
          <p:cNvPicPr/>
          <p:nvPr/>
        </p:nvPicPr>
        <p:blipFill>
          <a:blip r:embed="rId2"/>
          <a:stretch>
            <a:fillRect/>
          </a:stretch>
        </p:blipFill>
        <p:spPr>
          <a:xfrm>
            <a:off x="2525077" y="1940560"/>
            <a:ext cx="5841365" cy="4917440"/>
          </a:xfrm>
          <a:prstGeom prst="rect">
            <a:avLst/>
          </a:prstGeom>
        </p:spPr>
      </p:pic>
    </p:spTree>
    <p:extLst>
      <p:ext uri="{BB962C8B-B14F-4D97-AF65-F5344CB8AC3E}">
        <p14:creationId xmlns:p14="http://schemas.microsoft.com/office/powerpoint/2010/main" val="3095804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7800" y="0"/>
            <a:ext cx="9880600" cy="6743700"/>
          </a:xfrm>
        </p:spPr>
        <p:txBody>
          <a:bodyPr>
            <a:normAutofit lnSpcReduction="10000"/>
          </a:bodyPr>
          <a:lstStyle/>
          <a:p>
            <a:pPr lvl="0"/>
            <a:r>
              <a:rPr lang="uk-UA" sz="2400" dirty="0"/>
              <a:t>У назві кваліфікації доктора філософії зазначаються назва ступеня, галузі знань та/або спеціальності. У разі якщо дисертаційне дослідження виконано в суміжних галузях знань, ступені доктора філософії і доктора наук присуджуються у провідній галузі із зазначенням міжгалузевого характеру роботи.</a:t>
            </a:r>
            <a:endParaRPr lang="ru-RU" sz="2400" dirty="0"/>
          </a:p>
          <a:p>
            <a:pPr lvl="0"/>
            <a:r>
              <a:rPr lang="uk-UA" sz="2400" dirty="0"/>
              <a:t>У назві кваліфікації доктора мистецтва зазначаються назва ступеня, спеціальності та в окремих випадках - назва спеціалізації.</a:t>
            </a:r>
            <a:endParaRPr lang="ru-RU" sz="2400" dirty="0"/>
          </a:p>
          <a:p>
            <a:pPr lvl="0"/>
            <a:r>
              <a:rPr lang="uk-UA" sz="2400" dirty="0"/>
              <a:t>Ступінь доктора мистецтва присуджується спеціалізованою радою з присудження ступеня доктора мистецтва закладу вищої освіти мистецького спрямування за результатом успішного виконання здобувачем вищої освіти відповідної </a:t>
            </a:r>
            <a:r>
              <a:rPr lang="uk-UA" sz="2400" dirty="0" err="1"/>
              <a:t>освітньо</a:t>
            </a:r>
            <a:r>
              <a:rPr lang="uk-UA" sz="2400" dirty="0"/>
              <a:t>-творчої програми та публічного захисту творчого мистецького проекту в порядку, визначеному Кабінетом Міністрів України.</a:t>
            </a:r>
            <a:endParaRPr lang="ru-RU" sz="2400" dirty="0"/>
          </a:p>
          <a:p>
            <a:pPr lvl="0"/>
            <a:r>
              <a:rPr lang="uk-UA" sz="2400" dirty="0"/>
              <a:t>Строк підготовки доктора мистецтва у творчій аспірантурі становить три роки. Обсяг освітньої складової </a:t>
            </a:r>
            <a:r>
              <a:rPr lang="uk-UA" sz="2400" dirty="0" err="1"/>
              <a:t>освітньо</a:t>
            </a:r>
            <a:r>
              <a:rPr lang="uk-UA" sz="2400" dirty="0"/>
              <a:t>-творчої програми підготовки доктора мистецтва становить 30-60 кредитів ЄКТС.</a:t>
            </a:r>
            <a:endParaRPr lang="ru-RU" sz="2400" dirty="0"/>
          </a:p>
          <a:p>
            <a:endParaRPr lang="ru-RU" dirty="0"/>
          </a:p>
        </p:txBody>
      </p:sp>
      <p:pic>
        <p:nvPicPr>
          <p:cNvPr id="4" name="Л3.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6175" y="574675"/>
            <a:ext cx="609600" cy="609600"/>
          </a:xfrm>
          <a:prstGeom prst="rect">
            <a:avLst/>
          </a:prstGeom>
        </p:spPr>
      </p:pic>
    </p:spTree>
    <p:extLst>
      <p:ext uri="{BB962C8B-B14F-4D97-AF65-F5344CB8AC3E}">
        <p14:creationId xmlns:p14="http://schemas.microsoft.com/office/powerpoint/2010/main" val="1043400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753600" cy="6857999"/>
          </a:xfrm>
        </p:spPr>
        <p:txBody>
          <a:bodyPr>
            <a:noAutofit/>
          </a:bodyPr>
          <a:lstStyle/>
          <a:p>
            <a:pPr lvl="0"/>
            <a:r>
              <a:rPr lang="uk-UA" sz="2800" b="1" dirty="0"/>
              <a:t>Диплом доктора наук</a:t>
            </a:r>
            <a:endParaRPr lang="ru-RU" sz="2800" dirty="0"/>
          </a:p>
          <a:p>
            <a:pPr lvl="0"/>
            <a:r>
              <a:rPr lang="uk-UA" sz="2400" dirty="0"/>
              <a:t>Доктор наук - це другий науковий ступінь, що здобувається особою на науковому рівні вищої освіти на основі ступеня доктора філософії і передбачає набуття найвищих </a:t>
            </a:r>
            <a:r>
              <a:rPr lang="uk-UA" sz="2400" dirty="0" err="1"/>
              <a:t>компетентностей</a:t>
            </a:r>
            <a:r>
              <a:rPr lang="uk-UA" sz="2400" dirty="0"/>
              <a:t> у галузі розроблення і впровадження методології дослідницької роботи, проведення оригінальних досліджень, отримання наукових результатів, які забезпечують розв’язання важливої теоретичної або прикладної проблеми, мають загальнонаціональне або світове значення та опубліковані в наукових виданнях.</a:t>
            </a:r>
            <a:endParaRPr lang="ru-RU" sz="2400" dirty="0"/>
          </a:p>
          <a:p>
            <a:r>
              <a:rPr lang="uk-UA" sz="2400" dirty="0"/>
              <a:t>Ступінь доктора наук присуджується спеціалізованою вченою радою закладу вищої освіти чи наукової установи за результатами публічного захисту наукових досягнень у вигляді дисертації або опублікованої монографії, або за сукупністю статей, опублікованих у вітчизняних і міжнародних рецензованих фахових виданнях, перелік яких затверджується центральним органом виконавчої влади у сфері освіти і науки.</a:t>
            </a:r>
            <a:endParaRPr lang="ru-RU" sz="2400" dirty="0"/>
          </a:p>
        </p:txBody>
      </p:sp>
      <p:pic>
        <p:nvPicPr>
          <p:cNvPr id="4" name="Л3.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8875" y="777875"/>
            <a:ext cx="609600" cy="609600"/>
          </a:xfrm>
          <a:prstGeom prst="rect">
            <a:avLst/>
          </a:prstGeom>
        </p:spPr>
      </p:pic>
    </p:spTree>
    <p:extLst>
      <p:ext uri="{BB962C8B-B14F-4D97-AF65-F5344CB8AC3E}">
        <p14:creationId xmlns:p14="http://schemas.microsoft.com/office/powerpoint/2010/main" val="1112133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3134" y="0"/>
            <a:ext cx="9685866" cy="6858000"/>
          </a:xfrm>
        </p:spPr>
        <p:txBody>
          <a:bodyPr/>
          <a:lstStyle/>
          <a:p>
            <a:pPr algn="ctr"/>
            <a:r>
              <a:rPr lang="uk-UA" sz="3200" b="1" dirty="0"/>
              <a:t>Інженер-фахівець широкого профілю</a:t>
            </a:r>
            <a:endParaRPr lang="ru-RU" sz="3200" dirty="0"/>
          </a:p>
          <a:p>
            <a:pPr fontAlgn="base"/>
            <a:r>
              <a:rPr lang="uk-UA" sz="2800" b="1" dirty="0"/>
              <a:t>Завдання та обов’язки.</a:t>
            </a:r>
            <a:r>
              <a:rPr lang="uk-UA" sz="2800" dirty="0"/>
              <a:t> </a:t>
            </a:r>
            <a:endParaRPr lang="ru-RU" sz="2800" dirty="0"/>
          </a:p>
          <a:p>
            <a:pPr lvl="0" fontAlgn="base"/>
            <a:r>
              <a:rPr lang="uk-UA" sz="2400" dirty="0"/>
              <a:t>Виконує з використанням засобів обчислювальної техніки, комунікацій та зв’язку роботи в галузі науково-технічної діяльності з проектування, будівництва, інформаційного обслуговування, організації виробництва, праці та управління, метрологічного забезпечення, технічного контролю тощо. </a:t>
            </a:r>
            <a:endParaRPr lang="ru-RU" sz="2400" dirty="0"/>
          </a:p>
          <a:p>
            <a:pPr lvl="0" fontAlgn="base"/>
            <a:r>
              <a:rPr lang="uk-UA" sz="2400" dirty="0"/>
              <a:t>Розробляє методичні та нормативні документи, технічну документацію, а також пропозиції та заходи щодо виконання розроблених проектів і програм. </a:t>
            </a:r>
            <a:endParaRPr lang="ru-RU" sz="2400" dirty="0"/>
          </a:p>
          <a:p>
            <a:r>
              <a:rPr lang="uk-UA" sz="2400" dirty="0"/>
              <a:t>Проводить техніко-економічний аналіз, комплексно обґрунтовує рішення, що приймаються і реалізуються, вишукує можливості скорочення циклу виконання робіт (послуг), сприяє підготовці процесу їх виконання, забезпеченню підрозділів підприємства необхідними технічними даними, документами, матеріалами, устаткуванням тощо. </a:t>
            </a:r>
            <a:endParaRPr lang="ru-RU" sz="2400" dirty="0"/>
          </a:p>
        </p:txBody>
      </p:sp>
      <p:pic>
        <p:nvPicPr>
          <p:cNvPr id="4" name="Л3.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10875" y="600075"/>
            <a:ext cx="609600" cy="609600"/>
          </a:xfrm>
          <a:prstGeom prst="rect">
            <a:avLst/>
          </a:prstGeom>
        </p:spPr>
      </p:pic>
    </p:spTree>
    <p:extLst>
      <p:ext uri="{BB962C8B-B14F-4D97-AF65-F5344CB8AC3E}">
        <p14:creationId xmlns:p14="http://schemas.microsoft.com/office/powerpoint/2010/main" val="2486215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2034" y="166689"/>
            <a:ext cx="9698566" cy="6691311"/>
          </a:xfrm>
        </p:spPr>
        <p:txBody>
          <a:bodyPr>
            <a:normAutofit/>
          </a:bodyPr>
          <a:lstStyle/>
          <a:p>
            <a:pPr lvl="0" fontAlgn="base"/>
            <a:r>
              <a:rPr lang="uk-UA" sz="2400" dirty="0"/>
              <a:t>Бере участь у роботах з досліджень, розроблення проектів і програм підприємства (підрозділів підприємства), у проведенні заходів, пов’язаних з випробуваннями устаткування і впровадженням його в експлуатацію, а також виконанні робіт із стандартизації технічних засобів, систем, процесів, устаткування і матеріалів, у розгляданні технічної документації та підготуванні необхідних оглядів, відгуків, висновків з питань виконуваної роботи.</a:t>
            </a:r>
            <a:endParaRPr lang="ru-RU" sz="2400" dirty="0"/>
          </a:p>
          <a:p>
            <a:pPr lvl="0" fontAlgn="base"/>
            <a:r>
              <a:rPr lang="uk-UA" sz="2400" dirty="0"/>
              <a:t>Вивчає та аналізує інформацію, технічні дані, показники і результати роботи, узагальнює і систематизує їх, проводить необхідні розрахунки, використовуючи сучасну електронно-обчислювальну техніку.</a:t>
            </a:r>
            <a:endParaRPr lang="ru-RU" sz="2400" dirty="0"/>
          </a:p>
          <a:p>
            <a:r>
              <a:rPr lang="uk-UA" sz="2400" dirty="0"/>
              <a:t>Готує графіки робіт, замовлення, заявки, інструкції, пояснювальні записки, карти, схеми, іншу технічну документацію, а також установлену звітність за затвердженими формами і у визначені терміни. </a:t>
            </a:r>
            <a:endParaRPr lang="ru-RU" sz="2400" dirty="0"/>
          </a:p>
        </p:txBody>
      </p:sp>
      <p:pic>
        <p:nvPicPr>
          <p:cNvPr id="4" name="Л3.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4575" y="561975"/>
            <a:ext cx="609600" cy="609600"/>
          </a:xfrm>
          <a:prstGeom prst="rect">
            <a:avLst/>
          </a:prstGeom>
        </p:spPr>
      </p:pic>
    </p:spTree>
    <p:extLst>
      <p:ext uri="{BB962C8B-B14F-4D97-AF65-F5344CB8AC3E}">
        <p14:creationId xmlns:p14="http://schemas.microsoft.com/office/powerpoint/2010/main" val="2921647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652000" cy="6858000"/>
          </a:xfrm>
        </p:spPr>
        <p:txBody>
          <a:bodyPr/>
          <a:lstStyle/>
          <a:p>
            <a:pPr lvl="0" fontAlgn="base"/>
            <a:r>
              <a:rPr lang="uk-UA" sz="2800" dirty="0"/>
              <a:t>Надає методичну і практичну допомогу під час реалізації проектів та програм, планів і договорів. </a:t>
            </a:r>
            <a:endParaRPr lang="ru-RU" sz="2800" dirty="0"/>
          </a:p>
          <a:p>
            <a:pPr lvl="0" fontAlgn="base"/>
            <a:r>
              <a:rPr lang="uk-UA" sz="2800" dirty="0"/>
              <a:t>Здійснює експертизу технічної документації, нагляд та контроль за станом і експлуатацією обладнання.</a:t>
            </a:r>
            <a:endParaRPr lang="ru-RU" sz="2800" dirty="0"/>
          </a:p>
          <a:p>
            <a:pPr lvl="0" fontAlgn="base"/>
            <a:r>
              <a:rPr lang="uk-UA" sz="2800" dirty="0"/>
              <a:t>Стежить за додержанням установлених вимог, чинних норм, правил і стандартів. </a:t>
            </a:r>
            <a:endParaRPr lang="ru-RU" sz="2800" dirty="0"/>
          </a:p>
          <a:p>
            <a:pPr lvl="0" fontAlgn="base"/>
            <a:r>
              <a:rPr lang="uk-UA" sz="2800" dirty="0"/>
              <a:t>Організовує роботу з підвищення науково-технічних знань працюючих. Сприяє розвитку творчої ініціативи, раціоналізації, винахідництва, упровадженню досягнень вітчизняної і зарубіжної науки, техніки, використання передового досвіду, які забезпечують ефективну роботу підприємства.</a:t>
            </a:r>
            <a:endParaRPr lang="ru-RU" sz="2800" dirty="0"/>
          </a:p>
          <a:p>
            <a:endParaRPr lang="ru-RU" dirty="0"/>
          </a:p>
        </p:txBody>
      </p:sp>
      <p:pic>
        <p:nvPicPr>
          <p:cNvPr id="4" name="Л3.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36275" y="320675"/>
            <a:ext cx="609600" cy="609600"/>
          </a:xfrm>
          <a:prstGeom prst="rect">
            <a:avLst/>
          </a:prstGeom>
        </p:spPr>
      </p:pic>
    </p:spTree>
    <p:extLst>
      <p:ext uri="{BB962C8B-B14F-4D97-AF65-F5344CB8AC3E}">
        <p14:creationId xmlns:p14="http://schemas.microsoft.com/office/powerpoint/2010/main" val="774269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0922000" cy="6858000"/>
          </a:xfrm>
        </p:spPr>
        <p:txBody>
          <a:bodyPr>
            <a:noAutofit/>
          </a:bodyPr>
          <a:lstStyle/>
          <a:p>
            <a:pPr fontAlgn="base"/>
            <a:r>
              <a:rPr lang="uk-UA" sz="2800" b="1" dirty="0"/>
              <a:t>Повинен знати:</a:t>
            </a:r>
            <a:r>
              <a:rPr lang="uk-UA" sz="2800" dirty="0"/>
              <a:t> </a:t>
            </a:r>
            <a:endParaRPr lang="ru-RU" sz="2800" dirty="0"/>
          </a:p>
          <a:p>
            <a:pPr lvl="0" fontAlgn="base"/>
            <a:r>
              <a:rPr lang="uk-UA" sz="2400" dirty="0"/>
              <a:t>директивні та розпорядчі документи, методичні і нормативні матеріали з питань виконуваної роботи; перспективи технічного розвитку та особливості діяльності підприємства (підрозділів підприємства); </a:t>
            </a:r>
            <a:endParaRPr lang="ru-RU" sz="2400" dirty="0"/>
          </a:p>
          <a:p>
            <a:pPr lvl="0" fontAlgn="base"/>
            <a:r>
              <a:rPr lang="uk-UA" sz="2400" dirty="0"/>
              <a:t>принципи роботи, технічні характеристики, конструктивні особливості технічних засобів, що розробляються і використовуються, матеріалів та їх властивості; </a:t>
            </a:r>
            <a:endParaRPr lang="ru-RU" sz="2400" dirty="0"/>
          </a:p>
          <a:p>
            <a:pPr lvl="0" fontAlgn="base"/>
            <a:r>
              <a:rPr lang="uk-UA" sz="2400" dirty="0"/>
              <a:t>сучасні засоби обчислювальної техніки, комунікацій та зв’язку; </a:t>
            </a:r>
            <a:endParaRPr lang="ru-RU" sz="2400" dirty="0"/>
          </a:p>
          <a:p>
            <a:r>
              <a:rPr lang="uk-UA" sz="2400" dirty="0"/>
              <a:t>методи досліджень, правила та умови виконання робіт; основні вимоги до технічної документації, матеріалів, виробів; чинні стандарти, технічні умови, положення та інструкції щодо складання й оформлення технічної документації; методи проведення технічних розрахунків і визначення економічної ефективності досліджень та розробок; досягнення науки і техніки, передовий вітчизняний і зарубіжний досвід у відповідній галузі діяльності; основи економіки, організації праці та управління; основи трудового законодавства; правила і норми охорони праці.</a:t>
            </a:r>
            <a:endParaRPr lang="ru-RU" sz="2400" dirty="0"/>
          </a:p>
        </p:txBody>
      </p:sp>
      <p:pic>
        <p:nvPicPr>
          <p:cNvPr id="4" name="Л3.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22075" y="765175"/>
            <a:ext cx="609600" cy="609600"/>
          </a:xfrm>
          <a:prstGeom prst="rect">
            <a:avLst/>
          </a:prstGeom>
        </p:spPr>
      </p:pic>
    </p:spTree>
    <p:extLst>
      <p:ext uri="{BB962C8B-B14F-4D97-AF65-F5344CB8AC3E}">
        <p14:creationId xmlns:p14="http://schemas.microsoft.com/office/powerpoint/2010/main" val="1965747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690100" cy="6858000"/>
          </a:xfrm>
        </p:spPr>
        <p:txBody>
          <a:bodyPr>
            <a:normAutofit/>
          </a:bodyPr>
          <a:lstStyle/>
          <a:p>
            <a:pPr fontAlgn="base"/>
            <a:r>
              <a:rPr lang="uk-UA" sz="3200" b="1" dirty="0"/>
              <a:t>Кваліфікаційні вимоги.</a:t>
            </a:r>
            <a:endParaRPr lang="ru-RU" sz="3200" dirty="0"/>
          </a:p>
          <a:p>
            <a:pPr fontAlgn="base"/>
            <a:r>
              <a:rPr lang="uk-UA" sz="2400" b="1" dirty="0"/>
              <a:t>Провідний інженер:</a:t>
            </a:r>
            <a:r>
              <a:rPr lang="uk-UA" sz="2400" dirty="0"/>
              <a:t> повна вища освіта відповідного напряму підготовки (магістр, спеціаліст). Стаж роботи за професією інженера I категорії — не менше 2 років.</a:t>
            </a:r>
            <a:endParaRPr lang="ru-RU" sz="2400" dirty="0"/>
          </a:p>
          <a:p>
            <a:pPr fontAlgn="base"/>
            <a:r>
              <a:rPr lang="uk-UA" sz="2400" b="1" dirty="0"/>
              <a:t>Інженер I категорії:</a:t>
            </a:r>
            <a:r>
              <a:rPr lang="uk-UA" sz="2400" dirty="0"/>
              <a:t> повна вища освіта відповідного напряму підготовки (магістр, спеціаліст); для магістра — без вимог до стажу роботи, спеціаліста — стаж роботи за професією інженера II категорії — не менше 2 років.</a:t>
            </a:r>
            <a:endParaRPr lang="ru-RU" sz="2400" dirty="0"/>
          </a:p>
          <a:p>
            <a:pPr fontAlgn="base"/>
            <a:r>
              <a:rPr lang="uk-UA" sz="2400" b="1" dirty="0" smtClean="0"/>
              <a:t>Інженер II категорії:</a:t>
            </a:r>
            <a:r>
              <a:rPr lang="uk-UA" sz="2400" dirty="0" smtClean="0"/>
              <a:t> повна вища освіта відповідного напряму підготовки (спеціаліст). Стаж роботи за професією інженера — не менше 1 року.</a:t>
            </a:r>
          </a:p>
          <a:p>
            <a:r>
              <a:rPr lang="uk-UA" sz="2400" b="1" dirty="0" smtClean="0"/>
              <a:t>Інженер:</a:t>
            </a:r>
            <a:r>
              <a:rPr lang="uk-UA" sz="2400" dirty="0" smtClean="0"/>
              <a:t> повна вища освіта відповідного напряму підготовки (спеціаліст) без вимог до стажу роботи.</a:t>
            </a:r>
            <a:endParaRPr lang="uk-UA" sz="2400" dirty="0"/>
          </a:p>
        </p:txBody>
      </p:sp>
      <p:pic>
        <p:nvPicPr>
          <p:cNvPr id="4" name="Л3.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5175" y="688975"/>
            <a:ext cx="609600" cy="609600"/>
          </a:xfrm>
          <a:prstGeom prst="rect">
            <a:avLst/>
          </a:prstGeom>
        </p:spPr>
      </p:pic>
    </p:spTree>
    <p:extLst>
      <p:ext uri="{BB962C8B-B14F-4D97-AF65-F5344CB8AC3E}">
        <p14:creationId xmlns:p14="http://schemas.microsoft.com/office/powerpoint/2010/main" val="114525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474200" cy="6858000"/>
          </a:xfrm>
        </p:spPr>
        <p:txBody>
          <a:bodyPr>
            <a:normAutofit lnSpcReduction="10000"/>
          </a:bodyPr>
          <a:lstStyle/>
          <a:p>
            <a:pPr algn="ctr"/>
            <a:r>
              <a:rPr lang="uk-UA" sz="3200" b="1" dirty="0"/>
              <a:t>Інженер з організації керування виробництвом</a:t>
            </a:r>
            <a:endParaRPr lang="ru-RU" sz="3200" dirty="0"/>
          </a:p>
          <a:p>
            <a:pPr fontAlgn="base"/>
            <a:r>
              <a:rPr lang="uk-UA" sz="2800" b="1" dirty="0"/>
              <a:t>Завдання та обов’язки</a:t>
            </a:r>
            <a:r>
              <a:rPr lang="uk-UA" sz="2800" dirty="0"/>
              <a:t>. </a:t>
            </a:r>
            <a:endParaRPr lang="ru-RU" sz="2800" dirty="0"/>
          </a:p>
          <a:p>
            <a:pPr lvl="0" fontAlgn="base"/>
            <a:r>
              <a:rPr lang="uk-UA" sz="2400" dirty="0"/>
              <a:t>Здійснює з урахуванням умов ринкової кон’юнктури і сучасних досягнень науки і техніки розроблення заходів з удосконалення систем керування виробництвом з метою реалізації стратегії підприємства і досягнення найбільшої ефективності виробництва і підвищення якості роботи. </a:t>
            </a:r>
            <a:endParaRPr lang="ru-RU" sz="2400" dirty="0"/>
          </a:p>
          <a:p>
            <a:pPr lvl="0" fontAlgn="base"/>
            <a:r>
              <a:rPr lang="uk-UA" sz="2400" dirty="0"/>
              <a:t>Аналізує стан діючих систем керування виробництвом та розроблює заходи з ліквідації виявлених недоліків та їх запобігання.</a:t>
            </a:r>
            <a:endParaRPr lang="ru-RU" sz="2400" dirty="0"/>
          </a:p>
          <a:p>
            <a:r>
              <a:rPr lang="uk-UA" sz="2400" dirty="0"/>
              <a:t>Вивчає показники роботи підприємства, діючі методи управління під час вирішення виробничих завдань і виявляє можливості підвищення ефективності управлінської праці, готує, рекомендації з використання науково обґрунтованих методів комплексного вирішення задач управління із застосуванням сучасних інформаційних технологій.</a:t>
            </a:r>
            <a:endParaRPr lang="ru-RU" sz="3200" dirty="0"/>
          </a:p>
        </p:txBody>
      </p:sp>
      <p:pic>
        <p:nvPicPr>
          <p:cNvPr id="4" name="Л3.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6975" y="714375"/>
            <a:ext cx="609600" cy="609600"/>
          </a:xfrm>
          <a:prstGeom prst="rect">
            <a:avLst/>
          </a:prstGeom>
        </p:spPr>
      </p:pic>
    </p:spTree>
    <p:extLst>
      <p:ext uri="{BB962C8B-B14F-4D97-AF65-F5344CB8AC3E}">
        <p14:creationId xmlns:p14="http://schemas.microsoft.com/office/powerpoint/2010/main" val="2957935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4289"/>
            <a:ext cx="9804400" cy="6843711"/>
          </a:xfrm>
        </p:spPr>
        <p:txBody>
          <a:bodyPr>
            <a:normAutofit/>
          </a:bodyPr>
          <a:lstStyle/>
          <a:p>
            <a:pPr lvl="0" fontAlgn="base"/>
            <a:r>
              <a:rPr lang="uk-UA" sz="2400" dirty="0"/>
              <a:t>Бере участь у складанні проектів перспективних та поточних планів розвитку виробництва, розробленні раціональних організаційних структур керування виробництвом.</a:t>
            </a:r>
            <a:endParaRPr lang="ru-RU" sz="2400" dirty="0"/>
          </a:p>
          <a:p>
            <a:pPr lvl="0" fontAlgn="base"/>
            <a:r>
              <a:rPr lang="uk-UA" sz="2400" dirty="0"/>
              <a:t>Розробляє заходи з удосконалення трудових процесів і операцій, виконуваних в </a:t>
            </a:r>
            <a:r>
              <a:rPr lang="uk-UA" sz="2400" dirty="0" err="1"/>
              <a:t>апараті</a:t>
            </a:r>
            <a:r>
              <a:rPr lang="uk-UA" sz="2400" dirty="0"/>
              <a:t> управління, систем документообігу і контролю за проходженням документів, застосування сучасних технічних засобів управління з необхідними розрахунками економічної ефективності їх упровадження. </a:t>
            </a:r>
            <a:endParaRPr lang="ru-RU" sz="2400" dirty="0"/>
          </a:p>
          <a:p>
            <a:pPr lvl="0" fontAlgn="base"/>
            <a:r>
              <a:rPr lang="uk-UA" sz="2400" dirty="0"/>
              <a:t>Організовує роботу з проектування методів виконання управлінських робіт, складання положень про структурні підрозділи, посадових інструкцій працівникам, забезпечує внесення в них необхідних змін та доповнень. </a:t>
            </a:r>
            <a:endParaRPr lang="ru-RU" sz="2400" dirty="0"/>
          </a:p>
          <a:p>
            <a:pPr lvl="0" fontAlgn="base"/>
            <a:r>
              <a:rPr lang="uk-UA" sz="2400" dirty="0"/>
              <a:t>Розроблює разом з відповідними відділами і службами пропозиції з удосконалення керування виробництвом. </a:t>
            </a:r>
            <a:endParaRPr lang="ru-RU" sz="2400" dirty="0"/>
          </a:p>
          <a:p>
            <a:endParaRPr lang="ru-RU" sz="2400" dirty="0"/>
          </a:p>
        </p:txBody>
      </p:sp>
      <p:pic>
        <p:nvPicPr>
          <p:cNvPr id="4" name="Л3.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1575" y="549275"/>
            <a:ext cx="609600" cy="609600"/>
          </a:xfrm>
          <a:prstGeom prst="rect">
            <a:avLst/>
          </a:prstGeom>
        </p:spPr>
      </p:pic>
    </p:spTree>
    <p:extLst>
      <p:ext uri="{BB962C8B-B14F-4D97-AF65-F5344CB8AC3E}">
        <p14:creationId xmlns:p14="http://schemas.microsoft.com/office/powerpoint/2010/main" val="3980693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906000" cy="6858000"/>
          </a:xfrm>
        </p:spPr>
        <p:txBody>
          <a:bodyPr>
            <a:noAutofit/>
          </a:bodyPr>
          <a:lstStyle/>
          <a:p>
            <a:pPr lvl="0" fontAlgn="base"/>
            <a:r>
              <a:rPr lang="uk-UA" sz="2400" dirty="0"/>
              <a:t>Бере участь у роботі зі спрощення та здешевлення апарату управління, удосконалення діяльності функціональних служб, їх взаємозв’язку, оперативного регулювання процесу виробництва, у підготуванні пропозицій щодо підвищення рівня організації керування в процесі розвитку виробництва. </a:t>
            </a:r>
            <a:endParaRPr lang="ru-RU" sz="2400" dirty="0"/>
          </a:p>
          <a:p>
            <a:pPr lvl="0" fontAlgn="base"/>
            <a:r>
              <a:rPr lang="uk-UA" sz="2400" dirty="0"/>
              <a:t>Контролює додержання вимог з раціональної організації праці і керування виробництвом під час підготовки проектів розширення та реконструкції підприємств або їх перепрофілювання, планів упровадження нової техніки і прогресивної технології, автоматизації та механізації виробництва.</a:t>
            </a:r>
            <a:endParaRPr lang="ru-RU" sz="2400" dirty="0"/>
          </a:p>
          <a:p>
            <a:pPr lvl="0" fontAlgn="base"/>
            <a:r>
              <a:rPr lang="uk-UA" sz="2400" dirty="0"/>
              <a:t>Здійснює контроль за застосуванням розроблених централізовано міжгалузевих і галузевих методичних і нормативних матеріалів з організації керування виробництвом.</a:t>
            </a:r>
            <a:endParaRPr lang="ru-RU" sz="2400" dirty="0"/>
          </a:p>
          <a:p>
            <a:r>
              <a:rPr lang="uk-UA" sz="2400" dirty="0"/>
              <a:t>Вивчає та узагальнює передовий вітчизняний та світовий досвід в сфері організації керування виробництвом, розробляє заходи з його впровадження.</a:t>
            </a:r>
            <a:endParaRPr lang="ru-RU" sz="2400" dirty="0"/>
          </a:p>
        </p:txBody>
      </p:sp>
      <p:pic>
        <p:nvPicPr>
          <p:cNvPr id="4" name="Л3.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02975" y="358775"/>
            <a:ext cx="609600" cy="609600"/>
          </a:xfrm>
          <a:prstGeom prst="rect">
            <a:avLst/>
          </a:prstGeom>
        </p:spPr>
      </p:pic>
    </p:spTree>
    <p:extLst>
      <p:ext uri="{BB962C8B-B14F-4D97-AF65-F5344CB8AC3E}">
        <p14:creationId xmlns:p14="http://schemas.microsoft.com/office/powerpoint/2010/main" val="2634661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i="1" dirty="0">
                <a:solidFill>
                  <a:schemeClr val="tx1"/>
                </a:solidFill>
              </a:rPr>
              <a:t>Лекція </a:t>
            </a:r>
            <a:r>
              <a:rPr lang="uk-UA" i="1" dirty="0" smtClean="0">
                <a:solidFill>
                  <a:schemeClr val="tx1"/>
                </a:solidFill>
              </a:rPr>
              <a:t>3</a:t>
            </a:r>
            <a:r>
              <a:rPr lang="uk-UA" dirty="0" smtClean="0">
                <a:solidFill>
                  <a:schemeClr val="tx1"/>
                </a:solidFill>
              </a:rPr>
              <a:t>:</a:t>
            </a:r>
            <a:r>
              <a:rPr lang="ru-RU" dirty="0">
                <a:solidFill>
                  <a:schemeClr val="tx1"/>
                </a:solidFill>
              </a:rPr>
              <a:t/>
            </a:r>
            <a:br>
              <a:rPr lang="ru-RU" dirty="0">
                <a:solidFill>
                  <a:schemeClr val="tx1"/>
                </a:solidFill>
              </a:rPr>
            </a:br>
            <a:r>
              <a:rPr lang="uk-UA" b="1" i="1" dirty="0">
                <a:solidFill>
                  <a:schemeClr val="tx1"/>
                </a:solidFill>
              </a:rPr>
              <a:t> «Ступенева вища освіта»</a:t>
            </a:r>
            <a:r>
              <a:rPr lang="ru-RU" dirty="0"/>
              <a:t/>
            </a:r>
            <a:br>
              <a:rPr lang="ru-RU" dirty="0"/>
            </a:br>
            <a:endParaRPr lang="ru-RU" dirty="0"/>
          </a:p>
        </p:txBody>
      </p:sp>
      <p:sp>
        <p:nvSpPr>
          <p:cNvPr id="3" name="Объект 2"/>
          <p:cNvSpPr>
            <a:spLocks noGrp="1"/>
          </p:cNvSpPr>
          <p:nvPr>
            <p:ph idx="1"/>
          </p:nvPr>
        </p:nvSpPr>
        <p:spPr>
          <a:xfrm>
            <a:off x="385234" y="1930400"/>
            <a:ext cx="9457266" cy="3880773"/>
          </a:xfrm>
        </p:spPr>
        <p:txBody>
          <a:bodyPr/>
          <a:lstStyle/>
          <a:p>
            <a:pPr lvl="0"/>
            <a:r>
              <a:rPr lang="uk-UA" sz="3200" i="1" dirty="0"/>
              <a:t>Ступенева вища освіта - бакалавр, фахівець, магістр. </a:t>
            </a:r>
            <a:endParaRPr lang="ru-RU" sz="3200" dirty="0"/>
          </a:p>
          <a:p>
            <a:pPr lvl="0"/>
            <a:r>
              <a:rPr lang="uk-UA" sz="3200" i="1" dirty="0"/>
              <a:t>Інженер-фахівець широкого профілю, творчий працівник, організатор виробництва. </a:t>
            </a:r>
            <a:endParaRPr lang="ru-RU" sz="3200" dirty="0"/>
          </a:p>
          <a:p>
            <a:endParaRPr lang="ru-RU" dirty="0"/>
          </a:p>
        </p:txBody>
      </p:sp>
      <p:pic>
        <p:nvPicPr>
          <p:cNvPr id="4" name="Л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77575" y="434975"/>
            <a:ext cx="609600" cy="609600"/>
          </a:xfrm>
          <a:prstGeom prst="rect">
            <a:avLst/>
          </a:prstGeom>
        </p:spPr>
      </p:pic>
    </p:spTree>
    <p:extLst>
      <p:ext uri="{BB962C8B-B14F-4D97-AF65-F5344CB8AC3E}">
        <p14:creationId xmlns:p14="http://schemas.microsoft.com/office/powerpoint/2010/main" val="4194231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
            <a:ext cx="9855200" cy="6858000"/>
          </a:xfrm>
        </p:spPr>
        <p:txBody>
          <a:bodyPr/>
          <a:lstStyle/>
          <a:p>
            <a:pPr fontAlgn="base"/>
            <a:r>
              <a:rPr lang="uk-UA" sz="2800" b="1" dirty="0"/>
              <a:t>Повинен знати</a:t>
            </a:r>
            <a:r>
              <a:rPr lang="uk-UA" sz="2800" dirty="0"/>
              <a:t>:</a:t>
            </a:r>
            <a:endParaRPr lang="ru-RU" sz="2800" dirty="0"/>
          </a:p>
          <a:p>
            <a:pPr lvl="0" fontAlgn="base"/>
            <a:r>
              <a:rPr lang="uk-UA" sz="2400" dirty="0"/>
              <a:t>постанови, розпорядження, накази, методичні і нормативні матеріали з організації керування виробництвом; </a:t>
            </a:r>
            <a:endParaRPr lang="ru-RU" sz="2400" dirty="0"/>
          </a:p>
          <a:p>
            <a:pPr lvl="0" fontAlgn="base"/>
            <a:r>
              <a:rPr lang="uk-UA" sz="2400" dirty="0"/>
              <a:t>перспективи розвитку підприємства; технологію виробництва; </a:t>
            </a:r>
            <a:endParaRPr lang="ru-RU" sz="2400" dirty="0"/>
          </a:p>
          <a:p>
            <a:pPr lvl="0" fontAlgn="base"/>
            <a:r>
              <a:rPr lang="uk-UA" sz="2400" dirty="0"/>
              <a:t>економіку, організацію виробництва, праці та управління; номенклатуру і технічні характеристики продукції, що виробляється, виконуваних робіт (послуг); </a:t>
            </a:r>
            <a:endParaRPr lang="ru-RU" sz="2400" dirty="0"/>
          </a:p>
          <a:p>
            <a:pPr lvl="0" fontAlgn="base"/>
            <a:r>
              <a:rPr lang="uk-UA" sz="2400" dirty="0"/>
              <a:t>спеціалізацію підприємства, </a:t>
            </a:r>
            <a:r>
              <a:rPr lang="uk-UA" sz="2400" dirty="0" err="1"/>
              <a:t>цехів</a:t>
            </a:r>
            <a:r>
              <a:rPr lang="uk-UA" sz="2400" dirty="0"/>
              <a:t>, дільниць, виробничі зв’язки між ними; порядок розроблення перспективних і поточних планів розвитку виробництва; </a:t>
            </a:r>
            <a:endParaRPr lang="ru-RU" sz="2400" dirty="0"/>
          </a:p>
          <a:p>
            <a:pPr lvl="0" fontAlgn="base"/>
            <a:r>
              <a:rPr lang="uk-UA" sz="2400" dirty="0"/>
              <a:t>організаційні форми і методи керування виробництвом; порядок розроблення організаційних структур підприємства, положень про підрозділи, посадових інструкцій; </a:t>
            </a:r>
            <a:endParaRPr lang="ru-RU" sz="2400" dirty="0"/>
          </a:p>
          <a:p>
            <a:endParaRPr lang="ru-RU" dirty="0"/>
          </a:p>
        </p:txBody>
      </p:sp>
      <p:pic>
        <p:nvPicPr>
          <p:cNvPr id="4" name="Л3.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14075" y="917575"/>
            <a:ext cx="609600" cy="609600"/>
          </a:xfrm>
          <a:prstGeom prst="rect">
            <a:avLst/>
          </a:prstGeom>
        </p:spPr>
      </p:pic>
    </p:spTree>
    <p:extLst>
      <p:ext uri="{BB962C8B-B14F-4D97-AF65-F5344CB8AC3E}">
        <p14:creationId xmlns:p14="http://schemas.microsoft.com/office/powerpoint/2010/main" val="3722219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664700" cy="6858000"/>
          </a:xfrm>
        </p:spPr>
        <p:txBody>
          <a:bodyPr/>
          <a:lstStyle/>
          <a:p>
            <a:pPr lvl="0" fontAlgn="base"/>
            <a:r>
              <a:rPr lang="uk-UA" sz="2800" dirty="0"/>
              <a:t>методи аналізу організації керування виробництвом; </a:t>
            </a:r>
            <a:endParaRPr lang="ru-RU" sz="2800" dirty="0"/>
          </a:p>
          <a:p>
            <a:pPr lvl="0" fontAlgn="base"/>
            <a:r>
              <a:rPr lang="uk-UA" sz="2800" dirty="0"/>
              <a:t>сучасні засоби обчислювальної техніки, комунікацій та зв’язку; порядок розроблення і оформлення технічної документації і ведення діловодства; </a:t>
            </a:r>
            <a:endParaRPr lang="ru-RU" sz="2800" dirty="0"/>
          </a:p>
          <a:p>
            <a:pPr lvl="0" fontAlgn="base"/>
            <a:r>
              <a:rPr lang="uk-UA" sz="2800" dirty="0"/>
              <a:t>стандарти уніфікованої системи організаційно-розпорядної документації; вітчизняний та світовий досвід удосконалення організації керування виробництвом; </a:t>
            </a:r>
            <a:endParaRPr lang="ru-RU" sz="2800" dirty="0"/>
          </a:p>
          <a:p>
            <a:pPr lvl="0" fontAlgn="base"/>
            <a:r>
              <a:rPr lang="uk-UA" sz="2800" dirty="0"/>
              <a:t>основи соціології і психології праці; основи трудового законодавства.</a:t>
            </a:r>
            <a:endParaRPr lang="ru-RU" sz="2800" dirty="0"/>
          </a:p>
          <a:p>
            <a:endParaRPr lang="ru-RU" dirty="0"/>
          </a:p>
        </p:txBody>
      </p:sp>
      <p:pic>
        <p:nvPicPr>
          <p:cNvPr id="4" name="Л3.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6775" y="688975"/>
            <a:ext cx="609600" cy="609600"/>
          </a:xfrm>
          <a:prstGeom prst="rect">
            <a:avLst/>
          </a:prstGeom>
        </p:spPr>
      </p:pic>
    </p:spTree>
    <p:extLst>
      <p:ext uri="{BB962C8B-B14F-4D97-AF65-F5344CB8AC3E}">
        <p14:creationId xmlns:p14="http://schemas.microsoft.com/office/powerpoint/2010/main" val="1904746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690100" cy="6858000"/>
          </a:xfrm>
        </p:spPr>
        <p:txBody>
          <a:bodyPr>
            <a:normAutofit lnSpcReduction="10000"/>
          </a:bodyPr>
          <a:lstStyle/>
          <a:p>
            <a:pPr fontAlgn="base"/>
            <a:r>
              <a:rPr lang="uk-UA" sz="2800" b="1" dirty="0"/>
              <a:t>Кваліфікаційні вимоги</a:t>
            </a:r>
            <a:r>
              <a:rPr lang="uk-UA" sz="2800" dirty="0"/>
              <a:t>.</a:t>
            </a:r>
            <a:endParaRPr lang="ru-RU" sz="2800" dirty="0"/>
          </a:p>
          <a:p>
            <a:pPr fontAlgn="base"/>
            <a:r>
              <a:rPr lang="uk-UA" sz="2400" b="1" dirty="0"/>
              <a:t>Провідний інженер з організації керування виробництвом</a:t>
            </a:r>
            <a:r>
              <a:rPr lang="uk-UA" sz="2400" dirty="0"/>
              <a:t>: повна вища освіта відповідного напряму підготовки (магістр, спеціаліст). Стаж роботи за професією інженера з організації керування виробництвом I категорії — не менше 2 років.</a:t>
            </a:r>
            <a:endParaRPr lang="ru-RU" sz="2400" dirty="0"/>
          </a:p>
          <a:p>
            <a:pPr fontAlgn="base"/>
            <a:r>
              <a:rPr lang="uk-UA" sz="2400" b="1" dirty="0"/>
              <a:t>Інженер з організації керування виробництвом I категорії</a:t>
            </a:r>
            <a:r>
              <a:rPr lang="uk-UA" sz="2400" dirty="0"/>
              <a:t>: повна вища освіта відповідного напряму підготовки (магістр, спеціаліст); для магістра — без вимог до стажу роботи, спеціаліста — стаж роботи за професією інженера з організації керування виробництвом II категорії — не менше 2 років.</a:t>
            </a:r>
            <a:endParaRPr lang="ru-RU" sz="2400" dirty="0"/>
          </a:p>
          <a:p>
            <a:pPr fontAlgn="base"/>
            <a:r>
              <a:rPr lang="uk-UA" sz="2400" b="1" dirty="0"/>
              <a:t>Інженер з організації керування виробництвом II категорії</a:t>
            </a:r>
            <a:r>
              <a:rPr lang="uk-UA" sz="2400" dirty="0"/>
              <a:t>: повна вища освіта відповідного напряму підготовки (спеціаліст). Стаж роботи за професією інженера з організації керування виробництвом — не менше 1 року.</a:t>
            </a:r>
            <a:endParaRPr lang="ru-RU" sz="2400" dirty="0"/>
          </a:p>
          <a:p>
            <a:pPr fontAlgn="base"/>
            <a:r>
              <a:rPr lang="uk-UA" sz="2400" b="1" dirty="0"/>
              <a:t>Інженер з організації керування виробництвом</a:t>
            </a:r>
            <a:r>
              <a:rPr lang="uk-UA" sz="2400" dirty="0"/>
              <a:t>: повна вища освіта відповідного напряму підготовки (спеціаліст) без вимог до стажу роботи.</a:t>
            </a:r>
            <a:endParaRPr lang="ru-RU" sz="2400" dirty="0"/>
          </a:p>
          <a:p>
            <a:endParaRPr lang="ru-RU" sz="2400" dirty="0"/>
          </a:p>
        </p:txBody>
      </p:sp>
      <p:pic>
        <p:nvPicPr>
          <p:cNvPr id="4" name="Л3.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85475" y="981075"/>
            <a:ext cx="609600" cy="609600"/>
          </a:xfrm>
          <a:prstGeom prst="rect">
            <a:avLst/>
          </a:prstGeom>
        </p:spPr>
      </p:pic>
    </p:spTree>
    <p:extLst>
      <p:ext uri="{BB962C8B-B14F-4D97-AF65-F5344CB8AC3E}">
        <p14:creationId xmlns:p14="http://schemas.microsoft.com/office/powerpoint/2010/main" val="3605193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300" y="0"/>
            <a:ext cx="9388302" cy="1079500"/>
          </a:xfrm>
        </p:spPr>
        <p:txBody>
          <a:bodyPr>
            <a:normAutofit fontScale="90000"/>
          </a:bodyPr>
          <a:lstStyle/>
          <a:p>
            <a:pPr algn="ctr"/>
            <a:r>
              <a:rPr lang="uk-UA" sz="3100" b="1" dirty="0" smtClean="0">
                <a:solidFill>
                  <a:schemeClr val="tx1"/>
                </a:solidFill>
              </a:rPr>
              <a:t>Про професійних творчих працівників та творчі спілки</a:t>
            </a:r>
            <a:r>
              <a:rPr lang="ru-RU" dirty="0"/>
              <a:t/>
            </a:r>
            <a:br>
              <a:rPr lang="ru-RU" dirty="0"/>
            </a:br>
            <a:r>
              <a:rPr lang="ru-RU" dirty="0"/>
              <a:t/>
            </a:r>
            <a:br>
              <a:rPr lang="ru-RU" dirty="0"/>
            </a:br>
            <a:endParaRPr lang="ru-RU" dirty="0"/>
          </a:p>
        </p:txBody>
      </p:sp>
      <p:sp>
        <p:nvSpPr>
          <p:cNvPr id="3" name="Объект 2"/>
          <p:cNvSpPr>
            <a:spLocks noGrp="1"/>
          </p:cNvSpPr>
          <p:nvPr>
            <p:ph idx="1"/>
          </p:nvPr>
        </p:nvSpPr>
        <p:spPr>
          <a:xfrm>
            <a:off x="0" y="979489"/>
            <a:ext cx="9842500" cy="5700711"/>
          </a:xfrm>
        </p:spPr>
        <p:txBody>
          <a:bodyPr>
            <a:normAutofit/>
          </a:bodyPr>
          <a:lstStyle/>
          <a:p>
            <a:r>
              <a:rPr lang="uk-UA" sz="2800" b="1" dirty="0" smtClean="0">
                <a:solidFill>
                  <a:schemeClr val="tx1"/>
                </a:solidFill>
              </a:rPr>
              <a:t>Професійний творчий працівник </a:t>
            </a:r>
            <a:r>
              <a:rPr lang="uk-UA" sz="2400" dirty="0" smtClean="0"/>
              <a:t>- особа, яка провадить творчу діяльність на професійній основі, результатом якої є створення або інтерпретація творів у сфері культури та мистецтва, публічно представляє такі твори на виставках, шляхом публікації, сценічного виконання, кіно-, </a:t>
            </a:r>
            <a:r>
              <a:rPr lang="uk-UA" sz="2400" dirty="0" err="1" smtClean="0"/>
              <a:t>теле</a:t>
            </a:r>
            <a:r>
              <a:rPr lang="uk-UA" sz="2400" dirty="0" smtClean="0"/>
              <a:t>-, відеопоказу тощо та/або є членом творчої спілки, та/або має державні нагороди за діяльність у сфері культури і мистецтва;</a:t>
            </a:r>
          </a:p>
          <a:p>
            <a:r>
              <a:rPr lang="uk-UA" sz="2800" b="1" dirty="0" smtClean="0"/>
              <a:t>Творча спілка </a:t>
            </a:r>
            <a:r>
              <a:rPr lang="uk-UA" sz="2400" dirty="0" smtClean="0"/>
              <a:t>- добровільне об’єднання професійних творчих працівників відповідного фахового напряму в галузі культури та мистецтва, яке має фіксоване членство і діє на підставі статуту;</a:t>
            </a:r>
          </a:p>
          <a:p>
            <a:r>
              <a:rPr lang="uk-UA" sz="2800" b="1" dirty="0" smtClean="0"/>
              <a:t>Творча діяльність </a:t>
            </a:r>
            <a:r>
              <a:rPr lang="uk-UA" sz="2400" dirty="0" smtClean="0"/>
              <a:t>- індивідуальна чи колективна творчість, результатом якої є створення або інтерпретація творів, що мають культурну цінність.</a:t>
            </a:r>
          </a:p>
          <a:p>
            <a:endParaRPr lang="uk-UA" sz="2400" dirty="0"/>
          </a:p>
        </p:txBody>
      </p:sp>
      <p:pic>
        <p:nvPicPr>
          <p:cNvPr id="4" name="Л3.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9475" y="955675"/>
            <a:ext cx="609600" cy="609600"/>
          </a:xfrm>
          <a:prstGeom prst="rect">
            <a:avLst/>
          </a:prstGeom>
        </p:spPr>
      </p:pic>
    </p:spTree>
    <p:extLst>
      <p:ext uri="{BB962C8B-B14F-4D97-AF65-F5344CB8AC3E}">
        <p14:creationId xmlns:p14="http://schemas.microsoft.com/office/powerpoint/2010/main" val="3450390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550400" cy="6858000"/>
          </a:xfrm>
        </p:spPr>
        <p:txBody>
          <a:bodyPr>
            <a:normAutofit lnSpcReduction="10000"/>
          </a:bodyPr>
          <a:lstStyle/>
          <a:p>
            <a:r>
              <a:rPr lang="uk-UA" sz="2400" dirty="0" smtClean="0"/>
              <a:t>Законодавство про професійних творчих працівників та творчі спілки складається з </a:t>
            </a:r>
            <a:r>
              <a:rPr lang="uk-UA" sz="2400" u="sng" dirty="0" smtClean="0">
                <a:hlinkClick r:id="rId4"/>
              </a:rPr>
              <a:t>Конституції України</a:t>
            </a:r>
            <a:r>
              <a:rPr lang="uk-UA" sz="2400" dirty="0" smtClean="0"/>
              <a:t>, цього Закону, інших нормативно-правових актів, що регулюють діяльність творчих спілок.</a:t>
            </a:r>
          </a:p>
          <a:p>
            <a:r>
              <a:rPr lang="uk-UA" sz="2400" dirty="0" smtClean="0"/>
              <a:t>Творча спілка діє на принципах добровільного об’єднання її членів, які належать до одного фахового напряму культури та мистецтва, самоврядування, взаємодопомоги і співробітництва, невтручання у творчий процес, вільного вибору форм і методів творчої діяльності, визнання авторських прав. У кожному фаховому напрямі може бути створено одне або більше добровільних творчих об’єднань.</a:t>
            </a:r>
          </a:p>
          <a:p>
            <a:r>
              <a:rPr lang="uk-UA" sz="2400" dirty="0" smtClean="0"/>
              <a:t>Член творчої спілки має право в будь-який час зупинити чи припинити своє членство у творчій спілці шляхом подання заяви до статутних органів творчої спілки. Членство у творчій спілці зупиняється чи припиняється з дня подання такої заяви та не потребує додаткових рішень. З цього самого дня припиняється перебування члена творчої спілки на будь-яких виборних посадах у творчій спілці.</a:t>
            </a:r>
          </a:p>
          <a:p>
            <a:endParaRPr lang="uk-UA" sz="2400" dirty="0"/>
          </a:p>
        </p:txBody>
      </p:sp>
      <p:pic>
        <p:nvPicPr>
          <p:cNvPr id="4" name="Л3.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3575" y="917575"/>
            <a:ext cx="609600" cy="609600"/>
          </a:xfrm>
          <a:prstGeom prst="rect">
            <a:avLst/>
          </a:prstGeom>
        </p:spPr>
      </p:pic>
    </p:spTree>
    <p:extLst>
      <p:ext uri="{BB962C8B-B14F-4D97-AF65-F5344CB8AC3E}">
        <p14:creationId xmlns:p14="http://schemas.microsoft.com/office/powerpoint/2010/main" val="335284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0121900" cy="6858000"/>
          </a:xfrm>
        </p:spPr>
        <p:txBody>
          <a:bodyPr>
            <a:normAutofit fontScale="92500"/>
          </a:bodyPr>
          <a:lstStyle/>
          <a:p>
            <a:r>
              <a:rPr lang="uk-UA" sz="3200" b="1" dirty="0" smtClean="0"/>
              <a:t>Основними напрямами діяльності творчої спілки є:</a:t>
            </a:r>
          </a:p>
          <a:p>
            <a:r>
              <a:rPr lang="uk-UA" sz="2400" dirty="0" smtClean="0"/>
              <a:t>творча діяльність у галузі культури і мистецтва;</a:t>
            </a:r>
          </a:p>
          <a:p>
            <a:r>
              <a:rPr lang="uk-UA" sz="2400" dirty="0" smtClean="0"/>
              <a:t>розвиток національної культури та мистецтва, розроблення і втілення в життя культурно-мистецьких заходів, організація творчих конкурсів, виставок, авторських вечорів, прем’єр, фестивалів тощо;</a:t>
            </a:r>
          </a:p>
          <a:p>
            <a:r>
              <a:rPr lang="uk-UA" sz="2400" dirty="0" smtClean="0"/>
              <a:t>створення умов для творчої праці, підвищення професійного, наукового та загальнокультурного рівня членів творчої спілки, виховання творчої молоді, оволодіння нею досягненнями національної та загальнолюдської культури;</a:t>
            </a:r>
          </a:p>
          <a:p>
            <a:r>
              <a:rPr lang="uk-UA" sz="2400" dirty="0" smtClean="0"/>
              <a:t>пошук талантів серед молоді та сприяння їх творчому розвитку;</a:t>
            </a:r>
          </a:p>
          <a:p>
            <a:r>
              <a:rPr lang="uk-UA" sz="2400" dirty="0" smtClean="0"/>
              <a:t>видання газет, журналів, книг та іншої друкованої продукції, створення кіно- та відеофільмів, аудіовізуальної продукції з метою популяризації досягнень української та світової культури і мистецтва, творчого доробку членів спілок;</a:t>
            </a:r>
          </a:p>
          <a:p>
            <a:r>
              <a:rPr lang="uk-UA" sz="2400" dirty="0" smtClean="0"/>
              <a:t>турбота про правовий, соціальний та професійний захист членів творчої спілки;</a:t>
            </a:r>
          </a:p>
          <a:p>
            <a:endParaRPr lang="ru-RU" dirty="0"/>
          </a:p>
        </p:txBody>
      </p:sp>
      <p:pic>
        <p:nvPicPr>
          <p:cNvPr id="4" name="Л3.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91875" y="714375"/>
            <a:ext cx="609600" cy="609600"/>
          </a:xfrm>
          <a:prstGeom prst="rect">
            <a:avLst/>
          </a:prstGeom>
        </p:spPr>
      </p:pic>
    </p:spTree>
    <p:extLst>
      <p:ext uri="{BB962C8B-B14F-4D97-AF65-F5344CB8AC3E}">
        <p14:creationId xmlns:p14="http://schemas.microsoft.com/office/powerpoint/2010/main" val="2714515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664700" cy="6858000"/>
          </a:xfrm>
        </p:spPr>
        <p:txBody>
          <a:bodyPr/>
          <a:lstStyle/>
          <a:p>
            <a:r>
              <a:rPr lang="uk-UA" sz="2400" dirty="0" smtClean="0"/>
              <a:t>сприяння відродженню, розвиткові та популяризації народної творчості, творчому використанню народних традицій у розвиткові культури та мистецтва, збереженню та збагаченню історико-культурної спадщини та довкілля, проведенню масових культурно-просвітницьких заходів, а також утвердженню демократичних, загальнолюдських цінностей;</a:t>
            </a:r>
          </a:p>
          <a:p>
            <a:r>
              <a:rPr lang="uk-UA" sz="2400" dirty="0" smtClean="0"/>
              <a:t>постійна співпраця з педагогічними та науково-педагогічними колективами навчальних закладів;</a:t>
            </a:r>
          </a:p>
          <a:p>
            <a:r>
              <a:rPr lang="uk-UA" sz="2400" dirty="0" smtClean="0"/>
              <a:t>подання допомоги в навчально-виховній роботі педагогічним колективам у патріотичному, культурному та інтелектуальному розвитку дітей та молоді, у морально-етичному та естетичному вихованні;</a:t>
            </a:r>
          </a:p>
          <a:p>
            <a:r>
              <a:rPr lang="uk-UA" sz="2400" dirty="0" smtClean="0"/>
              <a:t>сприяння обміну культурними цінностями, співробітництво між діячами культури і мистецтва різних країн, національними і міжнародними організаціями культури та мистецтв;</a:t>
            </a:r>
          </a:p>
          <a:p>
            <a:r>
              <a:rPr lang="uk-UA" sz="2400" dirty="0" smtClean="0"/>
              <a:t>виховання поваги до історико-культурних цінностей, традицій українського та інших народів.</a:t>
            </a:r>
          </a:p>
          <a:p>
            <a:endParaRPr lang="ru-RU" dirty="0"/>
          </a:p>
        </p:txBody>
      </p:sp>
      <p:pic>
        <p:nvPicPr>
          <p:cNvPr id="4" name="Л3.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85475" y="1031875"/>
            <a:ext cx="609600" cy="609600"/>
          </a:xfrm>
          <a:prstGeom prst="rect">
            <a:avLst/>
          </a:prstGeom>
        </p:spPr>
      </p:pic>
    </p:spTree>
    <p:extLst>
      <p:ext uri="{BB962C8B-B14F-4D97-AF65-F5344CB8AC3E}">
        <p14:creationId xmlns:p14="http://schemas.microsoft.com/office/powerpoint/2010/main" val="4220389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0261600" cy="1143000"/>
          </a:xfrm>
        </p:spPr>
        <p:txBody>
          <a:bodyPr>
            <a:normAutofit fontScale="90000"/>
          </a:bodyPr>
          <a:lstStyle/>
          <a:p>
            <a:pPr algn="ctr"/>
            <a:r>
              <a:rPr lang="uk-UA" b="1" dirty="0">
                <a:solidFill>
                  <a:schemeClr val="tx1"/>
                </a:solidFill>
              </a:rPr>
              <a:t>Ступенева вища освіта - бакалавр, фахівець, магістр</a:t>
            </a:r>
            <a:endParaRPr lang="ru-RU" dirty="0">
              <a:solidFill>
                <a:schemeClr val="tx1"/>
              </a:solidFill>
            </a:endParaRPr>
          </a:p>
        </p:txBody>
      </p:sp>
      <p:sp>
        <p:nvSpPr>
          <p:cNvPr id="3" name="Объект 2"/>
          <p:cNvSpPr>
            <a:spLocks noGrp="1"/>
          </p:cNvSpPr>
          <p:nvPr>
            <p:ph idx="1"/>
          </p:nvPr>
        </p:nvSpPr>
        <p:spPr>
          <a:xfrm>
            <a:off x="0" y="1143000"/>
            <a:ext cx="9613900" cy="5524500"/>
          </a:xfrm>
        </p:spPr>
        <p:txBody>
          <a:bodyPr>
            <a:normAutofit/>
          </a:bodyPr>
          <a:lstStyle/>
          <a:p>
            <a:r>
              <a:rPr lang="uk-UA" sz="2800" dirty="0"/>
              <a:t>Вища освіта визначається сукупністю систематизованих знань, умінь і практичних навичок, способів мислення, професійних, світоглядних і громадянських якостей, морально-етичних цінностей, інших </a:t>
            </a:r>
            <a:r>
              <a:rPr lang="uk-UA" sz="2800" dirty="0" err="1" smtClean="0"/>
              <a:t>компетентностей</a:t>
            </a:r>
            <a:r>
              <a:rPr lang="uk-UA" sz="2800" dirty="0" smtClean="0"/>
              <a:t>, </a:t>
            </a:r>
            <a:r>
              <a:rPr lang="uk-UA" sz="2800" dirty="0"/>
              <a:t>здобутих у закладі вищої освіти (науковій установі) у відповідній галузі знань за певною кваліфікацією на рівнях вищої освіти, що за складністю є вищими, ніж рівень повної загальної середньої освіти та регулюється </a:t>
            </a:r>
            <a:r>
              <a:rPr lang="uk-UA" sz="2800" dirty="0">
                <a:solidFill>
                  <a:schemeClr val="tx1"/>
                </a:solidFill>
                <a:hlinkClick r:id="rId4"/>
              </a:rPr>
              <a:t>Законом України “Про вищу освіту”</a:t>
            </a:r>
            <a:r>
              <a:rPr lang="uk-UA" sz="2800" dirty="0">
                <a:solidFill>
                  <a:schemeClr val="tx1"/>
                </a:solidFill>
              </a:rPr>
              <a:t> </a:t>
            </a:r>
            <a:r>
              <a:rPr lang="uk-UA" sz="2800" dirty="0"/>
              <a:t>від 28 вересня 2017 року № 1556-18.</a:t>
            </a:r>
            <a:endParaRPr lang="ru-RU" sz="2800" dirty="0"/>
          </a:p>
        </p:txBody>
      </p:sp>
      <p:pic>
        <p:nvPicPr>
          <p:cNvPr id="4" name="Л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7875" y="917575"/>
            <a:ext cx="609600" cy="609600"/>
          </a:xfrm>
          <a:prstGeom prst="rect">
            <a:avLst/>
          </a:prstGeom>
        </p:spPr>
      </p:pic>
    </p:spTree>
    <p:extLst>
      <p:ext uri="{BB962C8B-B14F-4D97-AF65-F5344CB8AC3E}">
        <p14:creationId xmlns:p14="http://schemas.microsoft.com/office/powerpoint/2010/main" val="1863377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114300"/>
            <a:ext cx="9419166" cy="6527799"/>
          </a:xfrm>
        </p:spPr>
        <p:txBody>
          <a:bodyPr>
            <a:noAutofit/>
          </a:bodyPr>
          <a:lstStyle/>
          <a:p>
            <a:pPr lvl="0"/>
            <a:r>
              <a:rPr lang="uk-UA" sz="2400" dirty="0"/>
              <a:t>Цей Закон встановлює основні правові, організаційні, фінансові засади функціонування системи вищої освіти, створює умови для посилення співпраці державних органів і бізнесу з закладами вищої освіти на принципах автономії закладів вищої освіти, поєднання освіти з наукою та виробництвом з метою підготовки конкурентоспроможного людського капіталу для високотехнологічного та інноваційного розвитку країни, самореалізації особистості, забезпечення потреб суспільства, ринку праці та держави у кваліфікованих фахівцях.</a:t>
            </a:r>
            <a:endParaRPr lang="ru-RU" sz="2400" dirty="0"/>
          </a:p>
          <a:p>
            <a:r>
              <a:rPr lang="uk-UA" sz="2400" dirty="0"/>
              <a:t>Законодавство України про вищу освіту базується на </a:t>
            </a:r>
            <a:r>
              <a:rPr lang="uk-UA" sz="2400" dirty="0">
                <a:hlinkClick r:id="rId4"/>
              </a:rPr>
              <a:t>Конституції України</a:t>
            </a:r>
            <a:r>
              <a:rPr lang="uk-UA" sz="2400" dirty="0"/>
              <a:t> і складається із </a:t>
            </a:r>
            <a:r>
              <a:rPr lang="uk-UA" sz="2400" dirty="0">
                <a:hlinkClick r:id="rId5"/>
              </a:rPr>
              <a:t>законів України “Про освіту”</a:t>
            </a:r>
            <a:r>
              <a:rPr lang="uk-UA" sz="2400" dirty="0"/>
              <a:t>, “</a:t>
            </a:r>
            <a:r>
              <a:rPr lang="uk-UA" sz="2400" dirty="0">
                <a:hlinkClick r:id="rId6"/>
              </a:rPr>
              <a:t>Про наукову і науково-технічну діяльність</a:t>
            </a:r>
            <a:r>
              <a:rPr lang="uk-UA" sz="2400" dirty="0"/>
              <a:t>” та інших нормативно-правових актів, а також міжнародних договорів України, укладених в установленому законом порядку.</a:t>
            </a:r>
            <a:endParaRPr lang="ru-RU" sz="2400" dirty="0"/>
          </a:p>
        </p:txBody>
      </p:sp>
      <p:pic>
        <p:nvPicPr>
          <p:cNvPr id="4" name="Л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9975" y="981075"/>
            <a:ext cx="609600" cy="609600"/>
          </a:xfrm>
          <a:prstGeom prst="rect">
            <a:avLst/>
          </a:prstGeom>
        </p:spPr>
      </p:pic>
    </p:spTree>
    <p:extLst>
      <p:ext uri="{BB962C8B-B14F-4D97-AF65-F5344CB8AC3E}">
        <p14:creationId xmlns:p14="http://schemas.microsoft.com/office/powerpoint/2010/main" val="3871615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39700"/>
            <a:ext cx="9715500" cy="6718300"/>
          </a:xfrm>
        </p:spPr>
        <p:txBody>
          <a:bodyPr>
            <a:normAutofit/>
          </a:bodyPr>
          <a:lstStyle/>
          <a:p>
            <a:pPr lvl="0"/>
            <a:r>
              <a:rPr lang="uk-UA" sz="2800" dirty="0"/>
              <a:t>Громадяни України мають право безоплатно здобувати вищу освіту в державних і комунальних закладах вищої освіти на конкурсній основі відповідно до стандартів вищої освіти, якщо певний ступінь вищої освіти громадянин здобуває вперше за кошти державного або місцевого бюджету.</a:t>
            </a:r>
            <a:endParaRPr lang="ru-RU" sz="2800" dirty="0"/>
          </a:p>
          <a:p>
            <a:r>
              <a:rPr lang="uk-UA" sz="2800" dirty="0"/>
              <a:t>Громадяни України, які не завершили навчання за кошти державного або місцевого бюджету за певним ступенем освіти, мають право повторно безоплатно здобувати вищу освіту за тим самим ступенем освіти, за умови відшкодування до державного або місцевого бюджету коштів, витрачених на оплату послуг з підготовки фахівців, у </a:t>
            </a:r>
            <a:r>
              <a:rPr lang="uk-UA" sz="2800" dirty="0">
                <a:hlinkClick r:id="rId4"/>
              </a:rPr>
              <a:t>порядку, затвердженим постановою Кабінету Міністрів України від 26 серпня 2015 року № 658.</a:t>
            </a:r>
            <a:endParaRPr lang="ru-RU" sz="2800" dirty="0"/>
          </a:p>
        </p:txBody>
      </p:sp>
      <p:pic>
        <p:nvPicPr>
          <p:cNvPr id="4" name="Л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0775" y="904875"/>
            <a:ext cx="609600" cy="609600"/>
          </a:xfrm>
          <a:prstGeom prst="rect">
            <a:avLst/>
          </a:prstGeom>
        </p:spPr>
      </p:pic>
    </p:spTree>
    <p:extLst>
      <p:ext uri="{BB962C8B-B14F-4D97-AF65-F5344CB8AC3E}">
        <p14:creationId xmlns:p14="http://schemas.microsoft.com/office/powerpoint/2010/main" val="2244489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7000" y="177800"/>
            <a:ext cx="9423400" cy="6464299"/>
          </a:xfrm>
        </p:spPr>
        <p:txBody>
          <a:bodyPr/>
          <a:lstStyle/>
          <a:p>
            <a:pPr lvl="0"/>
            <a:r>
              <a:rPr lang="uk-UA" sz="3200" dirty="0"/>
              <a:t>Підготовка фахівців з вищою освітою здійснюється за відповідними освітніми чи науковими програмами на різних рівнях вищої освіти:</a:t>
            </a:r>
            <a:endParaRPr lang="ru-RU" sz="3200" dirty="0"/>
          </a:p>
          <a:p>
            <a:pPr marL="514350" lvl="0" indent="-514350">
              <a:buFont typeface="+mj-lt"/>
              <a:buAutoNum type="arabicParenR"/>
            </a:pPr>
            <a:r>
              <a:rPr lang="uk-UA" sz="2800" dirty="0"/>
              <a:t>початковий рівень (короткий цикл)</a:t>
            </a:r>
            <a:endParaRPr lang="ru-RU" sz="2800" dirty="0"/>
          </a:p>
          <a:p>
            <a:pPr marL="514350" lvl="0" indent="-514350">
              <a:buFont typeface="+mj-lt"/>
              <a:buAutoNum type="arabicParenR"/>
            </a:pPr>
            <a:r>
              <a:rPr lang="uk-UA" sz="2800" dirty="0"/>
              <a:t>перший (бакалаврський) рівень</a:t>
            </a:r>
            <a:endParaRPr lang="ru-RU" sz="2800" dirty="0"/>
          </a:p>
          <a:p>
            <a:pPr marL="514350" lvl="0" indent="-514350">
              <a:buFont typeface="+mj-lt"/>
              <a:buAutoNum type="arabicParenR"/>
            </a:pPr>
            <a:r>
              <a:rPr lang="uk-UA" sz="2800" dirty="0"/>
              <a:t>другий (магістерський) рівень</a:t>
            </a:r>
            <a:endParaRPr lang="ru-RU" sz="2800" dirty="0"/>
          </a:p>
          <a:p>
            <a:pPr marL="514350" lvl="0" indent="-514350">
              <a:buFont typeface="+mj-lt"/>
              <a:buAutoNum type="arabicParenR"/>
            </a:pPr>
            <a:r>
              <a:rPr lang="uk-UA" sz="2800" dirty="0"/>
              <a:t>третій (</a:t>
            </a:r>
            <a:r>
              <a:rPr lang="uk-UA" sz="2800" dirty="0" err="1"/>
              <a:t>освітньо</a:t>
            </a:r>
            <a:r>
              <a:rPr lang="uk-UA" sz="2800" dirty="0"/>
              <a:t>-науковий/</a:t>
            </a:r>
            <a:r>
              <a:rPr lang="uk-UA" sz="2800" dirty="0" err="1"/>
              <a:t>освітньо</a:t>
            </a:r>
            <a:r>
              <a:rPr lang="uk-UA" sz="2800" dirty="0"/>
              <a:t>-творчий) рівень</a:t>
            </a:r>
            <a:endParaRPr lang="ru-RU" sz="2800" dirty="0"/>
          </a:p>
          <a:p>
            <a:pPr marL="514350" lvl="0" indent="-514350">
              <a:buFont typeface="+mj-lt"/>
              <a:buAutoNum type="arabicParenR"/>
            </a:pPr>
            <a:r>
              <a:rPr lang="uk-UA" sz="2800" dirty="0"/>
              <a:t>науковий рівень</a:t>
            </a:r>
            <a:endParaRPr lang="ru-RU" sz="2800" dirty="0"/>
          </a:p>
          <a:p>
            <a:endParaRPr lang="ru-RU" dirty="0"/>
          </a:p>
        </p:txBody>
      </p:sp>
      <p:pic>
        <p:nvPicPr>
          <p:cNvPr id="4" name="Л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9975" y="485775"/>
            <a:ext cx="609600" cy="609600"/>
          </a:xfrm>
          <a:prstGeom prst="rect">
            <a:avLst/>
          </a:prstGeom>
        </p:spPr>
      </p:pic>
    </p:spTree>
    <p:extLst>
      <p:ext uri="{BB962C8B-B14F-4D97-AF65-F5344CB8AC3E}">
        <p14:creationId xmlns:p14="http://schemas.microsoft.com/office/powerpoint/2010/main" val="1421567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469901"/>
            <a:ext cx="9101666" cy="5571462"/>
          </a:xfrm>
        </p:spPr>
        <p:txBody>
          <a:bodyPr/>
          <a:lstStyle/>
          <a:p>
            <a:pPr lvl="0"/>
            <a:r>
              <a:rPr lang="uk-UA" sz="2400" dirty="0"/>
              <a:t>Ці рівні регулюються </a:t>
            </a:r>
            <a:r>
              <a:rPr lang="uk-UA" sz="2400" dirty="0">
                <a:hlinkClick r:id="rId4"/>
              </a:rPr>
              <a:t>Національною рамкою кваліфікацій</a:t>
            </a:r>
            <a:r>
              <a:rPr lang="uk-UA" sz="2400" dirty="0"/>
              <a:t> (системний і структурований за </a:t>
            </a:r>
            <a:r>
              <a:rPr lang="uk-UA" sz="2400" dirty="0" err="1"/>
              <a:t>компетентностями</a:t>
            </a:r>
            <a:r>
              <a:rPr lang="uk-UA" sz="2400" dirty="0"/>
              <a:t> опис кваліфікаційних рівнів), яка призначена для використання органами виконавчої влади, установами та організаціями, що реалізують державну політику у сфері освіти, зайнятості та соціально-трудових відносин, навчальними закладами, роботодавцями, іншими юридичними і фізичними особами з метою розроблення, ідентифікації, співвіднесення, визнання, планування і розвитку кваліфікацій.</a:t>
            </a:r>
            <a:endParaRPr lang="ru-RU" sz="2400" dirty="0"/>
          </a:p>
          <a:p>
            <a:pPr lvl="0"/>
            <a:r>
              <a:rPr lang="uk-UA" sz="2400" dirty="0"/>
              <a:t>Документ про вищу освіту (науковий ступінь) видається особі, яка успішно виконала відповідну освітню (наукову) програму та пройшла атестацію.</a:t>
            </a:r>
            <a:endParaRPr lang="ru-RU" sz="2400" dirty="0"/>
          </a:p>
          <a:p>
            <a:endParaRPr lang="ru-RU" dirty="0"/>
          </a:p>
        </p:txBody>
      </p:sp>
      <p:pic>
        <p:nvPicPr>
          <p:cNvPr id="4" name="Л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2675" y="460375"/>
            <a:ext cx="609600" cy="609600"/>
          </a:xfrm>
          <a:prstGeom prst="rect">
            <a:avLst/>
          </a:prstGeom>
        </p:spPr>
      </p:pic>
    </p:spTree>
    <p:extLst>
      <p:ext uri="{BB962C8B-B14F-4D97-AF65-F5344CB8AC3E}">
        <p14:creationId xmlns:p14="http://schemas.microsoft.com/office/powerpoint/2010/main" val="2924212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3934" y="0"/>
            <a:ext cx="9787466" cy="6756400"/>
          </a:xfrm>
        </p:spPr>
        <p:txBody>
          <a:bodyPr/>
          <a:lstStyle/>
          <a:p>
            <a:pPr lvl="0"/>
            <a:r>
              <a:rPr lang="uk-UA" sz="2800" dirty="0"/>
              <a:t>Встановлено такі </a:t>
            </a:r>
            <a:r>
              <a:rPr lang="uk-UA" sz="2800" b="1" dirty="0"/>
              <a:t>види документів</a:t>
            </a:r>
            <a:r>
              <a:rPr lang="uk-UA" sz="2800" dirty="0"/>
              <a:t> про вищу освіту (наукові ступені) за відповідними ступенями:</a:t>
            </a:r>
            <a:endParaRPr lang="ru-RU" sz="2800" dirty="0"/>
          </a:p>
          <a:p>
            <a:pPr lvl="0"/>
            <a:r>
              <a:rPr lang="uk-UA" sz="2400" b="1" dirty="0"/>
              <a:t>Диплом молодшого бакалавра</a:t>
            </a:r>
            <a:endParaRPr lang="ru-RU" sz="2400" dirty="0"/>
          </a:p>
          <a:p>
            <a:pPr lvl="0"/>
            <a:r>
              <a:rPr lang="uk-UA" sz="2400" b="1" dirty="0"/>
              <a:t>Диплом бакалавра</a:t>
            </a:r>
            <a:endParaRPr lang="ru-RU" sz="2400" dirty="0"/>
          </a:p>
          <a:p>
            <a:pPr lvl="0"/>
            <a:r>
              <a:rPr lang="uk-UA" sz="2400" b="1" dirty="0"/>
              <a:t>Диплом магістра</a:t>
            </a:r>
            <a:endParaRPr lang="ru-RU" sz="2400" dirty="0"/>
          </a:p>
          <a:p>
            <a:pPr lvl="0"/>
            <a:r>
              <a:rPr lang="uk-UA" sz="2400" dirty="0"/>
              <a:t>У дипломі молодшого бакалавра, бакалавра, магістра зазначаються назва закладу вищої освіти (наукової установи), що видав цей документ (у разі здобуття вищої освіти у відокремленому підрозділі закладу вищої освіти (наукової установи) - також назва такого підрозділу), а також кваліфікація, що складається з інформації про здобутий особою ступінь вищої освіти, спеціальність та спеціалізацію, та в певних випадках - професійну кваліфікацію. </a:t>
            </a:r>
            <a:endParaRPr lang="ru-RU" sz="2400" dirty="0"/>
          </a:p>
          <a:p>
            <a:pPr lvl="0"/>
            <a:r>
              <a:rPr lang="uk-UA" sz="2400" dirty="0"/>
              <a:t>Невід’ємною частиною диплома молодшого бакалавра є додаток до диплома.</a:t>
            </a:r>
            <a:endParaRPr lang="ru-RU" sz="2400" dirty="0"/>
          </a:p>
          <a:p>
            <a:endParaRPr lang="ru-RU" dirty="0"/>
          </a:p>
        </p:txBody>
      </p:sp>
      <p:pic>
        <p:nvPicPr>
          <p:cNvPr id="4" name="Л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33075" y="739775"/>
            <a:ext cx="609600" cy="609600"/>
          </a:xfrm>
          <a:prstGeom prst="rect">
            <a:avLst/>
          </a:prstGeom>
        </p:spPr>
      </p:pic>
    </p:spTree>
    <p:extLst>
      <p:ext uri="{BB962C8B-B14F-4D97-AF65-F5344CB8AC3E}">
        <p14:creationId xmlns:p14="http://schemas.microsoft.com/office/powerpoint/2010/main" val="3959622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4289"/>
            <a:ext cx="9525000" cy="6843711"/>
          </a:xfrm>
        </p:spPr>
        <p:txBody>
          <a:bodyPr/>
          <a:lstStyle/>
          <a:p>
            <a:r>
              <a:rPr lang="uk-UA" sz="2400" dirty="0"/>
              <a:t>Для диплома бакалавра, магістра, доктора філософії/доктора мистецтва є додаток до диплома європейського зразка, що містить структуровану інформацію про завершене навчання. У додатку до диплома міститься інформація про результати навчання особи, що складається з інформації про назви дисциплін, отримані оцінки і здобуту кількість кредитів ЄКТС, а також відомості про національну систему вищої освіти України</a:t>
            </a:r>
            <a:r>
              <a:rPr lang="uk-UA" sz="2400" dirty="0" smtClean="0"/>
              <a:t>.</a:t>
            </a:r>
            <a:endParaRPr lang="uk-UA" sz="2800" dirty="0" smtClean="0"/>
          </a:p>
          <a:p>
            <a:r>
              <a:rPr lang="uk-UA" sz="2800" b="1" dirty="0"/>
              <a:t>Диплом доктора філософії/доктора мистецтва</a:t>
            </a:r>
            <a:endParaRPr lang="ru-RU" sz="2800" dirty="0"/>
          </a:p>
          <a:p>
            <a:r>
              <a:rPr lang="uk-UA" sz="2400" dirty="0"/>
              <a:t>У дипломі доктора філософії/доктора мистецтва, доктора наук зазначаються назва закладу вищої освіти (наукової установи), в якому (якій) здійснювалася підготовка, назва закладу вищої освіти (наукової установи), у спеціалізованій вченій раді (спеціалізованій раді з присудження ступеня доктора мистецтва) якого (якої) захищено наукові/мистецькі досягнення, а також назва кваліфікації.</a:t>
            </a:r>
            <a:endParaRPr lang="ru-RU" sz="3200" dirty="0"/>
          </a:p>
          <a:p>
            <a:endParaRPr lang="ru-RU" dirty="0"/>
          </a:p>
        </p:txBody>
      </p:sp>
      <p:pic>
        <p:nvPicPr>
          <p:cNvPr id="4" name="Л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75975" y="1057275"/>
            <a:ext cx="609600" cy="609600"/>
          </a:xfrm>
          <a:prstGeom prst="rect">
            <a:avLst/>
          </a:prstGeom>
        </p:spPr>
      </p:pic>
    </p:spTree>
    <p:extLst>
      <p:ext uri="{BB962C8B-B14F-4D97-AF65-F5344CB8AC3E}">
        <p14:creationId xmlns:p14="http://schemas.microsoft.com/office/powerpoint/2010/main" val="3016057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906</TotalTime>
  <Words>2585</Words>
  <Application>Microsoft Office PowerPoint</Application>
  <PresentationFormat>Широкоэкранный</PresentationFormat>
  <Paragraphs>103</Paragraphs>
  <Slides>26</Slides>
  <Notes>0</Notes>
  <HiddenSlides>0</HiddenSlides>
  <MMClips>25</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26</vt:i4>
      </vt:variant>
    </vt:vector>
  </HeadingPairs>
  <TitlesOfParts>
    <vt:vector size="30" baseType="lpstr">
      <vt:lpstr>Arial</vt:lpstr>
      <vt:lpstr>Trebuchet MS</vt:lpstr>
      <vt:lpstr>Wingdings 3</vt:lpstr>
      <vt:lpstr>Аспект</vt:lpstr>
      <vt:lpstr>Навчальна дисципліна: «Вступ до телекомунікацій та радіотехніки»</vt:lpstr>
      <vt:lpstr>Лекція 3:  «Ступенева вища освіта» </vt:lpstr>
      <vt:lpstr>Ступенева вища освіта - бакалавр, фахівець, магістр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 професійних творчих працівників та творчі спілки  </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Навчальна дисципліна: «Вступ до телекомунікацій та радіотехніки»</dc:title>
  <dc:creator>Маришка</dc:creator>
  <cp:lastModifiedBy>Маришка</cp:lastModifiedBy>
  <cp:revision>12</cp:revision>
  <dcterms:created xsi:type="dcterms:W3CDTF">2020-09-19T19:36:34Z</dcterms:created>
  <dcterms:modified xsi:type="dcterms:W3CDTF">2020-09-20T10:43:15Z</dcterms:modified>
</cp:coreProperties>
</file>