
<file path=[Content_Types].xml><?xml version="1.0" encoding="utf-8"?>
<Types xmlns="http://schemas.openxmlformats.org/package/2006/content-types">
  <Default Extension="png" ContentType="image/png"/>
  <Default Extension="aac" ContentType="audio/aac"/>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7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9828E4A0-B15C-4ED2-AAF1-20CAF607F557}" type="datetimeFigureOut">
              <a:rPr lang="ru-RU" smtClean="0"/>
              <a:t>13.09.2020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96594F-4A44-40D2-A90B-BD046268CB74}" type="slidenum">
              <a:rPr lang="ru-RU" smtClean="0"/>
              <a:t>‹#›</a:t>
            </a:fld>
            <a:endParaRPr lang="ru-RU"/>
          </a:p>
        </p:txBody>
      </p:sp>
    </p:spTree>
    <p:extLst>
      <p:ext uri="{BB962C8B-B14F-4D97-AF65-F5344CB8AC3E}">
        <p14:creationId xmlns:p14="http://schemas.microsoft.com/office/powerpoint/2010/main" val="31153583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828E4A0-B15C-4ED2-AAF1-20CAF607F557}" type="datetimeFigureOut">
              <a:rPr lang="ru-RU" smtClean="0"/>
              <a:t>13.09.2020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96594F-4A44-40D2-A90B-BD046268CB74}" type="slidenum">
              <a:rPr lang="ru-RU" smtClean="0"/>
              <a:t>‹#›</a:t>
            </a:fld>
            <a:endParaRPr lang="ru-RU"/>
          </a:p>
        </p:txBody>
      </p:sp>
    </p:spTree>
    <p:extLst>
      <p:ext uri="{BB962C8B-B14F-4D97-AF65-F5344CB8AC3E}">
        <p14:creationId xmlns:p14="http://schemas.microsoft.com/office/powerpoint/2010/main" val="1926397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828E4A0-B15C-4ED2-AAF1-20CAF607F557}" type="datetimeFigureOut">
              <a:rPr lang="ru-RU" smtClean="0"/>
              <a:t>13.09.2020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96594F-4A44-40D2-A90B-BD046268CB74}"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114445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828E4A0-B15C-4ED2-AAF1-20CAF607F557}" type="datetimeFigureOut">
              <a:rPr lang="ru-RU" smtClean="0"/>
              <a:t>13.09.2020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96594F-4A44-40D2-A90B-BD046268CB74}" type="slidenum">
              <a:rPr lang="ru-RU" smtClean="0"/>
              <a:t>‹#›</a:t>
            </a:fld>
            <a:endParaRPr lang="ru-RU"/>
          </a:p>
        </p:txBody>
      </p:sp>
    </p:spTree>
    <p:extLst>
      <p:ext uri="{BB962C8B-B14F-4D97-AF65-F5344CB8AC3E}">
        <p14:creationId xmlns:p14="http://schemas.microsoft.com/office/powerpoint/2010/main" val="18038037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828E4A0-B15C-4ED2-AAF1-20CAF607F557}" type="datetimeFigureOut">
              <a:rPr lang="ru-RU" smtClean="0"/>
              <a:t>13.09.2020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96594F-4A44-40D2-A90B-BD046268CB74}"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33012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smtClean="0"/>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828E4A0-B15C-4ED2-AAF1-20CAF607F557}" type="datetimeFigureOut">
              <a:rPr lang="ru-RU" smtClean="0"/>
              <a:t>13.09.2020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96594F-4A44-40D2-A90B-BD046268CB74}" type="slidenum">
              <a:rPr lang="ru-RU" smtClean="0"/>
              <a:t>‹#›</a:t>
            </a:fld>
            <a:endParaRPr lang="ru-RU"/>
          </a:p>
        </p:txBody>
      </p:sp>
    </p:spTree>
    <p:extLst>
      <p:ext uri="{BB962C8B-B14F-4D97-AF65-F5344CB8AC3E}">
        <p14:creationId xmlns:p14="http://schemas.microsoft.com/office/powerpoint/2010/main" val="18658055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828E4A0-B15C-4ED2-AAF1-20CAF607F557}" type="datetimeFigureOut">
              <a:rPr lang="ru-RU" smtClean="0"/>
              <a:t>13.09.2020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96594F-4A44-40D2-A90B-BD046268CB74}" type="slidenum">
              <a:rPr lang="ru-RU" smtClean="0"/>
              <a:t>‹#›</a:t>
            </a:fld>
            <a:endParaRPr lang="ru-RU"/>
          </a:p>
        </p:txBody>
      </p:sp>
    </p:spTree>
    <p:extLst>
      <p:ext uri="{BB962C8B-B14F-4D97-AF65-F5344CB8AC3E}">
        <p14:creationId xmlns:p14="http://schemas.microsoft.com/office/powerpoint/2010/main" val="445128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828E4A0-B15C-4ED2-AAF1-20CAF607F557}" type="datetimeFigureOut">
              <a:rPr lang="ru-RU" smtClean="0"/>
              <a:t>13.09.2020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96594F-4A44-40D2-A90B-BD046268CB74}" type="slidenum">
              <a:rPr lang="ru-RU" smtClean="0"/>
              <a:t>‹#›</a:t>
            </a:fld>
            <a:endParaRPr lang="ru-RU"/>
          </a:p>
        </p:txBody>
      </p:sp>
    </p:spTree>
    <p:extLst>
      <p:ext uri="{BB962C8B-B14F-4D97-AF65-F5344CB8AC3E}">
        <p14:creationId xmlns:p14="http://schemas.microsoft.com/office/powerpoint/2010/main" val="532179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9828E4A0-B15C-4ED2-AAF1-20CAF607F557}" type="datetimeFigureOut">
              <a:rPr lang="ru-RU" smtClean="0"/>
              <a:t>13.09.2020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96594F-4A44-40D2-A90B-BD046268CB74}" type="slidenum">
              <a:rPr lang="ru-RU" smtClean="0"/>
              <a:t>‹#›</a:t>
            </a:fld>
            <a:endParaRPr lang="ru-RU"/>
          </a:p>
        </p:txBody>
      </p:sp>
    </p:spTree>
    <p:extLst>
      <p:ext uri="{BB962C8B-B14F-4D97-AF65-F5344CB8AC3E}">
        <p14:creationId xmlns:p14="http://schemas.microsoft.com/office/powerpoint/2010/main" val="355062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828E4A0-B15C-4ED2-AAF1-20CAF607F557}" type="datetimeFigureOut">
              <a:rPr lang="ru-RU" smtClean="0"/>
              <a:t>13.09.2020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E896594F-4A44-40D2-A90B-BD046268CB74}" type="slidenum">
              <a:rPr lang="ru-RU" smtClean="0"/>
              <a:t>‹#›</a:t>
            </a:fld>
            <a:endParaRPr lang="ru-RU"/>
          </a:p>
        </p:txBody>
      </p:sp>
    </p:spTree>
    <p:extLst>
      <p:ext uri="{BB962C8B-B14F-4D97-AF65-F5344CB8AC3E}">
        <p14:creationId xmlns:p14="http://schemas.microsoft.com/office/powerpoint/2010/main" val="2420735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9828E4A0-B15C-4ED2-AAF1-20CAF607F557}" type="datetimeFigureOut">
              <a:rPr lang="ru-RU" smtClean="0"/>
              <a:t>13.09.2020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896594F-4A44-40D2-A90B-BD046268CB74}" type="slidenum">
              <a:rPr lang="ru-RU" smtClean="0"/>
              <a:t>‹#›</a:t>
            </a:fld>
            <a:endParaRPr lang="ru-RU"/>
          </a:p>
        </p:txBody>
      </p:sp>
    </p:spTree>
    <p:extLst>
      <p:ext uri="{BB962C8B-B14F-4D97-AF65-F5344CB8AC3E}">
        <p14:creationId xmlns:p14="http://schemas.microsoft.com/office/powerpoint/2010/main" val="112737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9828E4A0-B15C-4ED2-AAF1-20CAF607F557}" type="datetimeFigureOut">
              <a:rPr lang="ru-RU" smtClean="0"/>
              <a:t>13.09.2020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E896594F-4A44-40D2-A90B-BD046268CB74}" type="slidenum">
              <a:rPr lang="ru-RU" smtClean="0"/>
              <a:t>‹#›</a:t>
            </a:fld>
            <a:endParaRPr lang="ru-RU"/>
          </a:p>
        </p:txBody>
      </p:sp>
    </p:spTree>
    <p:extLst>
      <p:ext uri="{BB962C8B-B14F-4D97-AF65-F5344CB8AC3E}">
        <p14:creationId xmlns:p14="http://schemas.microsoft.com/office/powerpoint/2010/main" val="2986323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9828E4A0-B15C-4ED2-AAF1-20CAF607F557}" type="datetimeFigureOut">
              <a:rPr lang="ru-RU" smtClean="0"/>
              <a:t>13.09.2020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E896594F-4A44-40D2-A90B-BD046268CB74}" type="slidenum">
              <a:rPr lang="ru-RU" smtClean="0"/>
              <a:t>‹#›</a:t>
            </a:fld>
            <a:endParaRPr lang="ru-RU"/>
          </a:p>
        </p:txBody>
      </p:sp>
    </p:spTree>
    <p:extLst>
      <p:ext uri="{BB962C8B-B14F-4D97-AF65-F5344CB8AC3E}">
        <p14:creationId xmlns:p14="http://schemas.microsoft.com/office/powerpoint/2010/main" val="21966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28E4A0-B15C-4ED2-AAF1-20CAF607F557}" type="datetimeFigureOut">
              <a:rPr lang="ru-RU" smtClean="0"/>
              <a:t>13.09.2020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E896594F-4A44-40D2-A90B-BD046268CB74}" type="slidenum">
              <a:rPr lang="ru-RU" smtClean="0"/>
              <a:t>‹#›</a:t>
            </a:fld>
            <a:endParaRPr lang="ru-RU"/>
          </a:p>
        </p:txBody>
      </p:sp>
    </p:spTree>
    <p:extLst>
      <p:ext uri="{BB962C8B-B14F-4D97-AF65-F5344CB8AC3E}">
        <p14:creationId xmlns:p14="http://schemas.microsoft.com/office/powerpoint/2010/main" val="729448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smtClean="0"/>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9828E4A0-B15C-4ED2-AAF1-20CAF607F557}" type="datetimeFigureOut">
              <a:rPr lang="ru-RU" smtClean="0"/>
              <a:t>13.09.2020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896594F-4A44-40D2-A90B-BD046268CB74}" type="slidenum">
              <a:rPr lang="ru-RU" smtClean="0"/>
              <a:t>‹#›</a:t>
            </a:fld>
            <a:endParaRPr lang="ru-RU"/>
          </a:p>
        </p:txBody>
      </p:sp>
    </p:spTree>
    <p:extLst>
      <p:ext uri="{BB962C8B-B14F-4D97-AF65-F5344CB8AC3E}">
        <p14:creationId xmlns:p14="http://schemas.microsoft.com/office/powerpoint/2010/main" val="1662292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828E4A0-B15C-4ED2-AAF1-20CAF607F557}" type="datetimeFigureOut">
              <a:rPr lang="ru-RU" smtClean="0"/>
              <a:t>13.09.2020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E896594F-4A44-40D2-A90B-BD046268CB74}" type="slidenum">
              <a:rPr lang="ru-RU" smtClean="0"/>
              <a:t>‹#›</a:t>
            </a:fld>
            <a:endParaRPr lang="ru-RU"/>
          </a:p>
        </p:txBody>
      </p:sp>
    </p:spTree>
    <p:extLst>
      <p:ext uri="{BB962C8B-B14F-4D97-AF65-F5344CB8AC3E}">
        <p14:creationId xmlns:p14="http://schemas.microsoft.com/office/powerpoint/2010/main" val="1790588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828E4A0-B15C-4ED2-AAF1-20CAF607F557}" type="datetimeFigureOut">
              <a:rPr lang="ru-RU" smtClean="0"/>
              <a:t>13.09.2020</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896594F-4A44-40D2-A90B-BD046268CB74}" type="slidenum">
              <a:rPr lang="ru-RU" smtClean="0"/>
              <a:t>‹#›</a:t>
            </a:fld>
            <a:endParaRPr lang="ru-RU"/>
          </a:p>
        </p:txBody>
      </p:sp>
    </p:spTree>
    <p:extLst>
      <p:ext uri="{BB962C8B-B14F-4D97-AF65-F5344CB8AC3E}">
        <p14:creationId xmlns:p14="http://schemas.microsoft.com/office/powerpoint/2010/main" val="2543076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aac"/><Relationship Id="rId1" Type="http://schemas.microsoft.com/office/2007/relationships/media" Target="../media/media9.aac"/><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aac"/><Relationship Id="rId1" Type="http://schemas.microsoft.com/office/2007/relationships/media" Target="../media/media10.aac"/><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aac"/><Relationship Id="rId1" Type="http://schemas.microsoft.com/office/2007/relationships/media" Target="../media/media11.aac"/><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aac"/><Relationship Id="rId1" Type="http://schemas.microsoft.com/office/2007/relationships/media" Target="../media/media12.aac"/><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aac"/><Relationship Id="rId1" Type="http://schemas.microsoft.com/office/2007/relationships/media" Target="../media/media13.aac"/><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aac"/><Relationship Id="rId1" Type="http://schemas.microsoft.com/office/2007/relationships/media" Target="../media/media14.aac"/><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aac"/><Relationship Id="rId1" Type="http://schemas.microsoft.com/office/2007/relationships/media" Target="../media/media15.aac"/><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aac"/><Relationship Id="rId1" Type="http://schemas.microsoft.com/office/2007/relationships/media" Target="../media/media16.aac"/><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aac"/><Relationship Id="rId1" Type="http://schemas.microsoft.com/office/2007/relationships/media" Target="../media/media17.aac"/><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aac"/><Relationship Id="rId1" Type="http://schemas.microsoft.com/office/2007/relationships/media" Target="../media/media1.aac"/><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aac"/><Relationship Id="rId1" Type="http://schemas.microsoft.com/office/2007/relationships/media" Target="../media/media18.aac"/><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aac"/><Relationship Id="rId1" Type="http://schemas.microsoft.com/office/2007/relationships/media" Target="../media/media19.aac"/><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aac"/><Relationship Id="rId1" Type="http://schemas.microsoft.com/office/2007/relationships/media" Target="../media/media20.aac"/><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aac"/><Relationship Id="rId1" Type="http://schemas.microsoft.com/office/2007/relationships/media" Target="../media/media21.aac"/><Relationship Id="rId5" Type="http://schemas.openxmlformats.org/officeDocument/2006/relationships/image" Target="../media/image2.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aac"/><Relationship Id="rId1" Type="http://schemas.microsoft.com/office/2007/relationships/media" Target="../media/media22.aac"/><Relationship Id="rId5" Type="http://schemas.openxmlformats.org/officeDocument/2006/relationships/image" Target="../media/image2.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aac"/><Relationship Id="rId1" Type="http://schemas.microsoft.com/office/2007/relationships/media" Target="../media/media23.aac"/><Relationship Id="rId5" Type="http://schemas.openxmlformats.org/officeDocument/2006/relationships/image" Target="../media/image2.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aac"/><Relationship Id="rId1" Type="http://schemas.microsoft.com/office/2007/relationships/media" Target="../media/media24.aac"/><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aac"/><Relationship Id="rId1" Type="http://schemas.microsoft.com/office/2007/relationships/media" Target="../media/media25.aac"/><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aac"/><Relationship Id="rId1" Type="http://schemas.microsoft.com/office/2007/relationships/media" Target="../media/media26.aac"/><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aac"/><Relationship Id="rId1" Type="http://schemas.microsoft.com/office/2007/relationships/media" Target="../media/media2.aac"/><Relationship Id="rId5" Type="http://schemas.openxmlformats.org/officeDocument/2006/relationships/image" Target="../media/image2.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aac"/><Relationship Id="rId1" Type="http://schemas.microsoft.com/office/2007/relationships/media" Target="../media/media27.aac"/><Relationship Id="rId5" Type="http://schemas.openxmlformats.org/officeDocument/2006/relationships/image" Target="../media/image2.pn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aac"/><Relationship Id="rId1" Type="http://schemas.microsoft.com/office/2007/relationships/media" Target="../media/media28.aac"/><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aac"/><Relationship Id="rId1" Type="http://schemas.microsoft.com/office/2007/relationships/media" Target="../media/media29.aac"/><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aac"/><Relationship Id="rId1" Type="http://schemas.microsoft.com/office/2007/relationships/media" Target="../media/media3.aac"/><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aac"/><Relationship Id="rId1" Type="http://schemas.microsoft.com/office/2007/relationships/media" Target="../media/media4.aac"/><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aac"/><Relationship Id="rId1" Type="http://schemas.microsoft.com/office/2007/relationships/media" Target="../media/media5.aac"/><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aac"/><Relationship Id="rId1" Type="http://schemas.microsoft.com/office/2007/relationships/media" Target="../media/media6.aac"/><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aac"/><Relationship Id="rId1" Type="http://schemas.microsoft.com/office/2007/relationships/media" Target="../media/media7.aac"/><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aac"/><Relationship Id="rId1" Type="http://schemas.microsoft.com/office/2007/relationships/media" Target="../media/media8.aac"/><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48010" y="398202"/>
            <a:ext cx="7766936" cy="1443014"/>
          </a:xfrm>
        </p:spPr>
        <p:txBody>
          <a:bodyPr/>
          <a:lstStyle/>
          <a:p>
            <a:pPr algn="ctr"/>
            <a:r>
              <a:rPr lang="uk-UA" sz="4000" i="1" dirty="0">
                <a:solidFill>
                  <a:schemeClr val="tx1"/>
                </a:solidFill>
                <a:effectLst>
                  <a:outerShdw blurRad="38100" dist="38100" dir="2700000" algn="tl">
                    <a:srgbClr val="000000">
                      <a:alpha val="43137"/>
                    </a:srgbClr>
                  </a:outerShdw>
                </a:effectLst>
              </a:rPr>
              <a:t>Навчальна дисципліна:</a:t>
            </a:r>
            <a:r>
              <a:rPr lang="ru-RU" sz="4000" i="1" dirty="0">
                <a:solidFill>
                  <a:schemeClr val="tx1"/>
                </a:solidFill>
                <a:effectLst>
                  <a:outerShdw blurRad="38100" dist="38100" dir="2700000" algn="tl">
                    <a:srgbClr val="000000">
                      <a:alpha val="43137"/>
                    </a:srgbClr>
                  </a:outerShdw>
                </a:effectLst>
              </a:rPr>
              <a:t/>
            </a:r>
            <a:br>
              <a:rPr lang="ru-RU" sz="4000" i="1" dirty="0">
                <a:solidFill>
                  <a:schemeClr val="tx1"/>
                </a:solidFill>
                <a:effectLst>
                  <a:outerShdw blurRad="38100" dist="38100" dir="2700000" algn="tl">
                    <a:srgbClr val="000000">
                      <a:alpha val="43137"/>
                    </a:srgbClr>
                  </a:outerShdw>
                </a:effectLst>
              </a:rPr>
            </a:br>
            <a:r>
              <a:rPr lang="uk-UA" sz="4000" b="1" i="1" dirty="0">
                <a:solidFill>
                  <a:schemeClr val="tx1"/>
                </a:solidFill>
                <a:effectLst>
                  <a:outerShdw blurRad="38100" dist="38100" dir="2700000" algn="tl">
                    <a:srgbClr val="000000">
                      <a:alpha val="43137"/>
                    </a:srgbClr>
                  </a:outerShdw>
                </a:effectLst>
              </a:rPr>
              <a:t>«Вступ до телекомунікацій та радіотехніки»</a:t>
            </a:r>
            <a:endParaRPr lang="ru-RU" sz="4000" dirty="0"/>
          </a:p>
        </p:txBody>
      </p:sp>
      <p:pic>
        <p:nvPicPr>
          <p:cNvPr id="4" name="Рисунок 3"/>
          <p:cNvPicPr/>
          <p:nvPr/>
        </p:nvPicPr>
        <p:blipFill>
          <a:blip r:embed="rId2"/>
          <a:stretch>
            <a:fillRect/>
          </a:stretch>
        </p:blipFill>
        <p:spPr>
          <a:xfrm>
            <a:off x="2866513" y="1841216"/>
            <a:ext cx="5749290" cy="4813300"/>
          </a:xfrm>
          <a:prstGeom prst="rect">
            <a:avLst/>
          </a:prstGeom>
        </p:spPr>
      </p:pic>
    </p:spTree>
    <p:extLst>
      <p:ext uri="{BB962C8B-B14F-4D97-AF65-F5344CB8AC3E}">
        <p14:creationId xmlns:p14="http://schemas.microsoft.com/office/powerpoint/2010/main" val="3513039462"/>
      </p:ext>
    </p:extLst>
  </p:cSld>
  <p:clrMapOvr>
    <a:masterClrMapping/>
  </p:clrMapOvr>
  <mc:AlternateContent xmlns:mc="http://schemas.openxmlformats.org/markup-compatibility/2006">
    <mc:Choice xmlns:p14="http://schemas.microsoft.com/office/powerpoint/2010/main" Requires="p14">
      <p:transition spd="slow" p14:dur="2000" advTm="11751"/>
    </mc:Choice>
    <mc:Fallback>
      <p:transition spd="slow" advTm="11751"/>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0207" y="0"/>
            <a:ext cx="8596668" cy="632346"/>
          </a:xfrm>
        </p:spPr>
        <p:txBody>
          <a:bodyPr>
            <a:normAutofit fontScale="90000"/>
          </a:bodyPr>
          <a:lstStyle/>
          <a:p>
            <a:pPr algn="ctr"/>
            <a:r>
              <a:rPr lang="uk-UA" sz="4000" b="1" i="1" dirty="0">
                <a:solidFill>
                  <a:schemeClr val="tx1"/>
                </a:solidFill>
              </a:rPr>
              <a:t>Класифікація </a:t>
            </a:r>
            <a:r>
              <a:rPr lang="uk-UA" b="1" i="1" dirty="0">
                <a:solidFill>
                  <a:schemeClr val="tx1"/>
                </a:solidFill>
              </a:rPr>
              <a:t>СПД</a:t>
            </a:r>
            <a:r>
              <a:rPr lang="ru-RU" sz="3200" dirty="0"/>
              <a:t/>
            </a:r>
            <a:br>
              <a:rPr lang="ru-RU" sz="3200" dirty="0"/>
            </a:br>
            <a:endParaRPr lang="ru-RU" sz="3200" dirty="0"/>
          </a:p>
        </p:txBody>
      </p:sp>
      <p:sp>
        <p:nvSpPr>
          <p:cNvPr id="3" name="Объект 2"/>
          <p:cNvSpPr>
            <a:spLocks noGrp="1"/>
          </p:cNvSpPr>
          <p:nvPr>
            <p:ph idx="1"/>
          </p:nvPr>
        </p:nvSpPr>
        <p:spPr>
          <a:xfrm>
            <a:off x="295954" y="632346"/>
            <a:ext cx="8850921" cy="6225654"/>
          </a:xfrm>
        </p:spPr>
        <p:txBody>
          <a:bodyPr>
            <a:normAutofit fontScale="92500"/>
          </a:bodyPr>
          <a:lstStyle/>
          <a:p>
            <a:pPr marL="0" lvl="1" indent="0">
              <a:buNone/>
            </a:pPr>
            <a:r>
              <a:rPr lang="uk-UA" sz="2800" b="1" i="1" dirty="0" smtClean="0">
                <a:solidFill>
                  <a:schemeClr val="tx1"/>
                </a:solidFill>
              </a:rPr>
              <a:t>	За </a:t>
            </a:r>
            <a:r>
              <a:rPr lang="uk-UA" sz="2800" b="1" i="1" dirty="0">
                <a:solidFill>
                  <a:schemeClr val="tx1"/>
                </a:solidFill>
              </a:rPr>
              <a:t>способом передачі інформації:</a:t>
            </a:r>
            <a:endParaRPr lang="ru-RU" sz="2800" b="1" i="1" dirty="0">
              <a:solidFill>
                <a:schemeClr val="tx1"/>
              </a:solidFill>
            </a:endParaRPr>
          </a:p>
          <a:p>
            <a:pPr>
              <a:buFont typeface="Wingdings" panose="05000000000000000000" pitchFamily="2" charset="2"/>
              <a:buChar char="§"/>
            </a:pPr>
            <a:r>
              <a:rPr lang="uk-UA" sz="2800" dirty="0"/>
              <a:t>аналогові;</a:t>
            </a:r>
            <a:endParaRPr lang="ru-RU" sz="2800" dirty="0"/>
          </a:p>
          <a:p>
            <a:pPr>
              <a:buFont typeface="Wingdings" panose="05000000000000000000" pitchFamily="2" charset="2"/>
              <a:buChar char="§"/>
            </a:pPr>
            <a:r>
              <a:rPr lang="uk-UA" sz="2800" dirty="0"/>
              <a:t>цифрові.</a:t>
            </a:r>
            <a:endParaRPr lang="ru-RU" sz="2800" dirty="0"/>
          </a:p>
          <a:p>
            <a:pPr marL="457200" lvl="1" indent="0">
              <a:buNone/>
            </a:pPr>
            <a:r>
              <a:rPr lang="uk-UA" sz="2800" b="1" i="1" dirty="0">
                <a:solidFill>
                  <a:schemeClr val="tx1"/>
                </a:solidFill>
              </a:rPr>
              <a:t>Системи зв'язку поділяються за </a:t>
            </a:r>
            <a:r>
              <a:rPr lang="uk-UA" sz="2800" b="1" i="1" dirty="0" smtClean="0">
                <a:solidFill>
                  <a:schemeClr val="tx1"/>
                </a:solidFill>
              </a:rPr>
              <a:t>мобільністю </a:t>
            </a:r>
            <a:r>
              <a:rPr lang="uk-UA" sz="2800" b="1" i="1" dirty="0">
                <a:solidFill>
                  <a:schemeClr val="tx1"/>
                </a:solidFill>
              </a:rPr>
              <a:t>на:</a:t>
            </a:r>
            <a:endParaRPr lang="ru-RU" sz="2800" b="1" i="1" dirty="0">
              <a:solidFill>
                <a:schemeClr val="tx1"/>
              </a:solidFill>
            </a:endParaRPr>
          </a:p>
          <a:p>
            <a:pPr lvl="0">
              <a:buFont typeface="Wingdings" panose="05000000000000000000" pitchFamily="2" charset="2"/>
              <a:buChar char="§"/>
            </a:pPr>
            <a:r>
              <a:rPr lang="uk-UA" sz="2800" dirty="0"/>
              <a:t>стаціонарні (традиційні абонентські лінії);</a:t>
            </a:r>
            <a:endParaRPr lang="ru-RU" sz="2800" dirty="0"/>
          </a:p>
          <a:p>
            <a:pPr lvl="0">
              <a:buFont typeface="Wingdings" panose="05000000000000000000" pitchFamily="2" charset="2"/>
              <a:buChar char="§"/>
            </a:pPr>
            <a:r>
              <a:rPr lang="uk-UA" sz="2800" dirty="0"/>
              <a:t>рухливі</a:t>
            </a:r>
            <a:r>
              <a:rPr lang="uk-UA" sz="2800" dirty="0" smtClean="0"/>
              <a:t>.</a:t>
            </a:r>
          </a:p>
          <a:p>
            <a:pPr marL="457200" lvl="1" indent="0">
              <a:buNone/>
            </a:pPr>
            <a:r>
              <a:rPr lang="uk-UA" sz="2800" b="1" i="1" dirty="0">
                <a:solidFill>
                  <a:schemeClr val="tx1"/>
                </a:solidFill>
              </a:rPr>
              <a:t>Рухливі системи зв'язку поділяються за принципом охоплення зони обслуговування:</a:t>
            </a:r>
            <a:endParaRPr lang="ru-RU" sz="2800" b="1" i="1" dirty="0">
              <a:solidFill>
                <a:schemeClr val="tx1"/>
              </a:solidFill>
            </a:endParaRPr>
          </a:p>
          <a:p>
            <a:pPr>
              <a:buFont typeface="Wingdings" panose="05000000000000000000" pitchFamily="2" charset="2"/>
              <a:buChar char="§"/>
            </a:pPr>
            <a:r>
              <a:rPr lang="uk-UA" sz="2800" dirty="0"/>
              <a:t>на </a:t>
            </a:r>
            <a:r>
              <a:rPr lang="uk-UA" sz="2800" dirty="0" err="1"/>
              <a:t>мікростільникові</a:t>
            </a:r>
            <a:r>
              <a:rPr lang="uk-UA" sz="2800" dirty="0"/>
              <a:t> - DECT;</a:t>
            </a:r>
            <a:endParaRPr lang="ru-RU" sz="2800" dirty="0"/>
          </a:p>
          <a:p>
            <a:pPr>
              <a:buFont typeface="Wingdings" panose="05000000000000000000" pitchFamily="2" charset="2"/>
              <a:buChar char="§"/>
            </a:pPr>
            <a:r>
              <a:rPr lang="uk-UA" sz="2800" dirty="0"/>
              <a:t>стільникові - NMT-450, D-AMPS, GSM, CDMA;</a:t>
            </a:r>
            <a:endParaRPr lang="ru-RU" sz="2800" dirty="0"/>
          </a:p>
          <a:p>
            <a:pPr>
              <a:buFont typeface="Wingdings" panose="05000000000000000000" pitchFamily="2" charset="2"/>
              <a:buChar char="§"/>
            </a:pPr>
            <a:r>
              <a:rPr lang="uk-UA" sz="2800" dirty="0" err="1"/>
              <a:t>транкінгові</a:t>
            </a:r>
            <a:r>
              <a:rPr lang="uk-UA" sz="2800" dirty="0"/>
              <a:t> (</a:t>
            </a:r>
            <a:r>
              <a:rPr lang="uk-UA" sz="2800" dirty="0" err="1"/>
              <a:t>макросотові</a:t>
            </a:r>
            <a:r>
              <a:rPr lang="uk-UA" sz="2800" dirty="0"/>
              <a:t>, зонові) - TETRA, </a:t>
            </a:r>
            <a:r>
              <a:rPr lang="uk-UA" sz="2800" dirty="0" err="1"/>
              <a:t>SmarTrunk</a:t>
            </a:r>
            <a:r>
              <a:rPr lang="uk-UA" sz="2800" dirty="0"/>
              <a:t>;</a:t>
            </a:r>
            <a:endParaRPr lang="ru-RU" sz="2800" dirty="0"/>
          </a:p>
          <a:p>
            <a:pPr>
              <a:buFont typeface="Wingdings" panose="05000000000000000000" pitchFamily="2" charset="2"/>
              <a:buChar char="§"/>
            </a:pPr>
            <a:r>
              <a:rPr lang="uk-UA" sz="2800" dirty="0"/>
              <a:t>супутникові.</a:t>
            </a:r>
            <a:endParaRPr lang="ru-RU" sz="2800" dirty="0"/>
          </a:p>
          <a:p>
            <a:pPr lvl="0">
              <a:buFont typeface="Wingdings" panose="05000000000000000000" pitchFamily="2" charset="2"/>
              <a:buChar char="§"/>
            </a:pPr>
            <a:endParaRPr lang="ru-RU" sz="2800" dirty="0"/>
          </a:p>
          <a:p>
            <a:endParaRPr lang="ru-RU" dirty="0"/>
          </a:p>
        </p:txBody>
      </p:sp>
      <p:pic>
        <p:nvPicPr>
          <p:cNvPr id="4" name="л2.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7775" y="749300"/>
            <a:ext cx="609600" cy="609600"/>
          </a:xfrm>
          <a:prstGeom prst="rect">
            <a:avLst/>
          </a:prstGeom>
        </p:spPr>
      </p:pic>
    </p:spTree>
    <p:extLst>
      <p:ext uri="{BB962C8B-B14F-4D97-AF65-F5344CB8AC3E}">
        <p14:creationId xmlns:p14="http://schemas.microsoft.com/office/powerpoint/2010/main" val="149932166"/>
      </p:ext>
    </p:extLst>
  </p:cSld>
  <p:clrMapOvr>
    <a:masterClrMapping/>
  </p:clrMapOvr>
  <mc:AlternateContent xmlns:mc="http://schemas.openxmlformats.org/markup-compatibility/2006">
    <mc:Choice xmlns:p14="http://schemas.microsoft.com/office/powerpoint/2010/main" Requires="p14">
      <p:transition spd="slow" p14:dur="2000" advTm="84464"/>
    </mc:Choice>
    <mc:Fallback>
      <p:transition spd="slow" advTm="8446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1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434" objId="4"/>
        <p14:stopEvt time="35281" objId="4"/>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9281054" cy="1320800"/>
          </a:xfrm>
        </p:spPr>
        <p:txBody>
          <a:bodyPr>
            <a:normAutofit fontScale="90000"/>
          </a:bodyPr>
          <a:lstStyle/>
          <a:p>
            <a:r>
              <a:rPr lang="uk-UA" b="1" i="1" dirty="0">
                <a:solidFill>
                  <a:schemeClr val="tx1"/>
                </a:solidFill>
              </a:rPr>
              <a:t>Телефонний зв'язок, телефонія</a:t>
            </a:r>
            <a:r>
              <a:rPr lang="uk-UA" b="1" dirty="0">
                <a:solidFill>
                  <a:schemeClr val="tx1"/>
                </a:solidFill>
              </a:rPr>
              <a:t> </a:t>
            </a:r>
            <a:r>
              <a:rPr lang="uk-UA" dirty="0">
                <a:solidFill>
                  <a:schemeClr val="tx1"/>
                </a:solidFill>
              </a:rPr>
              <a:t>- вид зв'язку, заснований на передачі звуку між абонентами.</a:t>
            </a:r>
            <a:r>
              <a:rPr lang="ru-RU" dirty="0"/>
              <a:t/>
            </a:r>
            <a:br>
              <a:rPr lang="ru-RU" dirty="0"/>
            </a:br>
            <a:endParaRPr lang="ru-RU" dirty="0"/>
          </a:p>
        </p:txBody>
      </p:sp>
      <p:sp>
        <p:nvSpPr>
          <p:cNvPr id="3" name="Объект 2"/>
          <p:cNvSpPr>
            <a:spLocks noGrp="1"/>
          </p:cNvSpPr>
          <p:nvPr>
            <p:ph idx="1"/>
          </p:nvPr>
        </p:nvSpPr>
        <p:spPr>
          <a:xfrm>
            <a:off x="214313" y="1643063"/>
            <a:ext cx="9744075" cy="5043487"/>
          </a:xfrm>
        </p:spPr>
        <p:txBody>
          <a:bodyPr/>
          <a:lstStyle/>
          <a:p>
            <a:r>
              <a:rPr lang="uk-UA" b="1" i="1" dirty="0"/>
              <a:t>Стільникова телефонія. </a:t>
            </a:r>
            <a:endParaRPr lang="ru-RU" dirty="0"/>
          </a:p>
          <a:p>
            <a:r>
              <a:rPr lang="uk-UA" dirty="0"/>
              <a:t>Перше використання рухомого телефонного радіозв'язку в США відноситься до 1921 р .: поліція Детройта використовувала </a:t>
            </a:r>
            <a:r>
              <a:rPr lang="uk-UA" dirty="0" smtClean="0"/>
              <a:t>односторонній </a:t>
            </a:r>
            <a:r>
              <a:rPr lang="uk-UA" dirty="0"/>
              <a:t>диспетчерський зв'язок в діапазоні 2 МГц для передачі інформації від центрального передавача до приймачів, встановлених на автомашинах. У 1933 р поліція Нью-Йорка почала використовувати систему двостороннього рухомого телефонного радіозв'язку також в діапазоні 2 МГц. У 1934 р Федеральна комісія зв'язку США виділила для телефонного радіозв'язку 4 канали в діапазоні 30-40 МГц, і в 1940 р телефонним радіозв'язком користувалися вже близько 10 тисяч поліцейських автомашин. У всіх цих системах використовувалася амплітудна модуляція. Частотна модуляція почала застосовуватися з 1940 р і до 1946 р повністю витіснила </a:t>
            </a:r>
            <a:r>
              <a:rPr lang="uk-UA" dirty="0" smtClean="0"/>
              <a:t>амплітудну</a:t>
            </a:r>
            <a:r>
              <a:rPr lang="uk-UA" dirty="0"/>
              <a:t>. Перший громадський рухливий радіотелефон з'явився в 1946 р (Сент-Луїс, США; фірма </a:t>
            </a:r>
            <a:r>
              <a:rPr lang="uk-UA" dirty="0" err="1"/>
              <a:t>Bell</a:t>
            </a:r>
            <a:r>
              <a:rPr lang="uk-UA" dirty="0"/>
              <a:t> </a:t>
            </a:r>
            <a:r>
              <a:rPr lang="uk-UA" dirty="0" err="1"/>
              <a:t>Telephone</a:t>
            </a:r>
            <a:r>
              <a:rPr lang="uk-UA" dirty="0"/>
              <a:t> </a:t>
            </a:r>
            <a:r>
              <a:rPr lang="uk-UA" dirty="0" err="1"/>
              <a:t>Laboratories</a:t>
            </a:r>
            <a:r>
              <a:rPr lang="uk-UA" dirty="0"/>
              <a:t>), в ньому використовувався діапазон 150 МГц. У 1955 році почала працювати 11-канальна система в діапазоні 150 МГц, а в 1956 р - 12-канальна система в діапазоні 450 МГц. Обидві ці системи були симплексними, і в них використовувалася ручна комутація. Автоматичні дуплексні системи почали працювати відповідно в 1964 г. (150 МГц) і в 1969 р (450 МГц).</a:t>
            </a:r>
            <a:endParaRPr lang="ru-RU" dirty="0"/>
          </a:p>
        </p:txBody>
      </p:sp>
      <p:pic>
        <p:nvPicPr>
          <p:cNvPr id="4" name="л2.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07800" y="749300"/>
            <a:ext cx="609600" cy="609600"/>
          </a:xfrm>
          <a:prstGeom prst="rect">
            <a:avLst/>
          </a:prstGeom>
        </p:spPr>
      </p:pic>
    </p:spTree>
    <p:extLst>
      <p:ext uri="{BB962C8B-B14F-4D97-AF65-F5344CB8AC3E}">
        <p14:creationId xmlns:p14="http://schemas.microsoft.com/office/powerpoint/2010/main" val="2597510011"/>
      </p:ext>
    </p:extLst>
  </p:cSld>
  <p:clrMapOvr>
    <a:masterClrMapping/>
  </p:clrMapOvr>
  <mc:AlternateContent xmlns:mc="http://schemas.openxmlformats.org/markup-compatibility/2006">
    <mc:Choice xmlns:p14="http://schemas.microsoft.com/office/powerpoint/2010/main" Requires="p14">
      <p:transition spd="slow" p14:dur="2000" advTm="206204"/>
    </mc:Choice>
    <mc:Fallback>
      <p:transition spd="slow" advTm="20620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64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049" objId="4"/>
        <p14:stopEvt time="122714"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8613" y="385763"/>
            <a:ext cx="9458325" cy="6343650"/>
          </a:xfrm>
        </p:spPr>
        <p:txBody>
          <a:bodyPr>
            <a:normAutofit fontScale="92500"/>
          </a:bodyPr>
          <a:lstStyle/>
          <a:p>
            <a:r>
              <a:rPr lang="uk-UA" sz="2400" dirty="0"/>
              <a:t>Основні складові мережі - це стільникові телефони і базові станції, які зазвичай розташовують на дахах будівель і вишках. Будучи включеним, стільниковий телефон прослуховує ефір, знаходячи сигнал базової станції. Після цього телефон посилає станції свій унікальний ідентифікаційний код. Телефон і станція підтримують постійний радіоконтакт, періодично обмінюючись пакетами. Зв'язок телефону зі станцією може йти по аналоговому протоколу (AMPS, NAMPS, NMT-450) або по цифровому (DAMPS, CDMA, GSM, UMTS). Якщо телефон виходить з поля дії базової станції (або якість сигналу </a:t>
            </a:r>
            <a:r>
              <a:rPr lang="uk-UA" sz="2400" dirty="0" smtClean="0"/>
              <a:t>сервісу стільнику </a:t>
            </a:r>
            <a:r>
              <a:rPr lang="uk-UA" sz="2400" dirty="0"/>
              <a:t>погіршується), він налагоджує зв'язок з </a:t>
            </a:r>
            <a:r>
              <a:rPr lang="uk-UA" sz="2400" dirty="0" smtClean="0"/>
              <a:t>іншою </a:t>
            </a:r>
            <a:r>
              <a:rPr lang="uk-UA" sz="2400" dirty="0"/>
              <a:t>(</a:t>
            </a:r>
            <a:r>
              <a:rPr lang="uk-UA" sz="2400" dirty="0" err="1"/>
              <a:t>англ</a:t>
            </a:r>
            <a:r>
              <a:rPr lang="uk-UA" sz="2400" dirty="0"/>
              <a:t>. </a:t>
            </a:r>
            <a:r>
              <a:rPr lang="uk-UA" sz="2400" dirty="0" err="1"/>
              <a:t>Handover</a:t>
            </a:r>
            <a:r>
              <a:rPr lang="uk-UA" sz="2400" dirty="0"/>
              <a:t>).</a:t>
            </a:r>
            <a:endParaRPr lang="ru-RU" sz="2400" dirty="0"/>
          </a:p>
          <a:p>
            <a:r>
              <a:rPr lang="uk-UA" sz="2400" dirty="0"/>
              <a:t>Стільникові мережі можуть складатися з базових станцій різного стандарту, що дозволяє оптимізувати роботу мережі і поліпшити її покриття. Стільникові мережі різних операторів з'єднані один з одним, а також зі стаціонарною телефонною мережею. Це дозволяє абонентам одного оператора робити дзвінки абонентам іншого оператора, з мобільних телефонів на стаціонарні і зі стаціонарних на мобільні.</a:t>
            </a:r>
            <a:endParaRPr lang="ru-RU" sz="2400" dirty="0"/>
          </a:p>
          <a:p>
            <a:endParaRPr lang="ru-RU" dirty="0"/>
          </a:p>
        </p:txBody>
      </p:sp>
      <p:pic>
        <p:nvPicPr>
          <p:cNvPr id="4" name="л2.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07725" y="1406525"/>
            <a:ext cx="609600" cy="609600"/>
          </a:xfrm>
          <a:prstGeom prst="rect">
            <a:avLst/>
          </a:prstGeom>
        </p:spPr>
      </p:pic>
    </p:spTree>
    <p:extLst>
      <p:ext uri="{BB962C8B-B14F-4D97-AF65-F5344CB8AC3E}">
        <p14:creationId xmlns:p14="http://schemas.microsoft.com/office/powerpoint/2010/main" val="21452337"/>
      </p:ext>
    </p:extLst>
  </p:cSld>
  <p:clrMapOvr>
    <a:masterClrMapping/>
  </p:clrMapOvr>
  <mc:AlternateContent xmlns:mc="http://schemas.openxmlformats.org/markup-compatibility/2006">
    <mc:Choice xmlns:p14="http://schemas.microsoft.com/office/powerpoint/2010/main" Requires="p14">
      <p:transition spd="slow" p14:dur="2000" advTm="123163"/>
    </mc:Choice>
    <mc:Fallback>
      <p:transition spd="slow" advTm="12316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282" objId="4"/>
        <p14:stopEvt time="72693" objId="4"/>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0"/>
            <a:ext cx="8596668" cy="590550"/>
          </a:xfrm>
        </p:spPr>
        <p:txBody>
          <a:bodyPr>
            <a:normAutofit fontScale="90000"/>
          </a:bodyPr>
          <a:lstStyle/>
          <a:p>
            <a:pPr algn="ctr"/>
            <a:r>
              <a:rPr lang="uk-UA" dirty="0"/>
              <a:t>. </a:t>
            </a:r>
            <a:r>
              <a:rPr lang="uk-UA" sz="3200" dirty="0"/>
              <a:t>Класифікація телекомунікаційних мереж</a:t>
            </a:r>
            <a:endParaRPr lang="ru-RU" sz="3200" dirty="0"/>
          </a:p>
        </p:txBody>
      </p:sp>
      <p:sp>
        <p:nvSpPr>
          <p:cNvPr id="3" name="Объект 2"/>
          <p:cNvSpPr>
            <a:spLocks noGrp="1"/>
          </p:cNvSpPr>
          <p:nvPr>
            <p:ph idx="1"/>
          </p:nvPr>
        </p:nvSpPr>
        <p:spPr>
          <a:xfrm>
            <a:off x="-1" y="590550"/>
            <a:ext cx="9744075" cy="6267449"/>
          </a:xfrm>
        </p:spPr>
        <p:txBody>
          <a:bodyPr>
            <a:normAutofit lnSpcReduction="10000"/>
          </a:bodyPr>
          <a:lstStyle/>
          <a:p>
            <a:pPr fontAlgn="base"/>
            <a:r>
              <a:rPr lang="uk-UA" dirty="0"/>
              <a:t>Телекомунікаційні системи та мережі поділяють за призначенням, принципами побудови, приналежністю тощо.</a:t>
            </a:r>
            <a:endParaRPr lang="ru-RU" dirty="0"/>
          </a:p>
          <a:p>
            <a:pPr fontAlgn="base"/>
            <a:r>
              <a:rPr lang="uk-UA" b="1" i="1" dirty="0"/>
              <a:t>За функціональним призначенням</a:t>
            </a:r>
            <a:r>
              <a:rPr lang="uk-UA" dirty="0"/>
              <a:t> мережі поділяються на транспортні мережі та мережі доступу.</a:t>
            </a:r>
            <a:endParaRPr lang="ru-RU" dirty="0"/>
          </a:p>
          <a:p>
            <a:pPr fontAlgn="base"/>
            <a:r>
              <a:rPr lang="uk-UA" i="1" dirty="0"/>
              <a:t>Транспортна мережа, або ядро мережі (</a:t>
            </a:r>
            <a:r>
              <a:rPr lang="uk-UA" i="1" dirty="0" err="1"/>
              <a:t>backbone</a:t>
            </a:r>
            <a:r>
              <a:rPr lang="uk-UA" i="1" dirty="0"/>
              <a:t> або </a:t>
            </a:r>
            <a:r>
              <a:rPr lang="uk-UA" i="1" dirty="0" err="1"/>
              <a:t>core</a:t>
            </a:r>
            <a:r>
              <a:rPr lang="uk-UA" i="1" dirty="0"/>
              <a:t> </a:t>
            </a:r>
            <a:r>
              <a:rPr lang="uk-UA" i="1" dirty="0" err="1"/>
              <a:t>network</a:t>
            </a:r>
            <a:r>
              <a:rPr lang="uk-UA" i="1" dirty="0"/>
              <a:t>)</a:t>
            </a:r>
            <a:r>
              <a:rPr lang="uk-UA" dirty="0"/>
              <a:t>, — це універсальна мережа, що реалізує функції транспортування/комутації й об’єднує окремі мережі доступу із забезпеченням транзиту трафіка між ними високошвидкісними каналами. До складу транспортної мережі можуть входити:</a:t>
            </a:r>
            <a:endParaRPr lang="ru-RU" dirty="0"/>
          </a:p>
          <a:p>
            <a:pPr lvl="0" fontAlgn="base"/>
            <a:r>
              <a:rPr lang="uk-UA" dirty="0"/>
              <a:t>транзитні вузли, що виконують функції перенесення і комутації;</a:t>
            </a:r>
            <a:endParaRPr lang="ru-RU" dirty="0"/>
          </a:p>
          <a:p>
            <a:pPr lvl="0" fontAlgn="base"/>
            <a:r>
              <a:rPr lang="uk-UA" dirty="0"/>
              <a:t>кінцеві (граничні) вузли, що забезпечують доступ абонентів до транспортної мережі;</a:t>
            </a:r>
            <a:endParaRPr lang="ru-RU" dirty="0"/>
          </a:p>
          <a:p>
            <a:pPr lvl="0" fontAlgn="base"/>
            <a:r>
              <a:rPr lang="uk-UA" dirty="0"/>
              <a:t>сервери сигналізації, що виконують функції обробки інформації сигналізації, управління викликами та з’єднаннями;</a:t>
            </a:r>
            <a:endParaRPr lang="ru-RU" dirty="0"/>
          </a:p>
          <a:p>
            <a:pPr lvl="0" fontAlgn="base"/>
            <a:r>
              <a:rPr lang="uk-UA" dirty="0"/>
              <a:t>шлюзи, що дозволяють здійснити підключення різнорідних, тобто апаратно і програмно несумісних між собою мереж зв’язку.</a:t>
            </a:r>
            <a:endParaRPr lang="ru-RU" dirty="0"/>
          </a:p>
          <a:p>
            <a:pPr fontAlgn="base"/>
            <a:r>
              <a:rPr lang="uk-UA" dirty="0"/>
              <a:t>Сервери сигналізації можуть бути винесені в окремі пристрої, призначені для обслуговування декількох вузлів комутації. Використання спільних серверів дозволяє розглядати їх як єдину систему комутації, розподілену мережею. Це не тільки спрощує алгоритми встановлення з’єднань, але є найбільш економічним для операторів зв’язку, оскільки дозволяє замінити коштовні системи комутації великої ємності невеликими, гнучкими і доступними за вартістю системами.</a:t>
            </a:r>
            <a:endParaRPr lang="ru-RU" dirty="0"/>
          </a:p>
          <a:p>
            <a:endParaRPr lang="ru-RU" dirty="0"/>
          </a:p>
        </p:txBody>
      </p:sp>
      <p:pic>
        <p:nvPicPr>
          <p:cNvPr id="4" name="л2.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807700" y="1435100"/>
            <a:ext cx="609600" cy="609600"/>
          </a:xfrm>
          <a:prstGeom prst="rect">
            <a:avLst/>
          </a:prstGeom>
        </p:spPr>
      </p:pic>
    </p:spTree>
    <p:extLst>
      <p:ext uri="{BB962C8B-B14F-4D97-AF65-F5344CB8AC3E}">
        <p14:creationId xmlns:p14="http://schemas.microsoft.com/office/powerpoint/2010/main" val="3000573401"/>
      </p:ext>
    </p:extLst>
  </p:cSld>
  <p:clrMapOvr>
    <a:masterClrMapping/>
  </p:clrMapOvr>
  <mc:AlternateContent xmlns:mc="http://schemas.openxmlformats.org/markup-compatibility/2006">
    <mc:Choice xmlns:p14="http://schemas.microsoft.com/office/powerpoint/2010/main" Requires="p14">
      <p:transition spd="slow" p14:dur="2000" advTm="186030"/>
    </mc:Choice>
    <mc:Fallback>
      <p:transition spd="slow" advTm="18603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2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083" objId="4"/>
        <p14:stopEvt time="99343"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0013" y="0"/>
            <a:ext cx="9744075" cy="6857999"/>
          </a:xfrm>
        </p:spPr>
        <p:txBody>
          <a:bodyPr/>
          <a:lstStyle/>
          <a:p>
            <a:pPr fontAlgn="base"/>
            <a:r>
              <a:rPr lang="uk-UA" sz="2800" dirty="0"/>
              <a:t>Під </a:t>
            </a:r>
            <a:r>
              <a:rPr lang="uk-UA" sz="2800" i="1" dirty="0"/>
              <a:t>мережею доступу</a:t>
            </a:r>
            <a:r>
              <a:rPr lang="uk-UA" sz="2800" dirty="0"/>
              <a:t> (</a:t>
            </a:r>
            <a:r>
              <a:rPr lang="uk-UA" sz="2800" dirty="0" err="1"/>
              <a:t>access</a:t>
            </a:r>
            <a:r>
              <a:rPr lang="uk-UA" sz="2800" dirty="0"/>
              <a:t> </a:t>
            </a:r>
            <a:r>
              <a:rPr lang="uk-UA" sz="2800" dirty="0" err="1"/>
              <a:t>network</a:t>
            </a:r>
            <a:r>
              <a:rPr lang="uk-UA" sz="2800" dirty="0"/>
              <a:t>) розуміється системно-мережна інфраструктура, яка призначена для концентрації інформаційних потоків, що надходять від обладнання користувачів, і складається з абонентських ліній, вузлів доступу і систем передачі, що забезпечують підключення термінальних пристроїв користувачів до точки агрегації трафіка.</a:t>
            </a:r>
            <a:endParaRPr lang="ru-RU" sz="2800" dirty="0"/>
          </a:p>
          <a:p>
            <a:pPr fontAlgn="base"/>
            <a:r>
              <a:rPr lang="uk-UA" sz="2800" b="1" i="1" dirty="0"/>
              <a:t>За відомчою приналежністю</a:t>
            </a:r>
            <a:r>
              <a:rPr lang="uk-UA" sz="2800" dirty="0"/>
              <a:t> телекомунікаційні мережі поділяють на такі групи:</a:t>
            </a:r>
            <a:endParaRPr lang="ru-RU" sz="2800" dirty="0"/>
          </a:p>
          <a:p>
            <a:pPr lvl="0" fontAlgn="base"/>
            <a:r>
              <a:rPr lang="uk-UA" sz="2800" dirty="0"/>
              <a:t>мережі зв’язку загального користування;</a:t>
            </a:r>
            <a:endParaRPr lang="ru-RU" sz="2800" dirty="0"/>
          </a:p>
          <a:p>
            <a:pPr lvl="0" fontAlgn="base"/>
            <a:r>
              <a:rPr lang="uk-UA" sz="2800" dirty="0"/>
              <a:t>виділені мережі зв’язку;</a:t>
            </a:r>
            <a:endParaRPr lang="ru-RU" sz="2800" dirty="0"/>
          </a:p>
          <a:p>
            <a:pPr lvl="0" fontAlgn="base"/>
            <a:r>
              <a:rPr lang="uk-UA" sz="2800" dirty="0"/>
              <a:t>технологічні мережі зв’язку;</a:t>
            </a:r>
            <a:endParaRPr lang="ru-RU" sz="2800" dirty="0"/>
          </a:p>
          <a:p>
            <a:pPr lvl="0" fontAlgn="base"/>
            <a:r>
              <a:rPr lang="uk-UA" sz="2800" dirty="0"/>
              <a:t>мережі спеціального призначення.</a:t>
            </a:r>
            <a:endParaRPr lang="ru-RU" sz="2800" dirty="0"/>
          </a:p>
          <a:p>
            <a:endParaRPr lang="ru-RU" dirty="0"/>
          </a:p>
        </p:txBody>
      </p:sp>
      <p:pic>
        <p:nvPicPr>
          <p:cNvPr id="4" name="л2.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64788" y="4121150"/>
            <a:ext cx="609600" cy="609600"/>
          </a:xfrm>
          <a:prstGeom prst="rect">
            <a:avLst/>
          </a:prstGeom>
        </p:spPr>
      </p:pic>
    </p:spTree>
    <p:extLst>
      <p:ext uri="{BB962C8B-B14F-4D97-AF65-F5344CB8AC3E}">
        <p14:creationId xmlns:p14="http://schemas.microsoft.com/office/powerpoint/2010/main" val="2557574833"/>
      </p:ext>
    </p:extLst>
  </p:cSld>
  <p:clrMapOvr>
    <a:masterClrMapping/>
  </p:clrMapOvr>
  <mc:AlternateContent xmlns:mc="http://schemas.openxmlformats.org/markup-compatibility/2006">
    <mc:Choice xmlns:p14="http://schemas.microsoft.com/office/powerpoint/2010/main" Requires="p14">
      <p:transition spd="slow" p14:dur="2000" advTm="78202"/>
    </mc:Choice>
    <mc:Fallback>
      <p:transition spd="slow" advTm="7820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169" objId="4"/>
        <p14:stopEvt time="44640"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28588"/>
            <a:ext cx="9844088" cy="6600825"/>
          </a:xfrm>
        </p:spPr>
        <p:txBody>
          <a:bodyPr>
            <a:normAutofit lnSpcReduction="10000"/>
          </a:bodyPr>
          <a:lstStyle/>
          <a:p>
            <a:pPr fontAlgn="base"/>
            <a:r>
              <a:rPr lang="uk-UA" sz="2400" i="1" dirty="0"/>
              <a:t>Мережа зв’язку загального користування (ЗК)</a:t>
            </a:r>
            <a:r>
              <a:rPr lang="uk-UA" sz="2400" dirty="0"/>
              <a:t> призначена для надання телекомунікаційних послуг будь-якому користувачеві. Мережа зв’язку ЗК є комплексом взаємодіючих мереж зв’язку, включаючи мережі зв’язку для розповсюдження програм телевізійного і радіомовлення.</a:t>
            </a:r>
            <a:endParaRPr lang="ru-RU" sz="2400" dirty="0"/>
          </a:p>
          <a:p>
            <a:pPr fontAlgn="base"/>
            <a:r>
              <a:rPr lang="uk-UA" sz="2400" i="1" dirty="0"/>
              <a:t>Виділені технологічні</a:t>
            </a:r>
            <a:r>
              <a:rPr lang="uk-UA" sz="2400" dirty="0"/>
              <a:t>, а також </a:t>
            </a:r>
            <a:r>
              <a:rPr lang="uk-UA" sz="2400" i="1" dirty="0"/>
              <a:t>мережі зв’язку спеціального призначення</a:t>
            </a:r>
            <a:r>
              <a:rPr lang="uk-UA" sz="2400" dirty="0"/>
              <a:t> утворюють групу мереж обмеженого користування (</a:t>
            </a:r>
            <a:r>
              <a:rPr lang="uk-UA" sz="2400" dirty="0" err="1"/>
              <a:t>ОбК</a:t>
            </a:r>
            <a:r>
              <a:rPr lang="uk-UA" sz="2400" dirty="0"/>
              <a:t>). </a:t>
            </a:r>
            <a:r>
              <a:rPr lang="uk-UA" sz="2400" i="1" dirty="0"/>
              <a:t>Виділені мережі зв’язку</a:t>
            </a:r>
            <a:r>
              <a:rPr lang="uk-UA" sz="2400" dirty="0"/>
              <a:t> — це мережі, призначені для надання послуг обмеженому колу користувачів. Такі мережі можуть взаємодіяти між собою, проте поєднані з мережами загального користування.</a:t>
            </a:r>
            <a:endParaRPr lang="ru-RU" sz="2400" dirty="0"/>
          </a:p>
          <a:p>
            <a:pPr fontAlgn="base"/>
            <a:r>
              <a:rPr lang="uk-UA" sz="2400" i="1" dirty="0"/>
              <a:t>Технологічні мережі зв’язку</a:t>
            </a:r>
            <a:r>
              <a:rPr lang="uk-UA" sz="2400" dirty="0"/>
              <a:t> призначені для забезпечення виробничої діяльності організацій і управління технологічними процесами.</a:t>
            </a:r>
            <a:endParaRPr lang="ru-RU" sz="2400" dirty="0"/>
          </a:p>
          <a:p>
            <a:pPr fontAlgn="base"/>
            <a:r>
              <a:rPr lang="uk-UA" sz="2400" i="1" dirty="0"/>
              <a:t>Мережі зв’язку спеціального призначення</a:t>
            </a:r>
            <a:r>
              <a:rPr lang="uk-UA" sz="2400" dirty="0"/>
              <a:t> застосовують для забезпечення потреб державного управління, оборони, безпеки й охорони правопорядку в країні.</a:t>
            </a:r>
            <a:endParaRPr lang="ru-RU" sz="2400" dirty="0"/>
          </a:p>
          <a:p>
            <a:endParaRPr lang="ru-RU" dirty="0"/>
          </a:p>
        </p:txBody>
      </p:sp>
      <p:pic>
        <p:nvPicPr>
          <p:cNvPr id="4" name="л2.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79188" y="377825"/>
            <a:ext cx="609600" cy="609600"/>
          </a:xfrm>
          <a:prstGeom prst="rect">
            <a:avLst/>
          </a:prstGeom>
        </p:spPr>
      </p:pic>
    </p:spTree>
    <p:extLst>
      <p:ext uri="{BB962C8B-B14F-4D97-AF65-F5344CB8AC3E}">
        <p14:creationId xmlns:p14="http://schemas.microsoft.com/office/powerpoint/2010/main" val="4241909877"/>
      </p:ext>
    </p:extLst>
  </p:cSld>
  <p:clrMapOvr>
    <a:masterClrMapping/>
  </p:clrMapOvr>
  <mc:AlternateContent xmlns:mc="http://schemas.openxmlformats.org/markup-compatibility/2006">
    <mc:Choice xmlns:p14="http://schemas.microsoft.com/office/powerpoint/2010/main" Requires="p14">
      <p:transition spd="slow" p14:dur="2000" advTm="161605"/>
    </mc:Choice>
    <mc:Fallback>
      <p:transition spd="slow" advTm="16160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3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377" objId="4"/>
        <p14:stopEvt time="63761"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00025" y="257175"/>
            <a:ext cx="9415463" cy="6272213"/>
          </a:xfrm>
        </p:spPr>
        <p:txBody>
          <a:bodyPr>
            <a:normAutofit lnSpcReduction="10000"/>
          </a:bodyPr>
          <a:lstStyle/>
          <a:p>
            <a:pPr fontAlgn="base"/>
            <a:r>
              <a:rPr lang="uk-UA" sz="2400" b="1" i="1" dirty="0"/>
              <a:t>За типом абонентських терміналів</a:t>
            </a:r>
            <a:r>
              <a:rPr lang="uk-UA" sz="2400" dirty="0"/>
              <a:t>, які використовуються в ТКС, телекомунікаційні мережі поділяються:</a:t>
            </a:r>
            <a:endParaRPr lang="ru-RU" sz="2400" dirty="0"/>
          </a:p>
          <a:p>
            <a:pPr lvl="0" fontAlgn="base"/>
            <a:r>
              <a:rPr lang="uk-UA" sz="2400" dirty="0"/>
              <a:t>на мережі фіксованого зв’язку, що забезпечують приєднання стаціонарних абонентських терміналів;</a:t>
            </a:r>
            <a:endParaRPr lang="ru-RU" sz="2400" dirty="0"/>
          </a:p>
          <a:p>
            <a:pPr lvl="0" fontAlgn="base"/>
            <a:r>
              <a:rPr lang="uk-UA" sz="2400" dirty="0"/>
              <a:t>мережі рухомого зв’язку, що забезпечують приєднання рухомих (що перевозяться або переносяться) абонентських терміналів.</a:t>
            </a:r>
            <a:endParaRPr lang="ru-RU" sz="2400" dirty="0"/>
          </a:p>
          <a:p>
            <a:pPr fontAlgn="base"/>
            <a:r>
              <a:rPr lang="uk-UA" sz="2400" dirty="0"/>
              <a:t>Традиційно телекомунікаційні мережі поділяють на первинні та вторинні. </a:t>
            </a:r>
            <a:r>
              <a:rPr lang="uk-UA" sz="2400" i="1" dirty="0"/>
              <a:t>Первинна мережа</a:t>
            </a:r>
            <a:r>
              <a:rPr lang="uk-UA" sz="2400" dirty="0"/>
              <a:t> є сукупністю каналів і трактів передачі, утворених обладнанням вузлів і ліній передачі (або фізичних ланцюгів), що з’єднують ці вузли. Первинна мережа надає канали передачі (фізичні ланцюги) вторинній мережі для утворення каналів зв’язку. </a:t>
            </a:r>
            <a:r>
              <a:rPr lang="uk-UA" sz="2400" i="1" dirty="0"/>
              <a:t>Вторинна</a:t>
            </a:r>
            <a:r>
              <a:rPr lang="uk-UA" sz="2400" dirty="0"/>
              <a:t> мережа є сукупністю каналів зв’язку, утворюваних на базі первинної мережі шляхом їх комутації (маршрутизації) у вузлах комутації й організації зв’язку між абонентськими пристроями користувачів.</a:t>
            </a:r>
            <a:endParaRPr lang="ru-RU" sz="2400" dirty="0"/>
          </a:p>
          <a:p>
            <a:endParaRPr lang="ru-RU" dirty="0"/>
          </a:p>
        </p:txBody>
      </p:sp>
      <p:pic>
        <p:nvPicPr>
          <p:cNvPr id="4" name="л2.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2000" y="877888"/>
            <a:ext cx="609600" cy="609600"/>
          </a:xfrm>
          <a:prstGeom prst="rect">
            <a:avLst/>
          </a:prstGeom>
        </p:spPr>
      </p:pic>
    </p:spTree>
    <p:extLst>
      <p:ext uri="{BB962C8B-B14F-4D97-AF65-F5344CB8AC3E}">
        <p14:creationId xmlns:p14="http://schemas.microsoft.com/office/powerpoint/2010/main" val="990368426"/>
      </p:ext>
    </p:extLst>
  </p:cSld>
  <p:clrMapOvr>
    <a:masterClrMapping/>
  </p:clrMapOvr>
  <mc:AlternateContent xmlns:mc="http://schemas.openxmlformats.org/markup-compatibility/2006">
    <mc:Choice xmlns:p14="http://schemas.microsoft.com/office/powerpoint/2010/main" Requires="p14">
      <p:transition spd="slow" p14:dur="2000" advTm="134182"/>
    </mc:Choice>
    <mc:Fallback>
      <p:transition spd="slow" advTm="13418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720" objId="4"/>
        <p14:stopEvt time="64850"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57188" y="285751"/>
            <a:ext cx="9129712" cy="6372224"/>
          </a:xfrm>
        </p:spPr>
        <p:txBody>
          <a:bodyPr/>
          <a:lstStyle/>
          <a:p>
            <a:pPr fontAlgn="base"/>
            <a:r>
              <a:rPr lang="uk-UA" b="1" i="1" dirty="0"/>
              <a:t>За кількістю підтримуваних служб зв’язку</a:t>
            </a:r>
            <a:r>
              <a:rPr lang="uk-UA" dirty="0"/>
              <a:t> мережі бувають:</a:t>
            </a:r>
            <a:endParaRPr lang="ru-RU" dirty="0"/>
          </a:p>
          <a:p>
            <a:pPr lvl="0" fontAlgn="base"/>
            <a:r>
              <a:rPr lang="uk-UA" dirty="0" err="1"/>
              <a:t>моносервісні</a:t>
            </a:r>
            <a:r>
              <a:rPr lang="uk-UA" dirty="0"/>
              <a:t>, спочатку призначені для надання однієї служби зв’язку (наприклад, мережі радіомовлення, кабельного телебачення, телефонна мережа загального користування (ТМЗК), мережа передачі даних загального користування (МПДЗК));</a:t>
            </a:r>
            <a:endParaRPr lang="ru-RU" dirty="0"/>
          </a:p>
          <a:p>
            <a:pPr lvl="0" fontAlgn="base"/>
            <a:r>
              <a:rPr lang="uk-UA" dirty="0"/>
              <a:t>мультисервісні, призначені для організації двох і більше служб зв’язку (наприклад мережа телефонної, факсимільної і низки мультимедійних служб).</a:t>
            </a:r>
            <a:endParaRPr lang="ru-RU" dirty="0"/>
          </a:p>
          <a:p>
            <a:pPr fontAlgn="base"/>
            <a:r>
              <a:rPr lang="uk-UA" b="1" i="1" dirty="0"/>
              <a:t>За типом передавального середовища</a:t>
            </a:r>
            <a:r>
              <a:rPr lang="uk-UA" dirty="0"/>
              <a:t> мережі можуть бути також класифіковані на проводові (аналогові та цифрові мережі; кабельні й оптоволоконні мережі), </a:t>
            </a:r>
            <a:r>
              <a:rPr lang="uk-UA" dirty="0" err="1"/>
              <a:t>безпроводові</a:t>
            </a:r>
            <a:r>
              <a:rPr lang="uk-UA" dirty="0"/>
              <a:t> або радіомережі (стільникові, </a:t>
            </a:r>
            <a:r>
              <a:rPr lang="uk-UA" dirty="0" err="1"/>
              <a:t>транкінгові</a:t>
            </a:r>
            <a:r>
              <a:rPr lang="uk-UA" dirty="0"/>
              <a:t> мережі та супутникові мережі) та змішані.</a:t>
            </a:r>
            <a:endParaRPr lang="ru-RU" dirty="0"/>
          </a:p>
          <a:p>
            <a:r>
              <a:rPr lang="uk-UA" b="1" i="1" dirty="0"/>
              <a:t>За кількістю мережних технологій і протоколів</a:t>
            </a:r>
            <a:r>
              <a:rPr lang="uk-UA" dirty="0"/>
              <a:t>, що підтримуються в мережі, ТКС поділяються на однорідні та неоднорідні, які ще  називають  гетерогенними  (</a:t>
            </a:r>
            <a:r>
              <a:rPr lang="uk-UA" dirty="0" err="1"/>
              <a:t>мультипротокольними</a:t>
            </a:r>
            <a:r>
              <a:rPr lang="uk-UA" dirty="0"/>
              <a:t>). </a:t>
            </a:r>
            <a:r>
              <a:rPr lang="uk-UA" i="1" dirty="0"/>
              <a:t>Однорідні мережі</a:t>
            </a:r>
            <a:r>
              <a:rPr lang="uk-UA" dirty="0"/>
              <a:t>, як правило, функціонують на основі єдиної телекомунікаційної технології (IP, ATM, MPLS). </a:t>
            </a:r>
            <a:r>
              <a:rPr lang="uk-UA" i="1" dirty="0" err="1"/>
              <a:t>Мультипротокольна</a:t>
            </a:r>
            <a:r>
              <a:rPr lang="uk-UA" dirty="0"/>
              <a:t> мережа — мережа зв’язку, що забезпечує перенесення різних видів інформації з використанням різних технологій і протоколів передачі. Для мереж, які складаються з неоднорідних підмереж, часто використовується термін інтермережа.</a:t>
            </a:r>
            <a:endParaRPr lang="ru-RU" dirty="0"/>
          </a:p>
          <a:p>
            <a:endParaRPr lang="ru-RU" dirty="0"/>
          </a:p>
        </p:txBody>
      </p:sp>
      <p:pic>
        <p:nvPicPr>
          <p:cNvPr id="5" name="л2.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07688" y="1035050"/>
            <a:ext cx="609600" cy="609600"/>
          </a:xfrm>
          <a:prstGeom prst="rect">
            <a:avLst/>
          </a:prstGeom>
        </p:spPr>
      </p:pic>
    </p:spTree>
    <p:extLst>
      <p:ext uri="{BB962C8B-B14F-4D97-AF65-F5344CB8AC3E}">
        <p14:creationId xmlns:p14="http://schemas.microsoft.com/office/powerpoint/2010/main" val="3582344025"/>
      </p:ext>
    </p:extLst>
  </p:cSld>
  <p:clrMapOvr>
    <a:masterClrMapping/>
  </p:clrMapOvr>
  <mc:AlternateContent xmlns:mc="http://schemas.openxmlformats.org/markup-compatibility/2006">
    <mc:Choice xmlns:p14="http://schemas.microsoft.com/office/powerpoint/2010/main" Requires="p14">
      <p:transition spd="slow" p14:dur="2000" advTm="138129"/>
    </mc:Choice>
    <mc:Fallback>
      <p:transition spd="slow" advTm="13812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4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4294" objId="5"/>
        <p14:stopEvt time="91460"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14300" y="142875"/>
            <a:ext cx="9672638" cy="6715125"/>
          </a:xfrm>
        </p:spPr>
        <p:txBody>
          <a:bodyPr/>
          <a:lstStyle/>
          <a:p>
            <a:pPr fontAlgn="base"/>
            <a:r>
              <a:rPr lang="uk-UA" sz="2400" b="1" i="1" dirty="0"/>
              <a:t>За видами комутації</a:t>
            </a:r>
            <a:r>
              <a:rPr lang="uk-UA" sz="2400" dirty="0"/>
              <a:t> мережі поділяють на:</a:t>
            </a:r>
            <a:endParaRPr lang="ru-RU" sz="2400" dirty="0"/>
          </a:p>
          <a:p>
            <a:pPr lvl="0" fontAlgn="base"/>
            <a:r>
              <a:rPr lang="uk-UA" dirty="0"/>
              <a:t>некомутовані;</a:t>
            </a:r>
            <a:endParaRPr lang="ru-RU" dirty="0"/>
          </a:p>
          <a:p>
            <a:pPr lvl="0" fontAlgn="base"/>
            <a:r>
              <a:rPr lang="uk-UA" dirty="0"/>
              <a:t>комутовані — з комутацією каналів, повідомлень, пакетів.</a:t>
            </a:r>
            <a:endParaRPr lang="ru-RU" dirty="0"/>
          </a:p>
          <a:p>
            <a:pPr fontAlgn="base"/>
            <a:r>
              <a:rPr lang="uk-UA" dirty="0"/>
              <a:t>Під час використання режиму комутації каналів встановлюється пряме фізичне з’єднання між вузлами мережі.</a:t>
            </a:r>
            <a:endParaRPr lang="ru-RU" dirty="0"/>
          </a:p>
          <a:p>
            <a:pPr fontAlgn="base"/>
            <a:r>
              <a:rPr lang="uk-UA" dirty="0"/>
              <a:t>При комутації повідомлень між вузлами «відправник — одержувач» фізичне з’єднання не встановлюється, а мережні вузли дозволяють накопичувати (</a:t>
            </a:r>
            <a:r>
              <a:rPr lang="uk-UA" dirty="0" err="1"/>
              <a:t>буферизувати</a:t>
            </a:r>
            <a:r>
              <a:rPr lang="uk-UA" dirty="0"/>
              <a:t>) повідомлення і надсилати їх відповідно до заданої системи пріоритетності за певним маршрутом.</a:t>
            </a:r>
            <a:endParaRPr lang="ru-RU" dirty="0"/>
          </a:p>
          <a:p>
            <a:pPr fontAlgn="base"/>
            <a:r>
              <a:rPr lang="uk-UA" dirty="0"/>
              <a:t>При пакетній комутації повідомлення користувача розбиваються на дрібніші частини — пакети, причому кожний пакет містить службові поля і поле даних. Існують два основні режими передачі даних при пакетній комутації:</a:t>
            </a:r>
            <a:endParaRPr lang="ru-RU" dirty="0"/>
          </a:p>
          <a:p>
            <a:pPr lvl="0" fontAlgn="base"/>
            <a:r>
              <a:rPr lang="uk-UA" dirty="0"/>
              <a:t>режим віртуальних з’єднань, коли між вузлами встановлюється й підтримується логічне з’єднання — віртуальний канал;</a:t>
            </a:r>
            <a:endParaRPr lang="ru-RU" dirty="0"/>
          </a:p>
          <a:p>
            <a:pPr lvl="0" fontAlgn="base"/>
            <a:r>
              <a:rPr lang="uk-UA" dirty="0" err="1"/>
              <a:t>дейтаграмний</a:t>
            </a:r>
            <a:r>
              <a:rPr lang="uk-UA" dirty="0"/>
              <a:t> режим (</a:t>
            </a:r>
            <a:r>
              <a:rPr lang="uk-UA" dirty="0" err="1"/>
              <a:t>дейтаграмна</a:t>
            </a:r>
            <a:r>
              <a:rPr lang="uk-UA" dirty="0"/>
              <a:t> служба), при якому кожний пакет повідомлення, у загальному випадку, передається між мережними вузлами незалежно один від одного.</a:t>
            </a:r>
            <a:endParaRPr lang="ru-RU" dirty="0"/>
          </a:p>
          <a:p>
            <a:endParaRPr lang="ru-RU" dirty="0"/>
          </a:p>
        </p:txBody>
      </p:sp>
    </p:spTree>
    <p:extLst>
      <p:ext uri="{BB962C8B-B14F-4D97-AF65-F5344CB8AC3E}">
        <p14:creationId xmlns:p14="http://schemas.microsoft.com/office/powerpoint/2010/main" val="2841079762"/>
      </p:ext>
    </p:extLst>
  </p:cSld>
  <p:clrMapOvr>
    <a:masterClrMapping/>
  </p:clrMapOvr>
  <mc:AlternateContent xmlns:mc="http://schemas.openxmlformats.org/markup-compatibility/2006">
    <mc:Choice xmlns:p14="http://schemas.microsoft.com/office/powerpoint/2010/main" Requires="p14">
      <p:transition spd="slow" p14:dur="2000" advTm="135335"/>
    </mc:Choice>
    <mc:Fallback>
      <p:transition spd="slow" advTm="135335"/>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 y="142875"/>
            <a:ext cx="9801225" cy="6715125"/>
          </a:xfrm>
        </p:spPr>
        <p:txBody>
          <a:bodyPr>
            <a:normAutofit lnSpcReduction="10000"/>
          </a:bodyPr>
          <a:lstStyle/>
          <a:p>
            <a:pPr fontAlgn="base"/>
            <a:r>
              <a:rPr lang="uk-UA" sz="3600" b="1" i="1" dirty="0"/>
              <a:t>За адміністративним розподілом</a:t>
            </a:r>
            <a:r>
              <a:rPr lang="uk-UA" sz="3600" dirty="0"/>
              <a:t> мережі поділяють на:</a:t>
            </a:r>
            <a:endParaRPr lang="ru-RU" sz="3600" dirty="0"/>
          </a:p>
          <a:p>
            <a:pPr lvl="0" fontAlgn="base"/>
            <a:r>
              <a:rPr lang="uk-UA" sz="2800" dirty="0"/>
              <a:t>магістральну мережу, яка зв’язує між собою телекомунікаційні вузли країни в цілому й забезпечує транзит потоків повідомлень між зоновими мережами;</a:t>
            </a:r>
            <a:endParaRPr lang="ru-RU" sz="2800" dirty="0"/>
          </a:p>
          <a:p>
            <a:pPr lvl="0" fontAlgn="base"/>
            <a:r>
              <a:rPr lang="uk-UA" sz="2800" dirty="0"/>
              <a:t>зонові (або регіональні) мережі, побудовані в межах території одного або декількох регіонів (груп областей) країни;</a:t>
            </a:r>
            <a:endParaRPr lang="ru-RU" sz="2800" dirty="0"/>
          </a:p>
          <a:p>
            <a:pPr lvl="0" fontAlgn="base"/>
            <a:r>
              <a:rPr lang="uk-UA" sz="2800" dirty="0"/>
              <a:t>місцеві мережі, які утворені в межах адміністративної або визначеної за іншим принципом території і не належать до регіональних мереж зв’язку. Місцеві мережі поділяються на міські та сільські;</a:t>
            </a:r>
            <a:endParaRPr lang="ru-RU" sz="2800" dirty="0"/>
          </a:p>
          <a:p>
            <a:pPr lvl="0" fontAlgn="base"/>
            <a:r>
              <a:rPr lang="uk-UA" sz="2800" dirty="0"/>
              <a:t>міжнародна мережа — мережа загального користування, приєднана до мереж зв’язку іноземних держав.</a:t>
            </a:r>
            <a:endParaRPr lang="ru-RU" sz="2800" dirty="0"/>
          </a:p>
          <a:p>
            <a:endParaRPr lang="ru-RU" dirty="0"/>
          </a:p>
        </p:txBody>
      </p:sp>
      <p:pic>
        <p:nvPicPr>
          <p:cNvPr id="4" name="л2.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4900" y="1320800"/>
            <a:ext cx="609600" cy="609600"/>
          </a:xfrm>
          <a:prstGeom prst="rect">
            <a:avLst/>
          </a:prstGeom>
        </p:spPr>
      </p:pic>
    </p:spTree>
    <p:extLst>
      <p:ext uri="{BB962C8B-B14F-4D97-AF65-F5344CB8AC3E}">
        <p14:creationId xmlns:p14="http://schemas.microsoft.com/office/powerpoint/2010/main" val="2679589522"/>
      </p:ext>
    </p:extLst>
  </p:cSld>
  <p:clrMapOvr>
    <a:masterClrMapping/>
  </p:clrMapOvr>
  <mc:AlternateContent xmlns:mc="http://schemas.openxmlformats.org/markup-compatibility/2006">
    <mc:Choice xmlns:p14="http://schemas.microsoft.com/office/powerpoint/2010/main" Requires="p14">
      <p:transition spd="slow" p14:dur="2000" advTm="121954"/>
    </mc:Choice>
    <mc:Fallback>
      <p:transition spd="slow" advTm="12195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7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966" objId="4"/>
        <p14:stopEvt time="46961" objId="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3" y="609600"/>
            <a:ext cx="9299179" cy="1320800"/>
          </a:xfrm>
        </p:spPr>
        <p:txBody>
          <a:bodyPr>
            <a:noAutofit/>
          </a:bodyPr>
          <a:lstStyle/>
          <a:p>
            <a:r>
              <a:rPr lang="uk-UA" i="1" dirty="0">
                <a:solidFill>
                  <a:schemeClr val="tx1"/>
                </a:solidFill>
              </a:rPr>
              <a:t>Лекція </a:t>
            </a:r>
            <a:r>
              <a:rPr lang="en-US" i="1" dirty="0" smtClean="0">
                <a:solidFill>
                  <a:schemeClr val="tx1"/>
                </a:solidFill>
              </a:rPr>
              <a:t>2 </a:t>
            </a:r>
            <a:r>
              <a:rPr lang="uk-UA" i="1" dirty="0">
                <a:solidFill>
                  <a:schemeClr val="tx1"/>
                </a:solidFill>
              </a:rPr>
              <a:t>«</a:t>
            </a:r>
            <a:r>
              <a:rPr lang="uk-UA" b="1" i="1" dirty="0">
                <a:solidFill>
                  <a:schemeClr val="tx1"/>
                </a:solidFill>
              </a:rPr>
              <a:t>Вступ. Принципи організації навчання до обраної спеціальності»</a:t>
            </a:r>
            <a:endParaRPr lang="ru-RU" dirty="0"/>
          </a:p>
        </p:txBody>
      </p:sp>
      <p:sp>
        <p:nvSpPr>
          <p:cNvPr id="3" name="Объект 2"/>
          <p:cNvSpPr>
            <a:spLocks noGrp="1"/>
          </p:cNvSpPr>
          <p:nvPr>
            <p:ph idx="1"/>
          </p:nvPr>
        </p:nvSpPr>
        <p:spPr>
          <a:xfrm>
            <a:off x="677334" y="2160589"/>
            <a:ext cx="9299178" cy="3880773"/>
          </a:xfrm>
        </p:spPr>
        <p:txBody>
          <a:bodyPr/>
          <a:lstStyle/>
          <a:p>
            <a:pPr lvl="0"/>
            <a:r>
              <a:rPr lang="uk-UA" sz="4000" i="1" dirty="0"/>
              <a:t>Сучасні системи передачі інформації. </a:t>
            </a:r>
            <a:endParaRPr lang="ru-RU" sz="4000" dirty="0"/>
          </a:p>
          <a:p>
            <a:pPr lvl="0"/>
            <a:r>
              <a:rPr lang="uk-UA" sz="4000" i="1" dirty="0"/>
              <a:t>Основні види телекомунікацій та телекомунікаційних систем.</a:t>
            </a:r>
            <a:r>
              <a:rPr lang="uk-UA" sz="4000" b="1" i="1" dirty="0"/>
              <a:t> </a:t>
            </a:r>
            <a:endParaRPr lang="ru-RU" sz="4000" dirty="0"/>
          </a:p>
          <a:p>
            <a:endParaRPr lang="ru-RU" dirty="0"/>
          </a:p>
        </p:txBody>
      </p:sp>
      <p:pic>
        <p:nvPicPr>
          <p:cNvPr id="4" name="Л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4825" y="304800"/>
            <a:ext cx="609600" cy="609600"/>
          </a:xfrm>
          <a:prstGeom prst="rect">
            <a:avLst/>
          </a:prstGeom>
        </p:spPr>
      </p:pic>
    </p:spTree>
    <p:extLst>
      <p:ext uri="{BB962C8B-B14F-4D97-AF65-F5344CB8AC3E}">
        <p14:creationId xmlns:p14="http://schemas.microsoft.com/office/powerpoint/2010/main" val="1780324098"/>
      </p:ext>
    </p:extLst>
  </p:cSld>
  <p:clrMapOvr>
    <a:masterClrMapping/>
  </p:clrMapOvr>
  <mc:AlternateContent xmlns:mc="http://schemas.openxmlformats.org/markup-compatibility/2006">
    <mc:Choice xmlns:p14="http://schemas.microsoft.com/office/powerpoint/2010/main" Requires="p14">
      <p:transition spd="slow" p14:dur="2000" advTm="49419"/>
    </mc:Choice>
    <mc:Fallback>
      <p:transition spd="slow" advTm="4941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82"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566" objId="4"/>
        <p14:stopEvt time="35685" objId="4"/>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114301"/>
            <a:ext cx="9786938" cy="6615112"/>
          </a:xfrm>
        </p:spPr>
        <p:txBody>
          <a:bodyPr/>
          <a:lstStyle/>
          <a:p>
            <a:r>
              <a:rPr lang="uk-UA" sz="2800" b="1" i="1" dirty="0"/>
              <a:t>За характером топології</a:t>
            </a:r>
            <a:r>
              <a:rPr lang="uk-UA" sz="2800" dirty="0"/>
              <a:t> мережі поділяються на </a:t>
            </a:r>
            <a:r>
              <a:rPr lang="uk-UA" sz="2800" dirty="0" err="1"/>
              <a:t>повнозв’язні</a:t>
            </a:r>
            <a:r>
              <a:rPr lang="uk-UA" sz="2800" dirty="0"/>
              <a:t>, тобто мережі, в яких кожний вузол мережі пов’язаний зі всіма іншими вузлами, і </a:t>
            </a:r>
            <a:r>
              <a:rPr lang="uk-UA" sz="2800" dirty="0" err="1"/>
              <a:t>неповнозв’язні</a:t>
            </a:r>
            <a:r>
              <a:rPr lang="uk-UA" sz="2800" dirty="0"/>
              <a:t>. За великої кількості вузлів </a:t>
            </a:r>
            <a:r>
              <a:rPr lang="uk-UA" sz="2800" dirty="0" err="1"/>
              <a:t>повнозв’язана</a:t>
            </a:r>
            <a:r>
              <a:rPr lang="uk-UA" sz="2800" dirty="0"/>
              <a:t> мережа вимагає багато каналів зв’язку і її важко реалізувати через технічні складнощі і високу вартість. Тому переважна більшість мереж є </a:t>
            </a:r>
            <a:r>
              <a:rPr lang="uk-UA" sz="2800" dirty="0" err="1"/>
              <a:t>неповнозв’язними</a:t>
            </a:r>
            <a:r>
              <a:rPr lang="uk-UA" sz="2800" dirty="0"/>
              <a:t>. Незважаючи на те, що при заданій кількості вузлів у </a:t>
            </a:r>
            <a:r>
              <a:rPr lang="uk-UA" sz="2800" dirty="0" err="1"/>
              <a:t>неповнозв’язній</a:t>
            </a:r>
            <a:r>
              <a:rPr lang="uk-UA" sz="2800" dirty="0"/>
              <a:t> мережі може існувати досить велика кількість варіантів з’єднання вузлів мережі, на практиці зазвичай використовується декілька основних схем з’єднання вузлів (</a:t>
            </a:r>
            <a:r>
              <a:rPr lang="uk-UA" sz="2800" dirty="0" err="1"/>
              <a:t>топологій</a:t>
            </a:r>
            <a:r>
              <a:rPr lang="uk-UA" sz="2800" dirty="0"/>
              <a:t>) мережі.</a:t>
            </a:r>
            <a:endParaRPr lang="ru-RU" sz="2800" dirty="0"/>
          </a:p>
          <a:p>
            <a:endParaRPr lang="ru-RU" dirty="0"/>
          </a:p>
        </p:txBody>
      </p:sp>
      <p:pic>
        <p:nvPicPr>
          <p:cNvPr id="4" name="л2.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07788" y="434975"/>
            <a:ext cx="609600" cy="609600"/>
          </a:xfrm>
          <a:prstGeom prst="rect">
            <a:avLst/>
          </a:prstGeom>
        </p:spPr>
      </p:pic>
    </p:spTree>
    <p:extLst>
      <p:ext uri="{BB962C8B-B14F-4D97-AF65-F5344CB8AC3E}">
        <p14:creationId xmlns:p14="http://schemas.microsoft.com/office/powerpoint/2010/main" val="420166125"/>
      </p:ext>
    </p:extLst>
  </p:cSld>
  <p:clrMapOvr>
    <a:masterClrMapping/>
  </p:clrMapOvr>
  <mc:AlternateContent xmlns:mc="http://schemas.openxmlformats.org/markup-compatibility/2006">
    <mc:Choice xmlns:p14="http://schemas.microsoft.com/office/powerpoint/2010/main" Requires="p14">
      <p:transition spd="slow" p14:dur="2000" advTm="100445"/>
    </mc:Choice>
    <mc:Fallback>
      <p:transition spd="slow" advTm="10044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5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005" objId="4"/>
        <p14:stopEvt time="44481" objId="4"/>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128589"/>
            <a:ext cx="8596668" cy="6586536"/>
          </a:xfrm>
        </p:spPr>
        <p:txBody>
          <a:bodyPr/>
          <a:lstStyle/>
          <a:p>
            <a:pPr fontAlgn="base"/>
            <a:r>
              <a:rPr lang="uk-UA" sz="2800" dirty="0"/>
              <a:t>Відповідно до цих </a:t>
            </a:r>
            <a:r>
              <a:rPr lang="uk-UA" sz="2800" dirty="0" err="1"/>
              <a:t>топологій</a:t>
            </a:r>
            <a:r>
              <a:rPr lang="uk-UA" sz="2800" dirty="0"/>
              <a:t> телекомунікаційні мережі поділяють на такі основні класи:</a:t>
            </a:r>
            <a:endParaRPr lang="ru-RU" sz="2800" dirty="0"/>
          </a:p>
          <a:p>
            <a:pPr lvl="0" fontAlgn="base"/>
            <a:r>
              <a:rPr lang="uk-UA" sz="2400" i="1" dirty="0"/>
              <a:t>зірка (зіркоподібна)</a:t>
            </a:r>
            <a:r>
              <a:rPr lang="uk-UA" sz="2400" dirty="0"/>
              <a:t>, коли всі вузли мережі підключаються до одного центрального вузла, що називається </a:t>
            </a:r>
            <a:r>
              <a:rPr lang="uk-UA" sz="2400" i="1" dirty="0" err="1"/>
              <a:t>хостом</a:t>
            </a:r>
            <a:r>
              <a:rPr lang="uk-UA" sz="2400" dirty="0"/>
              <a:t> (</a:t>
            </a:r>
            <a:r>
              <a:rPr lang="uk-UA" sz="2400" dirty="0" err="1"/>
              <a:t>host</a:t>
            </a:r>
            <a:r>
              <a:rPr lang="uk-UA" sz="2400" dirty="0"/>
              <a:t>) або </a:t>
            </a:r>
            <a:r>
              <a:rPr lang="uk-UA" sz="2400" i="1" dirty="0" err="1"/>
              <a:t>хабом</a:t>
            </a:r>
            <a:r>
              <a:rPr lang="uk-UA" sz="2400" dirty="0"/>
              <a:t> (</a:t>
            </a:r>
            <a:r>
              <a:rPr lang="uk-UA" sz="2400" dirty="0" err="1"/>
              <a:t>hub</a:t>
            </a:r>
            <a:r>
              <a:rPr lang="uk-UA" sz="2400" dirty="0"/>
              <a:t>);</a:t>
            </a:r>
            <a:endParaRPr lang="ru-RU" sz="2400" dirty="0"/>
          </a:p>
          <a:p>
            <a:pPr lvl="0" fontAlgn="base"/>
            <a:r>
              <a:rPr lang="uk-UA" sz="2400" i="1" dirty="0"/>
              <a:t>кільцева</a:t>
            </a:r>
            <a:r>
              <a:rPr lang="uk-UA" sz="2400" dirty="0"/>
              <a:t>, коли всі вузли мережі підключаються до одного замкнутого кільцевого каналу;</a:t>
            </a:r>
            <a:endParaRPr lang="ru-RU" sz="2400" dirty="0"/>
          </a:p>
          <a:p>
            <a:pPr lvl="0" fontAlgn="base"/>
            <a:r>
              <a:rPr lang="uk-UA" sz="2400" i="1" dirty="0"/>
              <a:t>шинна</a:t>
            </a:r>
            <a:r>
              <a:rPr lang="uk-UA" sz="2400" dirty="0"/>
              <a:t>, коли всі вузли мережі підключаються до одного незамкнутого каналу, який зазвичай називається </a:t>
            </a:r>
            <a:r>
              <a:rPr lang="uk-UA" sz="2400" i="1" dirty="0"/>
              <a:t>шиною</a:t>
            </a:r>
            <a:r>
              <a:rPr lang="uk-UA" sz="2400" dirty="0"/>
              <a:t>;</a:t>
            </a:r>
            <a:endParaRPr lang="ru-RU" sz="2400" dirty="0"/>
          </a:p>
          <a:p>
            <a:pPr lvl="0" fontAlgn="base"/>
            <a:r>
              <a:rPr lang="uk-UA" sz="2400" i="1" dirty="0"/>
              <a:t>ієрархічна</a:t>
            </a:r>
            <a:r>
              <a:rPr lang="uk-UA" sz="2400" dirty="0"/>
              <a:t> топологія — топологія типу «дерево».</a:t>
            </a:r>
            <a:endParaRPr lang="ru-RU" sz="2400" dirty="0"/>
          </a:p>
          <a:p>
            <a:endParaRPr lang="ru-RU" dirty="0"/>
          </a:p>
        </p:txBody>
      </p:sp>
      <p:pic>
        <p:nvPicPr>
          <p:cNvPr id="4" name="л2.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50588" y="1363663"/>
            <a:ext cx="609600" cy="609600"/>
          </a:xfrm>
          <a:prstGeom prst="rect">
            <a:avLst/>
          </a:prstGeom>
        </p:spPr>
      </p:pic>
    </p:spTree>
    <p:extLst>
      <p:ext uri="{BB962C8B-B14F-4D97-AF65-F5344CB8AC3E}">
        <p14:creationId xmlns:p14="http://schemas.microsoft.com/office/powerpoint/2010/main" val="3663042131"/>
      </p:ext>
    </p:extLst>
  </p:cSld>
  <p:clrMapOvr>
    <a:masterClrMapping/>
  </p:clrMapOvr>
  <mc:AlternateContent xmlns:mc="http://schemas.openxmlformats.org/markup-compatibility/2006">
    <mc:Choice xmlns:p14="http://schemas.microsoft.com/office/powerpoint/2010/main" Requires="p14">
      <p:transition spd="slow" p14:dur="2000" advTm="89755"/>
    </mc:Choice>
    <mc:Fallback>
      <p:transition spd="slow" advTm="8975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905" objId="4"/>
        <p14:stopEvt time="33014" objId="4"/>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228601"/>
            <a:ext cx="8596668" cy="6372224"/>
          </a:xfrm>
        </p:spPr>
        <p:txBody>
          <a:bodyPr/>
          <a:lstStyle/>
          <a:p>
            <a:pPr fontAlgn="base"/>
            <a:r>
              <a:rPr lang="uk-UA" sz="2000" b="1" dirty="0"/>
              <a:t>Топологія типу «зірка»</a:t>
            </a:r>
            <a:r>
              <a:rPr lang="uk-UA" sz="2000" dirty="0"/>
              <a:t>. Пропускна здатність мережі зв’язку з такою топологією визначається продуктивністю центрального </a:t>
            </a:r>
            <a:r>
              <a:rPr lang="uk-UA" sz="2000" dirty="0" smtClean="0"/>
              <a:t>вузла, </a:t>
            </a:r>
            <a:r>
              <a:rPr lang="uk-UA" sz="2000" dirty="0"/>
              <a:t>який може бути «вузьким місцем» такої мережі. У разі виходу з ладу центрального вузла порушується робота всієї мережі. Колізій (зіткнень) даних при цьому не виникає. Кабельне з’єднання досить просте, оскільки кожна робоча станція пов’язана з вузлом. Витрати на прокладку кабелів високі, особливо коли центральний вузол географічно розташований не в центрі топології.</a:t>
            </a:r>
            <a:endParaRPr lang="ru-RU" sz="2000" dirty="0"/>
          </a:p>
          <a:p>
            <a:pPr fontAlgn="base"/>
            <a:r>
              <a:rPr lang="uk-UA" sz="2000" dirty="0"/>
              <a:t>При розширенні мереж зв’язку не можуть бути використані раніше використовувані кабельні зв’язки: до нового робочого місця необхідно прокладати окремий кабель із центру мережі.</a:t>
            </a:r>
            <a:endParaRPr lang="ru-RU" sz="2000" dirty="0"/>
          </a:p>
          <a:p>
            <a:pPr fontAlgn="base"/>
            <a:r>
              <a:rPr lang="uk-UA" sz="2000" dirty="0"/>
              <a:t>Топологія у вигляді зірки має найбільшу швидкодію зі всіх </a:t>
            </a:r>
            <a:r>
              <a:rPr lang="uk-UA" sz="2000" dirty="0" err="1"/>
              <a:t>топологій</a:t>
            </a:r>
            <a:r>
              <a:rPr lang="uk-UA" sz="2000" dirty="0"/>
              <a:t> мереж зв’язку, оскільки передача даних між робочими станціями проходить через центральний вузол (при його високій продуктивності) за окремими лініями, які використовуються тільки цими робочими станціями.</a:t>
            </a:r>
            <a:endParaRPr lang="ru-RU" sz="2000" dirty="0"/>
          </a:p>
          <a:p>
            <a:endParaRPr lang="ru-RU" dirty="0"/>
          </a:p>
        </p:txBody>
      </p:sp>
      <p:pic>
        <p:nvPicPr>
          <p:cNvPr id="4" name="л2.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93450" y="777875"/>
            <a:ext cx="609600" cy="609600"/>
          </a:xfrm>
          <a:prstGeom prst="rect">
            <a:avLst/>
          </a:prstGeom>
        </p:spPr>
      </p:pic>
    </p:spTree>
    <p:extLst>
      <p:ext uri="{BB962C8B-B14F-4D97-AF65-F5344CB8AC3E}">
        <p14:creationId xmlns:p14="http://schemas.microsoft.com/office/powerpoint/2010/main" val="2572229330"/>
      </p:ext>
    </p:extLst>
  </p:cSld>
  <p:clrMapOvr>
    <a:masterClrMapping/>
  </p:clrMapOvr>
  <mc:AlternateContent xmlns:mc="http://schemas.openxmlformats.org/markup-compatibility/2006">
    <mc:Choice xmlns:p14="http://schemas.microsoft.com/office/powerpoint/2010/main" Requires="p14">
      <p:transition spd="slow" p14:dur="2000" advTm="150232"/>
    </mc:Choice>
    <mc:Fallback>
      <p:transition spd="slow" advTm="15023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287" objId="4"/>
        <p14:stopEvt time="65927" objId="4"/>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www.znanius.com/uploads/etbook/telecomunic1/Ris_1_3_1.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89881" y="1128712"/>
            <a:ext cx="6825457" cy="5057775"/>
          </a:xfrm>
          <a:prstGeom prst="rect">
            <a:avLst/>
          </a:prstGeom>
          <a:noFill/>
          <a:ln>
            <a:noFill/>
          </a:ln>
        </p:spPr>
      </p:pic>
      <p:sp>
        <p:nvSpPr>
          <p:cNvPr id="5" name="Прямоугольник 4"/>
          <p:cNvSpPr/>
          <p:nvPr/>
        </p:nvSpPr>
        <p:spPr>
          <a:xfrm>
            <a:off x="1589881" y="273607"/>
            <a:ext cx="5796780" cy="523220"/>
          </a:xfrm>
          <a:prstGeom prst="rect">
            <a:avLst/>
          </a:prstGeom>
        </p:spPr>
        <p:txBody>
          <a:bodyPr wrap="none">
            <a:spAutoFit/>
          </a:bodyPr>
          <a:lstStyle/>
          <a:p>
            <a:r>
              <a:rPr lang="uk-UA" sz="2800" i="1" dirty="0" smtClean="0"/>
              <a:t>Топологія мережі у вигляді зірки</a:t>
            </a:r>
            <a:endParaRPr lang="uk-UA" sz="2800" i="1" dirty="0"/>
          </a:p>
        </p:txBody>
      </p:sp>
    </p:spTree>
    <p:extLst>
      <p:ext uri="{BB962C8B-B14F-4D97-AF65-F5344CB8AC3E}">
        <p14:creationId xmlns:p14="http://schemas.microsoft.com/office/powerpoint/2010/main" val="254940834"/>
      </p:ext>
    </p:extLst>
  </p:cSld>
  <p:clrMapOvr>
    <a:masterClrMapping/>
  </p:clrMapOvr>
  <mc:AlternateContent xmlns:mc="http://schemas.openxmlformats.org/markup-compatibility/2006">
    <mc:Choice xmlns:p14="http://schemas.microsoft.com/office/powerpoint/2010/main" Requires="p14">
      <p:transition spd="slow" p14:dur="2000" advTm="17261"/>
    </mc:Choice>
    <mc:Fallback>
      <p:transition spd="slow" advTm="17261"/>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371475"/>
            <a:ext cx="8596668" cy="6486525"/>
          </a:xfrm>
        </p:spPr>
        <p:txBody>
          <a:bodyPr>
            <a:normAutofit/>
          </a:bodyPr>
          <a:lstStyle/>
          <a:p>
            <a:r>
              <a:rPr lang="uk-UA" sz="2400" b="1" dirty="0"/>
              <a:t>Кільцева топологія</a:t>
            </a:r>
            <a:r>
              <a:rPr lang="uk-UA" sz="2400" dirty="0"/>
              <a:t>. У разі кільцевої топології мережі робочі станції зв’язані одна з одною по колу, тобто робоча станція 1 з робочою станцією 2, робоча станція 3 з робочою станцією 4 тощо. Остання робоча станція пов’язана з першою. Комунікаційний зв’язок замикається в </a:t>
            </a:r>
            <a:r>
              <a:rPr lang="uk-UA" sz="2400" dirty="0" smtClean="0"/>
              <a:t>кільце.</a:t>
            </a:r>
          </a:p>
          <a:p>
            <a:endParaRPr lang="ru-RU" sz="2400" dirty="0"/>
          </a:p>
        </p:txBody>
      </p:sp>
      <p:pic>
        <p:nvPicPr>
          <p:cNvPr id="7" name="Рисунок 6" descr="http://www.znanius.com/uploads/etbook/telecomunic1/Ris_1_3_2.png"/>
          <p:cNvPicPr/>
          <p:nvPr/>
        </p:nvPicPr>
        <p:blipFill>
          <a:blip r:embed="rId4">
            <a:extLst>
              <a:ext uri="{28A0092B-C50C-407E-A947-70E740481C1C}">
                <a14:useLocalDpi xmlns:a14="http://schemas.microsoft.com/office/drawing/2010/main" val="0"/>
              </a:ext>
            </a:extLst>
          </a:blip>
          <a:srcRect/>
          <a:stretch>
            <a:fillRect/>
          </a:stretch>
        </p:blipFill>
        <p:spPr bwMode="auto">
          <a:xfrm>
            <a:off x="3288155" y="2644775"/>
            <a:ext cx="4198495" cy="4098925"/>
          </a:xfrm>
          <a:prstGeom prst="rect">
            <a:avLst/>
          </a:prstGeom>
          <a:noFill/>
          <a:ln>
            <a:noFill/>
          </a:ln>
        </p:spPr>
      </p:pic>
      <p:pic>
        <p:nvPicPr>
          <p:cNvPr id="6" name="л2.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21988" y="1863725"/>
            <a:ext cx="609600" cy="609600"/>
          </a:xfrm>
          <a:prstGeom prst="rect">
            <a:avLst/>
          </a:prstGeom>
        </p:spPr>
      </p:pic>
    </p:spTree>
    <p:extLst>
      <p:ext uri="{BB962C8B-B14F-4D97-AF65-F5344CB8AC3E}">
        <p14:creationId xmlns:p14="http://schemas.microsoft.com/office/powerpoint/2010/main" val="783749921"/>
      </p:ext>
    </p:extLst>
  </p:cSld>
  <p:clrMapOvr>
    <a:masterClrMapping/>
  </p:clrMapOvr>
  <mc:AlternateContent xmlns:mc="http://schemas.openxmlformats.org/markup-compatibility/2006">
    <mc:Choice xmlns:p14="http://schemas.microsoft.com/office/powerpoint/2010/main" Requires="p14">
      <p:transition spd="slow" p14:dur="2000" advTm="133704"/>
    </mc:Choice>
    <mc:Fallback>
      <p:transition spd="slow" advTm="13370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36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4201" objId="6"/>
        <p14:stopEvt time="104595" objId="6"/>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471489"/>
            <a:ext cx="8596668" cy="5743574"/>
          </a:xfrm>
        </p:spPr>
        <p:txBody>
          <a:bodyPr/>
          <a:lstStyle/>
          <a:p>
            <a:r>
              <a:rPr lang="uk-UA" sz="2000" b="1" dirty="0"/>
              <a:t>Шинна топологія</a:t>
            </a:r>
            <a:r>
              <a:rPr lang="uk-UA" sz="2000" dirty="0"/>
              <a:t>. За умов шинної топології </a:t>
            </a:r>
            <a:r>
              <a:rPr lang="uk-UA" sz="2000" dirty="0" smtClean="0"/>
              <a:t>середовище </a:t>
            </a:r>
            <a:r>
              <a:rPr lang="uk-UA" sz="2000" dirty="0"/>
              <a:t>передачі інформації представляється у формі комунікаційного шляху, доступного для всіх робочих станцій, до якого вони всі повинні бути підключені. Усі робочі станції можуть безпосередньо вступати в контакт із будь-якою робочою станцією, наявною в мережі</a:t>
            </a:r>
            <a:r>
              <a:rPr lang="uk-UA" sz="2000" dirty="0" smtClean="0"/>
              <a:t>.</a:t>
            </a:r>
          </a:p>
          <a:p>
            <a:endParaRPr lang="ru-RU" dirty="0"/>
          </a:p>
        </p:txBody>
      </p:sp>
      <p:pic>
        <p:nvPicPr>
          <p:cNvPr id="7" name="Рисунок 6" descr="http://www.znanius.com/uploads/etbook/telecomunic1/Ris_1_3_3.png"/>
          <p:cNvPicPr/>
          <p:nvPr/>
        </p:nvPicPr>
        <p:blipFill>
          <a:blip r:embed="rId4">
            <a:extLst>
              <a:ext uri="{28A0092B-C50C-407E-A947-70E740481C1C}">
                <a14:useLocalDpi xmlns:a14="http://schemas.microsoft.com/office/drawing/2010/main" val="0"/>
              </a:ext>
            </a:extLst>
          </a:blip>
          <a:srcRect/>
          <a:stretch>
            <a:fillRect/>
          </a:stretch>
        </p:blipFill>
        <p:spPr bwMode="auto">
          <a:xfrm>
            <a:off x="1677670" y="2532380"/>
            <a:ext cx="7237730" cy="3539808"/>
          </a:xfrm>
          <a:prstGeom prst="rect">
            <a:avLst/>
          </a:prstGeom>
          <a:noFill/>
          <a:ln>
            <a:noFill/>
          </a:ln>
        </p:spPr>
      </p:pic>
      <p:pic>
        <p:nvPicPr>
          <p:cNvPr id="6" name="л2.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22000" y="292100"/>
            <a:ext cx="609600" cy="609600"/>
          </a:xfrm>
          <a:prstGeom prst="rect">
            <a:avLst/>
          </a:prstGeom>
        </p:spPr>
      </p:pic>
    </p:spTree>
    <p:extLst>
      <p:ext uri="{BB962C8B-B14F-4D97-AF65-F5344CB8AC3E}">
        <p14:creationId xmlns:p14="http://schemas.microsoft.com/office/powerpoint/2010/main" val="647149598"/>
      </p:ext>
    </p:extLst>
  </p:cSld>
  <p:clrMapOvr>
    <a:masterClrMapping/>
  </p:clrMapOvr>
  <mc:AlternateContent xmlns:mc="http://schemas.openxmlformats.org/markup-compatibility/2006">
    <mc:Choice xmlns:p14="http://schemas.microsoft.com/office/powerpoint/2010/main" Requires="p14">
      <p:transition spd="slow" p14:dur="2000" advTm="86902"/>
    </mc:Choice>
    <mc:Fallback>
      <p:transition spd="slow" advTm="8690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70"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13382" objId="6"/>
        <p14:stopEvt time="59076" objId="6"/>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228600"/>
            <a:ext cx="8596668" cy="6286499"/>
          </a:xfrm>
        </p:spPr>
        <p:txBody>
          <a:bodyPr/>
          <a:lstStyle/>
          <a:p>
            <a:r>
              <a:rPr lang="uk-UA" b="1" dirty="0"/>
              <a:t>Деревоподібна структура мережі</a:t>
            </a:r>
            <a:r>
              <a:rPr lang="uk-UA" dirty="0"/>
              <a:t>. Разом із відомими </a:t>
            </a:r>
            <a:r>
              <a:rPr lang="uk-UA" dirty="0" err="1"/>
              <a:t>топологіями</a:t>
            </a:r>
            <a:r>
              <a:rPr lang="uk-UA" dirty="0"/>
              <a:t> мереж — кільце, зірка й шина — на практиці застосовується й комбінована, наприклад, деревоподібна структура </a:t>
            </a:r>
            <a:r>
              <a:rPr lang="uk-UA" dirty="0" smtClean="0"/>
              <a:t>мережі. Вона </a:t>
            </a:r>
            <a:r>
              <a:rPr lang="uk-UA" dirty="0"/>
              <a:t>створюється переважно у вигляді комбінацій вищезгаданих </a:t>
            </a:r>
            <a:r>
              <a:rPr lang="uk-UA" dirty="0" err="1"/>
              <a:t>топологій</a:t>
            </a:r>
            <a:r>
              <a:rPr lang="uk-UA" dirty="0"/>
              <a:t> мереж. Основа дерева мережі зв’язку розташовується в точці (корінь), у якій збираються лінії зв’язку (гілки дерева). Мережі з деревоподібною структурою застосовуються там, де неможливе безпосереднє застосування базових мережних структур у чистому вигляді</a:t>
            </a:r>
            <a:r>
              <a:rPr lang="uk-UA" dirty="0" smtClean="0"/>
              <a:t>.</a:t>
            </a:r>
          </a:p>
          <a:p>
            <a:endParaRPr lang="ru-RU" dirty="0"/>
          </a:p>
          <a:p>
            <a:endParaRPr lang="ru-RU" dirty="0"/>
          </a:p>
        </p:txBody>
      </p:sp>
      <p:pic>
        <p:nvPicPr>
          <p:cNvPr id="4" name="Рисунок 3" descr="http://www.znanius.com/uploads/etbook/telecomunic1/Ris_1_3_4.png"/>
          <p:cNvPicPr/>
          <p:nvPr/>
        </p:nvPicPr>
        <p:blipFill>
          <a:blip r:embed="rId4">
            <a:extLst>
              <a:ext uri="{28A0092B-C50C-407E-A947-70E740481C1C}">
                <a14:useLocalDpi xmlns:a14="http://schemas.microsoft.com/office/drawing/2010/main" val="0"/>
              </a:ext>
            </a:extLst>
          </a:blip>
          <a:srcRect/>
          <a:stretch>
            <a:fillRect/>
          </a:stretch>
        </p:blipFill>
        <p:spPr bwMode="auto">
          <a:xfrm>
            <a:off x="2816542" y="2597785"/>
            <a:ext cx="4884421" cy="3917314"/>
          </a:xfrm>
          <a:prstGeom prst="rect">
            <a:avLst/>
          </a:prstGeom>
          <a:noFill/>
          <a:ln>
            <a:noFill/>
          </a:ln>
        </p:spPr>
      </p:pic>
      <p:pic>
        <p:nvPicPr>
          <p:cNvPr id="5" name="Л2.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6238" y="3063875"/>
            <a:ext cx="609600" cy="609600"/>
          </a:xfrm>
          <a:prstGeom prst="rect">
            <a:avLst/>
          </a:prstGeom>
        </p:spPr>
      </p:pic>
    </p:spTree>
    <p:extLst>
      <p:ext uri="{BB962C8B-B14F-4D97-AF65-F5344CB8AC3E}">
        <p14:creationId xmlns:p14="http://schemas.microsoft.com/office/powerpoint/2010/main" val="3417110829"/>
      </p:ext>
    </p:extLst>
  </p:cSld>
  <p:clrMapOvr>
    <a:masterClrMapping/>
  </p:clrMapOvr>
  <mc:AlternateContent xmlns:mc="http://schemas.openxmlformats.org/markup-compatibility/2006">
    <mc:Choice xmlns:p14="http://schemas.microsoft.com/office/powerpoint/2010/main" Requires="p14">
      <p:transition spd="slow" p14:dur="2000" advTm="122702"/>
    </mc:Choice>
    <mc:Fallback>
      <p:transition spd="slow" advTm="12270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5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4244" objId="5"/>
        <p14:stopEvt time="78914" objId="5"/>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314325"/>
            <a:ext cx="8596668" cy="6186488"/>
          </a:xfrm>
        </p:spPr>
        <p:txBody>
          <a:bodyPr>
            <a:normAutofit lnSpcReduction="10000"/>
          </a:bodyPr>
          <a:lstStyle/>
          <a:p>
            <a:pPr fontAlgn="base"/>
            <a:r>
              <a:rPr lang="uk-UA" sz="2400" dirty="0"/>
              <a:t>Мережі можуть бути також змішаної топології, коли окремі фрагменти мережі (підмережі) мають різну топологію.</a:t>
            </a:r>
            <a:endParaRPr lang="ru-RU" sz="2400" dirty="0"/>
          </a:p>
          <a:p>
            <a:pPr fontAlgn="base"/>
            <a:r>
              <a:rPr lang="uk-UA" sz="2400" b="1" i="1" dirty="0"/>
              <a:t>За сферою використання</a:t>
            </a:r>
            <a:r>
              <a:rPr lang="uk-UA" sz="2400" dirty="0"/>
              <a:t> мережі можуть бути наприклад, банківськими, мережами наукових установ, університетськими мережами.</a:t>
            </a:r>
            <a:endParaRPr lang="ru-RU" sz="2400" dirty="0"/>
          </a:p>
          <a:p>
            <a:pPr fontAlgn="base"/>
            <a:r>
              <a:rPr lang="uk-UA" sz="2400" b="1" i="1" dirty="0"/>
              <a:t>За формою функціонування</a:t>
            </a:r>
            <a:r>
              <a:rPr lang="uk-UA" sz="2400" dirty="0"/>
              <a:t> можна виділити комерційні мережі (з оплатою за використання обладнання й мережних ресурсів) і безкоштовні мережі, корпоративні (приватні) мережі й мережі загального користування.</a:t>
            </a:r>
            <a:endParaRPr lang="ru-RU" sz="2400" dirty="0"/>
          </a:p>
          <a:p>
            <a:pPr fontAlgn="base"/>
            <a:r>
              <a:rPr lang="uk-UA" sz="2400" b="1" i="1" dirty="0"/>
              <a:t>За територіальним принципом</a:t>
            </a:r>
            <a:r>
              <a:rPr lang="uk-UA" sz="2400" dirty="0"/>
              <a:t> мережі поділяються:</a:t>
            </a:r>
            <a:endParaRPr lang="ru-RU" sz="2400" dirty="0"/>
          </a:p>
          <a:p>
            <a:pPr lvl="0" fontAlgn="base"/>
            <a:r>
              <a:rPr lang="uk-UA" sz="2400" dirty="0"/>
              <a:t>на глобальні мережі (</a:t>
            </a:r>
            <a:r>
              <a:rPr lang="uk-UA" sz="2400" dirty="0" err="1"/>
              <a:t>Wide</a:t>
            </a:r>
            <a:r>
              <a:rPr lang="uk-UA" sz="2400" dirty="0"/>
              <a:t> </a:t>
            </a:r>
            <a:r>
              <a:rPr lang="uk-UA" sz="2400" dirty="0" err="1"/>
              <a:t>Area</a:t>
            </a:r>
            <a:r>
              <a:rPr lang="uk-UA" sz="2400" dirty="0"/>
              <a:t> </a:t>
            </a:r>
            <a:r>
              <a:rPr lang="uk-UA" sz="2400" dirty="0" err="1"/>
              <a:t>Network</a:t>
            </a:r>
            <a:r>
              <a:rPr lang="uk-UA" sz="2400" dirty="0"/>
              <a:t>, WAN);</a:t>
            </a:r>
            <a:endParaRPr lang="ru-RU" sz="2400" dirty="0"/>
          </a:p>
          <a:p>
            <a:pPr lvl="0" fontAlgn="base"/>
            <a:r>
              <a:rPr lang="uk-UA" sz="2400" dirty="0"/>
              <a:t>міські мережі (</a:t>
            </a:r>
            <a:r>
              <a:rPr lang="uk-UA" sz="2400" dirty="0" err="1"/>
              <a:t>Metropolitan</a:t>
            </a:r>
            <a:r>
              <a:rPr lang="uk-UA" sz="2400" dirty="0"/>
              <a:t> </a:t>
            </a:r>
            <a:r>
              <a:rPr lang="uk-UA" sz="2400" dirty="0" err="1"/>
              <a:t>Area</a:t>
            </a:r>
            <a:r>
              <a:rPr lang="uk-UA" sz="2400" dirty="0"/>
              <a:t> </a:t>
            </a:r>
            <a:r>
              <a:rPr lang="uk-UA" sz="2400" dirty="0" err="1"/>
              <a:t>Network</a:t>
            </a:r>
            <a:r>
              <a:rPr lang="uk-UA" sz="2400" dirty="0"/>
              <a:t>, MAN);</a:t>
            </a:r>
            <a:endParaRPr lang="ru-RU" sz="2400" dirty="0"/>
          </a:p>
          <a:p>
            <a:pPr lvl="0" fontAlgn="base"/>
            <a:r>
              <a:rPr lang="uk-UA" sz="2400" dirty="0"/>
              <a:t>локальні мережі (</a:t>
            </a:r>
            <a:r>
              <a:rPr lang="uk-UA" sz="2400" dirty="0" err="1"/>
              <a:t>Local</a:t>
            </a:r>
            <a:r>
              <a:rPr lang="uk-UA" sz="2400" dirty="0"/>
              <a:t> </a:t>
            </a:r>
            <a:r>
              <a:rPr lang="uk-UA" sz="2400" dirty="0" err="1"/>
              <a:t>Area</a:t>
            </a:r>
            <a:r>
              <a:rPr lang="uk-UA" sz="2400" dirty="0"/>
              <a:t> </a:t>
            </a:r>
            <a:r>
              <a:rPr lang="uk-UA" sz="2400" dirty="0" err="1"/>
              <a:t>Network</a:t>
            </a:r>
            <a:r>
              <a:rPr lang="uk-UA" sz="2400" dirty="0"/>
              <a:t>, LAN).</a:t>
            </a:r>
            <a:endParaRPr lang="ru-RU" sz="2400" dirty="0"/>
          </a:p>
          <a:p>
            <a:endParaRPr lang="ru-RU" dirty="0"/>
          </a:p>
        </p:txBody>
      </p:sp>
      <p:pic>
        <p:nvPicPr>
          <p:cNvPr id="4" name="Л2.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22000" y="1535113"/>
            <a:ext cx="609600" cy="609600"/>
          </a:xfrm>
          <a:prstGeom prst="rect">
            <a:avLst/>
          </a:prstGeom>
        </p:spPr>
      </p:pic>
    </p:spTree>
    <p:extLst>
      <p:ext uri="{BB962C8B-B14F-4D97-AF65-F5344CB8AC3E}">
        <p14:creationId xmlns:p14="http://schemas.microsoft.com/office/powerpoint/2010/main" val="937313555"/>
      </p:ext>
    </p:extLst>
  </p:cSld>
  <p:clrMapOvr>
    <a:masterClrMapping/>
  </p:clrMapOvr>
  <mc:AlternateContent xmlns:mc="http://schemas.openxmlformats.org/markup-compatibility/2006">
    <mc:Choice xmlns:p14="http://schemas.microsoft.com/office/powerpoint/2010/main" Requires="p14">
      <p:transition spd="slow" p14:dur="2000" advTm="120992"/>
    </mc:Choice>
    <mc:Fallback>
      <p:transition spd="slow" advTm="12099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1739" objId="4"/>
        <p14:stopEvt time="61805" objId="4"/>
      </p14:showEvtLst>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328613"/>
            <a:ext cx="8596668" cy="6129337"/>
          </a:xfrm>
        </p:spPr>
        <p:txBody>
          <a:bodyPr/>
          <a:lstStyle/>
          <a:p>
            <a:pPr fontAlgn="base"/>
            <a:r>
              <a:rPr lang="uk-UA" sz="2000" i="1" dirty="0"/>
              <a:t>Глобальна мережа</a:t>
            </a:r>
            <a:r>
              <a:rPr lang="uk-UA" dirty="0"/>
              <a:t> — це територіально-розподілена мережа, що надає свої сервіси великій кількості кінцевих абонентів, які рознесені по великій території (сотні і тисячі кілометрів), як правило, в межах країни, континенту або всієї земної кулі.</a:t>
            </a:r>
            <a:endParaRPr lang="ru-RU" dirty="0"/>
          </a:p>
          <a:p>
            <a:pPr fontAlgn="base"/>
            <a:r>
              <a:rPr lang="uk-UA" sz="2400" i="1" dirty="0"/>
              <a:t>Міські мережі</a:t>
            </a:r>
            <a:r>
              <a:rPr lang="uk-UA" dirty="0"/>
              <a:t> об’єднують абонентів, розташованих на значній відстані один від одного (десятки кілометрів). Вони можуть забезпечувати інформаційну взаємодію абонентів усередині великого міста або окремого економічного району.</a:t>
            </a:r>
            <a:endParaRPr lang="ru-RU" dirty="0"/>
          </a:p>
          <a:p>
            <a:pPr fontAlgn="base"/>
            <a:r>
              <a:rPr lang="uk-UA" sz="2400" i="1" dirty="0"/>
              <a:t>Локальна мережа</a:t>
            </a:r>
            <a:r>
              <a:rPr lang="uk-UA" dirty="0"/>
              <a:t> об’єднує абонентів, розташованих у межах певної невеликої обмеженої за площею території, за допомогою одного або декількох високошвидкісних каналів передачі цифрової інформації — від 1 до 100 Мбіт/с (на сьогодні вже існують промислові зразки локальних мереж зі швидкостями близько 1 </a:t>
            </a:r>
            <a:r>
              <a:rPr lang="uk-UA" dirty="0" err="1"/>
              <a:t>Гбіт</a:t>
            </a:r>
            <a:r>
              <a:rPr lang="uk-UA" dirty="0"/>
              <a:t>/с). Нині відсутні чіткі обмеження на територіальний розкид абонентів локальної мережі. Зазвичай така мережа прив’язана до конкретного місця. До класу локальних мереж зв’язку належать мережі окремих підприємств, фірм, банків, офісів тощо. Протяжність такої мережі можна обмежити 1—2,5 км. Територіями, що обслуговуються, можуть бути як заводи, судна, літаки, так і установи, університети, коледжі.</a:t>
            </a:r>
            <a:endParaRPr lang="ru-RU" dirty="0"/>
          </a:p>
        </p:txBody>
      </p:sp>
      <p:pic>
        <p:nvPicPr>
          <p:cNvPr id="4" name="Л2.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22050" y="334963"/>
            <a:ext cx="609600" cy="609600"/>
          </a:xfrm>
          <a:prstGeom prst="rect">
            <a:avLst/>
          </a:prstGeom>
        </p:spPr>
      </p:pic>
    </p:spTree>
    <p:extLst>
      <p:ext uri="{BB962C8B-B14F-4D97-AF65-F5344CB8AC3E}">
        <p14:creationId xmlns:p14="http://schemas.microsoft.com/office/powerpoint/2010/main" val="3380044354"/>
      </p:ext>
    </p:extLst>
  </p:cSld>
  <p:clrMapOvr>
    <a:masterClrMapping/>
  </p:clrMapOvr>
  <mc:AlternateContent xmlns:mc="http://schemas.openxmlformats.org/markup-compatibility/2006">
    <mc:Choice xmlns:p14="http://schemas.microsoft.com/office/powerpoint/2010/main" Requires="p14">
      <p:transition spd="slow" p14:dur="2000" advTm="133975"/>
    </mc:Choice>
    <mc:Fallback>
      <p:transition spd="slow" advTm="13397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4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6293" objId="4"/>
        <p14:stopEvt time="89852" objId="4"/>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214313"/>
            <a:ext cx="9274002" cy="6486525"/>
          </a:xfrm>
        </p:spPr>
        <p:txBody>
          <a:bodyPr/>
          <a:lstStyle/>
          <a:p>
            <a:r>
              <a:rPr lang="uk-UA" sz="2400" dirty="0"/>
              <a:t>Окремо слід відзначити </a:t>
            </a:r>
            <a:r>
              <a:rPr lang="uk-UA" sz="2800" i="1" dirty="0"/>
              <a:t>корпоративні мережі</a:t>
            </a:r>
            <a:r>
              <a:rPr lang="uk-UA" sz="2400" dirty="0"/>
              <a:t>, які надають послуги тільки користувачам — співробітникам того підприємства, яке користується мережею. На відміну від мереж операторів зв’язку, корпоративні мережі, у загальному випадку, не надають послуг іншим організаціям або користувачам. Для корпоративних мереж, які використовують технології мережі Інтернет, останнім часом все частіше використовується термін </a:t>
            </a:r>
            <a:r>
              <a:rPr lang="uk-UA" sz="2400" i="1" dirty="0"/>
              <a:t>мережа </a:t>
            </a:r>
            <a:r>
              <a:rPr lang="uk-UA" sz="2800" i="1" dirty="0" err="1"/>
              <a:t>Іntranet</a:t>
            </a:r>
            <a:r>
              <a:rPr lang="uk-UA" sz="2400" dirty="0"/>
              <a:t>. Залежно від масштабу підприємства, а також від складності й різноманіття розв’язуваних завдань розрізняють </a:t>
            </a:r>
            <a:r>
              <a:rPr lang="uk-UA" sz="2800" i="1" dirty="0"/>
              <a:t>мережі відділу</a:t>
            </a:r>
            <a:r>
              <a:rPr lang="uk-UA" sz="2800" dirty="0"/>
              <a:t>, </a:t>
            </a:r>
            <a:r>
              <a:rPr lang="uk-UA" sz="2800" i="1" dirty="0"/>
              <a:t>мережі </a:t>
            </a:r>
            <a:r>
              <a:rPr lang="uk-UA" sz="2800" i="1" dirty="0" err="1"/>
              <a:t>кампуса</a:t>
            </a:r>
            <a:r>
              <a:rPr lang="uk-UA" sz="2800" dirty="0"/>
              <a:t> і </a:t>
            </a:r>
            <a:r>
              <a:rPr lang="uk-UA" sz="2800" i="1" dirty="0"/>
              <a:t>мережі масштабу підприємства</a:t>
            </a:r>
            <a:r>
              <a:rPr lang="uk-UA" sz="2400" dirty="0"/>
              <a:t>.</a:t>
            </a:r>
            <a:endParaRPr lang="ru-RU" sz="2400" dirty="0"/>
          </a:p>
          <a:p>
            <a:endParaRPr lang="ru-RU" dirty="0"/>
          </a:p>
        </p:txBody>
      </p:sp>
      <p:pic>
        <p:nvPicPr>
          <p:cNvPr id="4" name="Л2.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93500" y="906463"/>
            <a:ext cx="609600" cy="609600"/>
          </a:xfrm>
          <a:prstGeom prst="rect">
            <a:avLst/>
          </a:prstGeom>
        </p:spPr>
      </p:pic>
    </p:spTree>
    <p:extLst>
      <p:ext uri="{BB962C8B-B14F-4D97-AF65-F5344CB8AC3E}">
        <p14:creationId xmlns:p14="http://schemas.microsoft.com/office/powerpoint/2010/main" val="1452923765"/>
      </p:ext>
    </p:extLst>
  </p:cSld>
  <p:clrMapOvr>
    <a:masterClrMapping/>
  </p:clrMapOvr>
  <mc:AlternateContent xmlns:mc="http://schemas.openxmlformats.org/markup-compatibility/2006">
    <mc:Choice xmlns:p14="http://schemas.microsoft.com/office/powerpoint/2010/main" Requires="p14">
      <p:transition spd="slow" p14:dur="2000" advTm="91521"/>
    </mc:Choice>
    <mc:Fallback>
      <p:transition spd="slow" advTm="91521"/>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960" objId="4"/>
        <p14:stopEvt time="45776" objId="4"/>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609600"/>
            <a:ext cx="11204812" cy="1320800"/>
          </a:xfrm>
        </p:spPr>
        <p:txBody>
          <a:bodyPr>
            <a:normAutofit/>
          </a:bodyPr>
          <a:lstStyle/>
          <a:p>
            <a:pPr algn="ctr"/>
            <a:r>
              <a:rPr lang="en-US" sz="4000" b="1" dirty="0" smtClean="0">
                <a:solidFill>
                  <a:schemeClr val="tx1"/>
                </a:solidFill>
              </a:rPr>
              <a:t>1.</a:t>
            </a:r>
            <a:r>
              <a:rPr lang="uk-UA" sz="4000" b="1" dirty="0" smtClean="0">
                <a:solidFill>
                  <a:schemeClr val="tx1"/>
                </a:solidFill>
              </a:rPr>
              <a:t>Сучасні </a:t>
            </a:r>
            <a:r>
              <a:rPr lang="uk-UA" sz="4000" b="1" dirty="0">
                <a:solidFill>
                  <a:schemeClr val="tx1"/>
                </a:solidFill>
              </a:rPr>
              <a:t>системи передачі інформації.</a:t>
            </a:r>
            <a:endParaRPr lang="ru-RU" sz="4000" dirty="0">
              <a:solidFill>
                <a:schemeClr val="tx1"/>
              </a:solidFill>
            </a:endParaRPr>
          </a:p>
        </p:txBody>
      </p:sp>
      <p:sp>
        <p:nvSpPr>
          <p:cNvPr id="3" name="Объект 2"/>
          <p:cNvSpPr>
            <a:spLocks noGrp="1"/>
          </p:cNvSpPr>
          <p:nvPr>
            <p:ph idx="1"/>
          </p:nvPr>
        </p:nvSpPr>
        <p:spPr>
          <a:xfrm>
            <a:off x="245659" y="1310185"/>
            <a:ext cx="9771797" cy="5418161"/>
          </a:xfrm>
        </p:spPr>
        <p:txBody>
          <a:bodyPr/>
          <a:lstStyle/>
          <a:p>
            <a:r>
              <a:rPr lang="uk-UA" sz="3200" b="1" i="1" dirty="0"/>
              <a:t>Система передачі даних</a:t>
            </a:r>
            <a:r>
              <a:rPr lang="uk-UA" sz="3200" dirty="0"/>
              <a:t> (СПД) - </a:t>
            </a:r>
            <a:r>
              <a:rPr lang="uk-UA" sz="2400" dirty="0"/>
              <a:t>система, призначена для передачі інформації як всередині різних систем інфраструктури організації, так і між ними, а також із зовнішніми системами.</a:t>
            </a:r>
            <a:endParaRPr lang="ru-RU" sz="2400" dirty="0"/>
          </a:p>
          <a:p>
            <a:endParaRPr lang="ru-RU" dirty="0"/>
          </a:p>
        </p:txBody>
      </p:sp>
      <p:pic>
        <p:nvPicPr>
          <p:cNvPr id="4" name="Рисунок 3" descr="Untitle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926" y="2967629"/>
            <a:ext cx="8801437" cy="3624240"/>
          </a:xfrm>
          <a:prstGeom prst="rect">
            <a:avLst/>
          </a:prstGeom>
          <a:noFill/>
          <a:ln>
            <a:noFill/>
          </a:ln>
        </p:spPr>
      </p:pic>
      <p:pic>
        <p:nvPicPr>
          <p:cNvPr id="5" name="Л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93475" y="1192213"/>
            <a:ext cx="609600" cy="609600"/>
          </a:xfrm>
          <a:prstGeom prst="rect">
            <a:avLst/>
          </a:prstGeom>
        </p:spPr>
      </p:pic>
    </p:spTree>
    <p:extLst>
      <p:ext uri="{BB962C8B-B14F-4D97-AF65-F5344CB8AC3E}">
        <p14:creationId xmlns:p14="http://schemas.microsoft.com/office/powerpoint/2010/main" val="1743147974"/>
      </p:ext>
    </p:extLst>
  </p:cSld>
  <p:clrMapOvr>
    <a:masterClrMapping/>
  </p:clrMapOvr>
  <mc:AlternateContent xmlns:mc="http://schemas.openxmlformats.org/markup-compatibility/2006">
    <mc:Choice xmlns:p14="http://schemas.microsoft.com/office/powerpoint/2010/main" Requires="p14">
      <p:transition spd="slow" p14:dur="2000" advTm="69898"/>
    </mc:Choice>
    <mc:Fallback>
      <p:transition spd="slow" advTm="6989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012"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5802" objId="5"/>
        <p14:stopEvt time="40836" objId="5"/>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228601"/>
            <a:ext cx="8596668" cy="6329362"/>
          </a:xfrm>
        </p:spPr>
        <p:txBody>
          <a:bodyPr/>
          <a:lstStyle/>
          <a:p>
            <a:r>
              <a:rPr lang="uk-UA" sz="2800" i="1" dirty="0"/>
              <a:t>Мережі відділів</a:t>
            </a:r>
            <a:r>
              <a:rPr lang="uk-UA" sz="2400" dirty="0"/>
              <a:t> </a:t>
            </a:r>
            <a:r>
              <a:rPr lang="uk-UA" sz="2400" dirty="0" smtClean="0"/>
              <a:t>— </a:t>
            </a:r>
            <a:r>
              <a:rPr lang="uk-UA" sz="2400" dirty="0"/>
              <a:t>це мережі, які використовуються порівняно невеликою групою співробітників, що працюють в одному відділі підприємства. Ці співробітники розв’язують певні загальні завдання, наприклад ведуть бухгалтерський облік або займаються маркетингом. Вважається, що відділ може налічувати до 100—150 співробітників.</a:t>
            </a:r>
            <a:endParaRPr lang="ru-RU" sz="2400" dirty="0"/>
          </a:p>
          <a:p>
            <a:endParaRPr lang="ru-RU" dirty="0"/>
          </a:p>
        </p:txBody>
      </p:sp>
      <p:pic>
        <p:nvPicPr>
          <p:cNvPr id="4" name="Рисунок 3" descr="http://www.znanius.com/uploads/etbook/telecomunic1/Ris_1_3_5.png"/>
          <p:cNvPicPr/>
          <p:nvPr/>
        </p:nvPicPr>
        <p:blipFill>
          <a:blip r:embed="rId4">
            <a:extLst>
              <a:ext uri="{28A0092B-C50C-407E-A947-70E740481C1C}">
                <a14:useLocalDpi xmlns:a14="http://schemas.microsoft.com/office/drawing/2010/main" val="0"/>
              </a:ext>
            </a:extLst>
          </a:blip>
          <a:srcRect/>
          <a:stretch>
            <a:fillRect/>
          </a:stretch>
        </p:blipFill>
        <p:spPr bwMode="auto">
          <a:xfrm>
            <a:off x="2077720" y="2992119"/>
            <a:ext cx="5894705" cy="3565843"/>
          </a:xfrm>
          <a:prstGeom prst="rect">
            <a:avLst/>
          </a:prstGeom>
          <a:noFill/>
          <a:ln>
            <a:noFill/>
          </a:ln>
        </p:spPr>
      </p:pic>
      <p:pic>
        <p:nvPicPr>
          <p:cNvPr id="5" name="Л2.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79175" y="1063625"/>
            <a:ext cx="609600" cy="609600"/>
          </a:xfrm>
          <a:prstGeom prst="rect">
            <a:avLst/>
          </a:prstGeom>
        </p:spPr>
      </p:pic>
    </p:spTree>
    <p:extLst>
      <p:ext uri="{BB962C8B-B14F-4D97-AF65-F5344CB8AC3E}">
        <p14:creationId xmlns:p14="http://schemas.microsoft.com/office/powerpoint/2010/main" val="2045148357"/>
      </p:ext>
    </p:extLst>
  </p:cSld>
  <p:clrMapOvr>
    <a:masterClrMapping/>
  </p:clrMapOvr>
  <mc:AlternateContent xmlns:mc="http://schemas.openxmlformats.org/markup-compatibility/2006">
    <mc:Choice xmlns:p14="http://schemas.microsoft.com/office/powerpoint/2010/main" Requires="p14">
      <p:transition spd="slow" p14:dur="2000" advTm="73938"/>
    </mc:Choice>
    <mc:Fallback>
      <p:transition spd="slow" advTm="7393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2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4920" objId="5"/>
        <p14:stopEvt time="30762" objId="5"/>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28588" y="285751"/>
            <a:ext cx="9145414" cy="6429374"/>
          </a:xfrm>
        </p:spPr>
        <p:txBody>
          <a:bodyPr>
            <a:normAutofit/>
          </a:bodyPr>
          <a:lstStyle/>
          <a:p>
            <a:r>
              <a:rPr lang="uk-UA" sz="2800" i="1" dirty="0" smtClean="0"/>
              <a:t>Мережі </a:t>
            </a:r>
            <a:r>
              <a:rPr lang="uk-UA" sz="2800" i="1" dirty="0" err="1" smtClean="0"/>
              <a:t>кампусів</a:t>
            </a:r>
            <a:r>
              <a:rPr lang="uk-UA" sz="2400" dirty="0" smtClean="0"/>
              <a:t> отримали свою назву від англійського слова </a:t>
            </a:r>
            <a:r>
              <a:rPr lang="uk-UA" sz="2400" i="1" dirty="0" err="1" smtClean="0"/>
              <a:t>campus</a:t>
            </a:r>
            <a:r>
              <a:rPr lang="uk-UA" sz="2400" dirty="0" smtClean="0"/>
              <a:t> — студентське містечко. Нині цю назву не пов’язують із студентськими містечками, а використовують для позначення мереж підприємств і організацій. Мережі </a:t>
            </a:r>
            <a:r>
              <a:rPr lang="uk-UA" sz="2400" dirty="0" err="1" smtClean="0"/>
              <a:t>кампусів</a:t>
            </a:r>
            <a:r>
              <a:rPr lang="uk-UA" sz="2400" dirty="0" smtClean="0"/>
              <a:t> об’єднують безліч мереж різних відділів одного підприємства в межах окремої будівлі або однієї території, що покриває площу в декілька квадратних кілометрів. Служби такої мережі включають взаємодію між мережами відділів, доступ до загальних баз даних підприємства, факс-серверів, високошвидкісних модемів і високошвидкісних принтерів. У результаті співробітники кожного відділу підприємства дістають доступ до деяких файлів і ресурсів мереж інших відділів. Мережі </a:t>
            </a:r>
            <a:r>
              <a:rPr lang="uk-UA" sz="2400" dirty="0" err="1" smtClean="0"/>
              <a:t>кампусів</a:t>
            </a:r>
            <a:r>
              <a:rPr lang="uk-UA" sz="2400" dirty="0" smtClean="0"/>
              <a:t> забезпечують доступ до корпоративних баз даних незалежно від того, на яких типах комп’ютерів вони розташовуються.</a:t>
            </a:r>
            <a:endParaRPr lang="uk-UA" sz="2400" dirty="0"/>
          </a:p>
        </p:txBody>
      </p:sp>
      <p:pic>
        <p:nvPicPr>
          <p:cNvPr id="4" name="Л2.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22075" y="549275"/>
            <a:ext cx="609600" cy="609600"/>
          </a:xfrm>
          <a:prstGeom prst="rect">
            <a:avLst/>
          </a:prstGeom>
        </p:spPr>
      </p:pic>
    </p:spTree>
    <p:extLst>
      <p:ext uri="{BB962C8B-B14F-4D97-AF65-F5344CB8AC3E}">
        <p14:creationId xmlns:p14="http://schemas.microsoft.com/office/powerpoint/2010/main" val="1717350380"/>
      </p:ext>
    </p:extLst>
  </p:cSld>
  <p:clrMapOvr>
    <a:masterClrMapping/>
  </p:clrMapOvr>
  <mc:AlternateContent xmlns:mc="http://schemas.openxmlformats.org/markup-compatibility/2006">
    <mc:Choice xmlns:p14="http://schemas.microsoft.com/office/powerpoint/2010/main" Requires="p14">
      <p:transition spd="slow" p14:dur="2000" advTm="118416"/>
    </mc:Choice>
    <mc:Fallback>
      <p:transition spd="slow" advTm="118416"/>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8445" objId="4"/>
        <p14:stopEvt time="62528" objId="4"/>
      </p14:showEvtLst>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www.znanius.com/uploads/etbook/telecomunic1/Ris_1_3_6.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56594" y="316706"/>
            <a:ext cx="5029994" cy="5984082"/>
          </a:xfrm>
          <a:prstGeom prst="rect">
            <a:avLst/>
          </a:prstGeom>
          <a:noFill/>
          <a:ln>
            <a:noFill/>
          </a:ln>
        </p:spPr>
      </p:pic>
    </p:spTree>
    <p:extLst>
      <p:ext uri="{BB962C8B-B14F-4D97-AF65-F5344CB8AC3E}">
        <p14:creationId xmlns:p14="http://schemas.microsoft.com/office/powerpoint/2010/main" val="2303246656"/>
      </p:ext>
    </p:extLst>
  </p:cSld>
  <p:clrMapOvr>
    <a:masterClrMapping/>
  </p:clrMapOvr>
  <mc:AlternateContent xmlns:mc="http://schemas.openxmlformats.org/markup-compatibility/2006">
    <mc:Choice xmlns:p14="http://schemas.microsoft.com/office/powerpoint/2010/main" Requires="p14">
      <p:transition spd="slow" p14:dur="2000" advTm="41545"/>
    </mc:Choice>
    <mc:Fallback>
      <p:transition spd="slow" advTm="41545"/>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342900"/>
            <a:ext cx="8596668" cy="6115049"/>
          </a:xfrm>
        </p:spPr>
        <p:txBody>
          <a:bodyPr/>
          <a:lstStyle/>
          <a:p>
            <a:r>
              <a:rPr lang="uk-UA" sz="2800" i="1" dirty="0"/>
              <a:t>Мережі масштабу підприємства</a:t>
            </a:r>
            <a:r>
              <a:rPr lang="uk-UA" sz="2400" dirty="0"/>
              <a:t> отримали свою назву від дослівного перекладу </a:t>
            </a:r>
            <a:r>
              <a:rPr lang="uk-UA" sz="2400" dirty="0" err="1"/>
              <a:t>терміна</a:t>
            </a:r>
            <a:r>
              <a:rPr lang="uk-UA" sz="2400" dirty="0"/>
              <a:t> </a:t>
            </a:r>
            <a:r>
              <a:rPr lang="uk-UA" sz="2400" i="1" dirty="0"/>
              <a:t>«</a:t>
            </a:r>
            <a:r>
              <a:rPr lang="uk-UA" sz="2400" i="1" dirty="0" err="1"/>
              <a:t>enterprise-wide</a:t>
            </a:r>
            <a:r>
              <a:rPr lang="uk-UA" sz="2400" i="1" dirty="0"/>
              <a:t> </a:t>
            </a:r>
            <a:r>
              <a:rPr lang="uk-UA" sz="2400" i="1" dirty="0" err="1"/>
              <a:t>networks</a:t>
            </a:r>
            <a:r>
              <a:rPr lang="uk-UA" sz="2400" i="1" dirty="0"/>
              <a:t>»</a:t>
            </a:r>
            <a:r>
              <a:rPr lang="uk-UA" sz="2400" dirty="0"/>
              <a:t>, що використовується в англомовній літературі для позначення цього типу мереж. Мережі масштабу підприємства об’єднують велику кількість користувачів на всіх територіях окремого підприємства. Вони можуть бути складно зв’язані і здатні охоплювати місто, регіон або навіть континент. Кількість користувачів може сягати тисяч, а серверів — сотень, відстані між мережами окремих територій бувають такими, що доводиться використовувати </a:t>
            </a:r>
            <a:r>
              <a:rPr lang="uk-UA" sz="2400" i="1" dirty="0" smtClean="0"/>
              <a:t>глобальні зв’язки</a:t>
            </a:r>
            <a:r>
              <a:rPr lang="uk-UA" sz="2400" dirty="0" smtClean="0"/>
              <a:t>.</a:t>
            </a:r>
          </a:p>
          <a:p>
            <a:endParaRPr lang="ru-RU" dirty="0"/>
          </a:p>
        </p:txBody>
      </p:sp>
      <p:pic>
        <p:nvPicPr>
          <p:cNvPr id="5" name="Л2.3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50613" y="806450"/>
            <a:ext cx="609600" cy="609600"/>
          </a:xfrm>
          <a:prstGeom prst="rect">
            <a:avLst/>
          </a:prstGeom>
        </p:spPr>
      </p:pic>
    </p:spTree>
    <p:extLst>
      <p:ext uri="{BB962C8B-B14F-4D97-AF65-F5344CB8AC3E}">
        <p14:creationId xmlns:p14="http://schemas.microsoft.com/office/powerpoint/2010/main" val="2597643594"/>
      </p:ext>
    </p:extLst>
  </p:cSld>
  <p:clrMapOvr>
    <a:masterClrMapping/>
  </p:clrMapOvr>
  <mc:AlternateContent xmlns:mc="http://schemas.openxmlformats.org/markup-compatibility/2006">
    <mc:Choice xmlns:p14="http://schemas.microsoft.com/office/powerpoint/2010/main" Requires="p14">
      <p:transition spd="slow" p14:dur="2000" advTm="104425"/>
    </mc:Choice>
    <mc:Fallback>
      <p:transition spd="slow" advTm="10442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4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5381" objId="5"/>
        <p14:stopEvt time="47154" objId="5"/>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descr="http://www.znanius.com/uploads/etbook/telecomunic1/Ris_1_3_7.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9907" y="357188"/>
            <a:ext cx="8252619" cy="5972175"/>
          </a:xfrm>
          <a:prstGeom prst="rect">
            <a:avLst/>
          </a:prstGeom>
          <a:noFill/>
          <a:ln>
            <a:noFill/>
          </a:ln>
        </p:spPr>
      </p:pic>
    </p:spTree>
    <p:extLst>
      <p:ext uri="{BB962C8B-B14F-4D97-AF65-F5344CB8AC3E}">
        <p14:creationId xmlns:p14="http://schemas.microsoft.com/office/powerpoint/2010/main" val="2023027885"/>
      </p:ext>
    </p:extLst>
  </p:cSld>
  <p:clrMapOvr>
    <a:masterClrMapping/>
  </p:clrMapOvr>
  <mc:AlternateContent xmlns:mc="http://schemas.openxmlformats.org/markup-compatibility/2006">
    <mc:Choice xmlns:p14="http://schemas.microsoft.com/office/powerpoint/2010/main" Requires="p14">
      <p:transition spd="slow" p14:dur="2000" advTm="89365"/>
    </mc:Choice>
    <mc:Fallback>
      <p:transition spd="slow" advTm="89365"/>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77334" y="409433"/>
            <a:ext cx="9176350" cy="6100549"/>
          </a:xfrm>
        </p:spPr>
        <p:txBody>
          <a:bodyPr>
            <a:noAutofit/>
          </a:bodyPr>
          <a:lstStyle/>
          <a:p>
            <a:r>
              <a:rPr lang="uk-UA" sz="2400" dirty="0"/>
              <a:t>Інформація передається від </a:t>
            </a:r>
            <a:r>
              <a:rPr lang="uk-UA" sz="2400" b="1" i="1" dirty="0"/>
              <a:t>об’єкту</a:t>
            </a:r>
            <a:r>
              <a:rPr lang="uk-UA" sz="2400" dirty="0"/>
              <a:t> до </a:t>
            </a:r>
            <a:r>
              <a:rPr lang="uk-UA" sz="2400" b="1" i="1" dirty="0"/>
              <a:t>адресату</a:t>
            </a:r>
            <a:r>
              <a:rPr lang="uk-UA" sz="2400" dirty="0"/>
              <a:t>, за допомогою сукупності технічних засобів. На рисунку зображена загальна модель системи передачі інформації, що містить: </a:t>
            </a:r>
            <a:r>
              <a:rPr lang="uk-UA" sz="2400" b="1" dirty="0"/>
              <a:t>об’єкт, первинний перетворювач, </a:t>
            </a:r>
            <a:r>
              <a:rPr lang="uk-UA" sz="2400" b="1" dirty="0" err="1"/>
              <a:t>кодер</a:t>
            </a:r>
            <a:r>
              <a:rPr lang="uk-UA" sz="2400" b="1" dirty="0"/>
              <a:t>, модулятор, передавач, канал зв’язку, приймач, демодулятор, декодер, адресат</a:t>
            </a:r>
            <a:r>
              <a:rPr lang="uk-UA" sz="2400" dirty="0"/>
              <a:t>.</a:t>
            </a:r>
            <a:endParaRPr lang="ru-RU" sz="2400" dirty="0"/>
          </a:p>
          <a:p>
            <a:r>
              <a:rPr lang="uk-UA" sz="2400" dirty="0"/>
              <a:t>У найпростіших каналах зв'язку </a:t>
            </a:r>
            <a:r>
              <a:rPr lang="uk-UA" sz="2400" b="1" dirty="0"/>
              <a:t>приймач, передавач і перетворювач потужності</a:t>
            </a:r>
            <a:r>
              <a:rPr lang="uk-UA" sz="2400" dirty="0"/>
              <a:t> можуть бути суміщені. Наприклад, у телефоні </a:t>
            </a:r>
            <a:r>
              <a:rPr lang="uk-UA" sz="2400" i="1" dirty="0"/>
              <a:t>мікрофон </a:t>
            </a:r>
            <a:r>
              <a:rPr lang="uk-UA" sz="2400" dirty="0"/>
              <a:t>може бути прикладом </a:t>
            </a:r>
            <a:r>
              <a:rPr lang="uk-UA" sz="2400" b="1" dirty="0"/>
              <a:t>первинного перетворювача</a:t>
            </a:r>
            <a:r>
              <a:rPr lang="uk-UA" sz="2400" dirty="0"/>
              <a:t>, сигнали з якого через систему підсилювачів та модулятор передаються безпосередньо по провідній лінії зв'язку на передавач, після чого, через </a:t>
            </a:r>
            <a:r>
              <a:rPr lang="uk-UA" sz="2400" b="1" dirty="0"/>
              <a:t>приймач</a:t>
            </a:r>
            <a:r>
              <a:rPr lang="uk-UA" sz="2400" dirty="0"/>
              <a:t>, </a:t>
            </a:r>
            <a:r>
              <a:rPr lang="uk-UA" sz="2400" dirty="0" err="1"/>
              <a:t>демодульований</a:t>
            </a:r>
            <a:r>
              <a:rPr lang="uk-UA" sz="2400" dirty="0"/>
              <a:t>, та підсилений сигнал потрапляє до </a:t>
            </a:r>
            <a:r>
              <a:rPr lang="uk-UA" sz="2400" b="1" dirty="0"/>
              <a:t>адресату</a:t>
            </a:r>
            <a:r>
              <a:rPr lang="uk-UA" sz="2400" dirty="0"/>
              <a:t>.</a:t>
            </a:r>
            <a:endParaRPr lang="ru-RU" sz="2400" dirty="0"/>
          </a:p>
        </p:txBody>
      </p:sp>
      <p:pic>
        <p:nvPicPr>
          <p:cNvPr id="4" name="л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93363" y="777875"/>
            <a:ext cx="609600" cy="609600"/>
          </a:xfrm>
          <a:prstGeom prst="rect">
            <a:avLst/>
          </a:prstGeom>
        </p:spPr>
      </p:pic>
    </p:spTree>
    <p:extLst>
      <p:ext uri="{BB962C8B-B14F-4D97-AF65-F5344CB8AC3E}">
        <p14:creationId xmlns:p14="http://schemas.microsoft.com/office/powerpoint/2010/main" val="2519968132"/>
      </p:ext>
    </p:extLst>
  </p:cSld>
  <p:clrMapOvr>
    <a:masterClrMapping/>
  </p:clrMapOvr>
  <mc:AlternateContent xmlns:mc="http://schemas.openxmlformats.org/markup-compatibility/2006">
    <mc:Choice xmlns:p14="http://schemas.microsoft.com/office/powerpoint/2010/main" Requires="p14">
      <p:transition spd="slow" p14:dur="2000" advTm="65762"/>
    </mc:Choice>
    <mc:Fallback>
      <p:transition spd="slow" advTm="6576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0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286" objId="4"/>
        <p14:stopEvt time="28613" objId="4"/>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50125" y="341195"/>
            <a:ext cx="9689911" cy="6250674"/>
          </a:xfrm>
        </p:spPr>
        <p:txBody>
          <a:bodyPr>
            <a:normAutofit lnSpcReduction="10000"/>
          </a:bodyPr>
          <a:lstStyle/>
          <a:p>
            <a:r>
              <a:rPr lang="uk-UA" sz="2800" dirty="0"/>
              <a:t>Основною функцію </a:t>
            </a:r>
            <a:r>
              <a:rPr lang="uk-UA" sz="2800" i="1" dirty="0" err="1" smtClean="0"/>
              <a:t>кодер</a:t>
            </a:r>
            <a:r>
              <a:rPr lang="ru-RU" sz="2800" i="1" dirty="0" smtClean="0"/>
              <a:t>а </a:t>
            </a:r>
            <a:r>
              <a:rPr lang="uk-UA" sz="2800" dirty="0" smtClean="0"/>
              <a:t>є </a:t>
            </a:r>
            <a:r>
              <a:rPr lang="uk-UA" sz="2800" dirty="0"/>
              <a:t>перешкодостійке кодування сигналу, яке дозволяє виявляти і в деяких випадках виправляти помилки, що виникають в </a:t>
            </a:r>
            <a:r>
              <a:rPr lang="uk-UA" sz="2800" dirty="0" err="1"/>
              <a:t>процессі</a:t>
            </a:r>
            <a:r>
              <a:rPr lang="uk-UA" sz="2800" dirty="0"/>
              <a:t> </a:t>
            </a:r>
            <a:r>
              <a:rPr lang="uk-UA" sz="2800" dirty="0" err="1"/>
              <a:t>надхождення</a:t>
            </a:r>
            <a:r>
              <a:rPr lang="uk-UA" sz="2800" dirty="0"/>
              <a:t> інформації від передавача до приймача.</a:t>
            </a:r>
            <a:endParaRPr lang="ru-RU" sz="2800" dirty="0"/>
          </a:p>
          <a:p>
            <a:r>
              <a:rPr lang="uk-UA" sz="2800" dirty="0"/>
              <a:t>Головним завданням</a:t>
            </a:r>
            <a:r>
              <a:rPr lang="uk-UA" sz="2800" b="1" dirty="0"/>
              <a:t> </a:t>
            </a:r>
            <a:r>
              <a:rPr lang="uk-UA" sz="2800" b="1" i="1" dirty="0" err="1"/>
              <a:t>кодеру</a:t>
            </a:r>
            <a:r>
              <a:rPr lang="uk-UA" sz="2800" b="1" dirty="0"/>
              <a:t> </a:t>
            </a:r>
            <a:r>
              <a:rPr lang="uk-UA" sz="2800" dirty="0"/>
              <a:t>є завадостійке кодування сигналу, тобто таке кодування, яке дозволяє виявляти і в значній мірі виправляти помилки, що виникають при проходженні сигналів через канал зв’язку від передавача до приймача.</a:t>
            </a:r>
            <a:endParaRPr lang="ru-RU" sz="2800" dirty="0"/>
          </a:p>
          <a:p>
            <a:r>
              <a:rPr lang="uk-UA" sz="2800" b="1" i="1" dirty="0"/>
              <a:t>Модулятор</a:t>
            </a:r>
            <a:r>
              <a:rPr lang="uk-UA" sz="2800" dirty="0"/>
              <a:t> (лат. </a:t>
            </a:r>
            <a:r>
              <a:rPr lang="uk-UA" sz="2800" dirty="0" err="1"/>
              <a:t>Modulator</a:t>
            </a:r>
            <a:r>
              <a:rPr lang="uk-UA" sz="2800" dirty="0"/>
              <a:t> - дотримується ритм) - пристрій, що змінює параметри сигналу, що передається відповідно до змін переданого (інформаційного) сигналу, реалізує відображення вихідних послідовностей </a:t>
            </a:r>
            <a:r>
              <a:rPr lang="uk-UA" sz="2800" dirty="0" err="1"/>
              <a:t>кодера</a:t>
            </a:r>
            <a:r>
              <a:rPr lang="uk-UA" sz="2800" dirty="0"/>
              <a:t> в цю безліч сигналів. </a:t>
            </a:r>
            <a:endParaRPr lang="ru-RU" sz="2800" dirty="0"/>
          </a:p>
          <a:p>
            <a:endParaRPr lang="ru-RU" dirty="0"/>
          </a:p>
        </p:txBody>
      </p:sp>
      <p:pic>
        <p:nvPicPr>
          <p:cNvPr id="4" name="л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07725" y="341195"/>
            <a:ext cx="609600" cy="609600"/>
          </a:xfrm>
          <a:prstGeom prst="rect">
            <a:avLst/>
          </a:prstGeom>
        </p:spPr>
      </p:pic>
    </p:spTree>
    <p:extLst>
      <p:ext uri="{BB962C8B-B14F-4D97-AF65-F5344CB8AC3E}">
        <p14:creationId xmlns:p14="http://schemas.microsoft.com/office/powerpoint/2010/main" val="3304219825"/>
      </p:ext>
    </p:extLst>
  </p:cSld>
  <p:clrMapOvr>
    <a:masterClrMapping/>
  </p:clrMapOvr>
  <mc:AlternateContent xmlns:mc="http://schemas.openxmlformats.org/markup-compatibility/2006">
    <mc:Choice xmlns:p14="http://schemas.microsoft.com/office/powerpoint/2010/main" Requires="p14">
      <p:transition spd="slow" p14:dur="2000" advTm="89873"/>
    </mc:Choice>
    <mc:Fallback>
      <p:transition spd="slow" advTm="89873"/>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6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655" objId="4"/>
        <p14:stopEvt time="56312"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77083" y="345437"/>
            <a:ext cx="9381066" cy="6205488"/>
          </a:xfrm>
        </p:spPr>
        <p:txBody>
          <a:bodyPr>
            <a:noAutofit/>
          </a:bodyPr>
          <a:lstStyle/>
          <a:p>
            <a:r>
              <a:rPr lang="uk-UA" sz="2800" b="1" i="1" dirty="0"/>
              <a:t>Канал зв'язку</a:t>
            </a:r>
            <a:r>
              <a:rPr lang="uk-UA" sz="2800" b="1" dirty="0"/>
              <a:t> </a:t>
            </a:r>
            <a:r>
              <a:rPr lang="uk-UA" sz="2400" dirty="0"/>
              <a:t>(</a:t>
            </a:r>
            <a:r>
              <a:rPr lang="uk-UA" sz="2400" dirty="0" err="1"/>
              <a:t>англ</a:t>
            </a:r>
            <a:r>
              <a:rPr lang="uk-UA" sz="2400" dirty="0"/>
              <a:t>. </a:t>
            </a:r>
            <a:r>
              <a:rPr lang="uk-UA" sz="2400" dirty="0" err="1"/>
              <a:t>Channel</a:t>
            </a:r>
            <a:r>
              <a:rPr lang="uk-UA" sz="2400" dirty="0"/>
              <a:t>, </a:t>
            </a:r>
            <a:r>
              <a:rPr lang="uk-UA" sz="2400" dirty="0" err="1"/>
              <a:t>data</a:t>
            </a:r>
            <a:r>
              <a:rPr lang="uk-UA" sz="2400" dirty="0"/>
              <a:t> </a:t>
            </a:r>
            <a:r>
              <a:rPr lang="uk-UA" sz="2400" dirty="0" err="1"/>
              <a:t>line</a:t>
            </a:r>
            <a:r>
              <a:rPr lang="uk-UA" sz="2400" dirty="0"/>
              <a:t>) - система технічних засобів і середовище поширення сигналів для односторонньої передачі даних (інформації) від відправника (джерела) до одержувача (приймача). У разі використання провідної лінії зв'язку, середовищем поширення сигналу може бути оптичне волокно або кручена пара. Канал зв'язку є складовою частиною каналу передачі даних.</a:t>
            </a:r>
            <a:endParaRPr lang="ru-RU" sz="2400" dirty="0"/>
          </a:p>
          <a:p>
            <a:r>
              <a:rPr lang="uk-UA" sz="2400" dirty="0"/>
              <a:t>Призначенням </a:t>
            </a:r>
            <a:r>
              <a:rPr lang="uk-UA" sz="2400" b="1" i="1" dirty="0"/>
              <a:t>декодеру</a:t>
            </a:r>
            <a:r>
              <a:rPr lang="uk-UA" sz="2400" dirty="0"/>
              <a:t> є перетворення інформаційного змісту сигналу в придатну до відтворення форму.</a:t>
            </a:r>
            <a:endParaRPr lang="ru-RU" sz="2400" dirty="0"/>
          </a:p>
          <a:p>
            <a:r>
              <a:rPr lang="uk-UA" sz="2400" b="1" i="1" dirty="0"/>
              <a:t>Кодуванням</a:t>
            </a:r>
            <a:r>
              <a:rPr lang="uk-UA" sz="2400" dirty="0"/>
              <a:t> і </a:t>
            </a:r>
            <a:r>
              <a:rPr lang="uk-UA" sz="2400" b="1" i="1" dirty="0"/>
              <a:t>декодуванням</a:t>
            </a:r>
            <a:r>
              <a:rPr lang="uk-UA" sz="2400" dirty="0"/>
              <a:t> (в широкому сенсі) називають будь-яке перетворення повідомлення в сигнал і назад, сигналу в повідомлення, шляхом встановлення взаємної відповідності. Перетворення слід вважати оптимальним, якщо в кінцевому підсумку продуктивність джерела і пропускна здатність каналу опиняться рівними, тобто можливості каналу будуть повністю використані.</a:t>
            </a:r>
            <a:endParaRPr lang="ru-RU" sz="2400" dirty="0"/>
          </a:p>
        </p:txBody>
      </p:sp>
      <p:pic>
        <p:nvPicPr>
          <p:cNvPr id="4" name="л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4813" y="534988"/>
            <a:ext cx="609600" cy="609600"/>
          </a:xfrm>
          <a:prstGeom prst="rect">
            <a:avLst/>
          </a:prstGeom>
        </p:spPr>
      </p:pic>
    </p:spTree>
    <p:extLst>
      <p:ext uri="{BB962C8B-B14F-4D97-AF65-F5344CB8AC3E}">
        <p14:creationId xmlns:p14="http://schemas.microsoft.com/office/powerpoint/2010/main" val="4174861263"/>
      </p:ext>
    </p:extLst>
  </p:cSld>
  <p:clrMapOvr>
    <a:masterClrMapping/>
  </p:clrMapOvr>
  <mc:AlternateContent xmlns:mc="http://schemas.openxmlformats.org/markup-compatibility/2006">
    <mc:Choice xmlns:p14="http://schemas.microsoft.com/office/powerpoint/2010/main" Requires="p14">
      <p:transition spd="slow" p14:dur="2000" advTm="124458"/>
    </mc:Choice>
    <mc:Fallback>
      <p:transition spd="slow" advTm="124458"/>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3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834" objId="4"/>
        <p14:stopEvt time="60184"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9912" y="568656"/>
            <a:ext cx="10063455" cy="605051"/>
          </a:xfrm>
        </p:spPr>
        <p:txBody>
          <a:bodyPr>
            <a:noAutofit/>
          </a:bodyPr>
          <a:lstStyle/>
          <a:p>
            <a:r>
              <a:rPr lang="uk-UA" sz="3200" i="1" dirty="0">
                <a:solidFill>
                  <a:schemeClr val="tx1"/>
                </a:solidFill>
              </a:rPr>
              <a:t>Дане перетворення розбивається на два етапи</a:t>
            </a:r>
            <a:r>
              <a:rPr lang="uk-UA" sz="3200" dirty="0">
                <a:solidFill>
                  <a:schemeClr val="tx1"/>
                </a:solidFill>
              </a:rPr>
              <a:t>:</a:t>
            </a:r>
            <a:endParaRPr lang="ru-RU" sz="3200" dirty="0">
              <a:solidFill>
                <a:schemeClr val="tx1"/>
              </a:solidFill>
            </a:endParaRPr>
          </a:p>
        </p:txBody>
      </p:sp>
      <p:sp>
        <p:nvSpPr>
          <p:cNvPr id="3" name="Объект 2"/>
          <p:cNvSpPr>
            <a:spLocks noGrp="1"/>
          </p:cNvSpPr>
          <p:nvPr>
            <p:ph idx="1"/>
          </p:nvPr>
        </p:nvSpPr>
        <p:spPr>
          <a:xfrm>
            <a:off x="677334" y="1446663"/>
            <a:ext cx="8903394" cy="4926841"/>
          </a:xfrm>
        </p:spPr>
        <p:txBody>
          <a:bodyPr/>
          <a:lstStyle/>
          <a:p>
            <a:pPr lvl="0"/>
            <a:r>
              <a:rPr lang="uk-UA" sz="3200" b="1" i="1" dirty="0"/>
              <a:t>Модуляція-демодуляція</a:t>
            </a:r>
            <a:r>
              <a:rPr lang="uk-UA" sz="3200" dirty="0"/>
              <a:t>, що дозволяє здійснити перехід від безперервного сигналу радіоканалу до дискретного;</a:t>
            </a:r>
            <a:endParaRPr lang="ru-RU" sz="3200" dirty="0"/>
          </a:p>
          <a:p>
            <a:pPr lvl="0"/>
            <a:r>
              <a:rPr lang="uk-UA" sz="3200" b="1" i="1" dirty="0"/>
              <a:t>Кодування-декодування</a:t>
            </a:r>
            <a:r>
              <a:rPr lang="uk-UA" sz="3200" dirty="0"/>
              <a:t> (у вузькому сенсі), під час якого всі операції виконуються над послідовністю символів.</a:t>
            </a:r>
            <a:endParaRPr lang="ru-RU" sz="3200" dirty="0"/>
          </a:p>
          <a:p>
            <a:endParaRPr lang="ru-RU" dirty="0"/>
          </a:p>
        </p:txBody>
      </p:sp>
      <p:pic>
        <p:nvPicPr>
          <p:cNvPr id="4" name="л 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07738" y="577850"/>
            <a:ext cx="609600" cy="609600"/>
          </a:xfrm>
          <a:prstGeom prst="rect">
            <a:avLst/>
          </a:prstGeom>
        </p:spPr>
      </p:pic>
    </p:spTree>
    <p:extLst>
      <p:ext uri="{BB962C8B-B14F-4D97-AF65-F5344CB8AC3E}">
        <p14:creationId xmlns:p14="http://schemas.microsoft.com/office/powerpoint/2010/main" val="4111837670"/>
      </p:ext>
    </p:extLst>
  </p:cSld>
  <p:clrMapOvr>
    <a:masterClrMapping/>
  </p:clrMapOvr>
  <mc:AlternateContent xmlns:mc="http://schemas.openxmlformats.org/markup-compatibility/2006">
    <mc:Choice xmlns:p14="http://schemas.microsoft.com/office/powerpoint/2010/main" Requires="p14">
      <p:transition spd="slow" p14:dur="2000" advTm="51984"/>
    </mc:Choice>
    <mc:Fallback>
      <p:transition spd="slow" advTm="5198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940" objId="4"/>
        <p14:stopEvt time="25508"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77334" y="609600"/>
            <a:ext cx="8596668" cy="837063"/>
          </a:xfrm>
        </p:spPr>
        <p:txBody>
          <a:bodyPr>
            <a:normAutofit fontScale="90000"/>
          </a:bodyPr>
          <a:lstStyle/>
          <a:p>
            <a:pPr algn="ctr"/>
            <a:r>
              <a:rPr lang="uk-UA" b="1" dirty="0" smtClean="0">
                <a:solidFill>
                  <a:schemeClr val="tx1"/>
                </a:solidFill>
              </a:rPr>
              <a:t>Телекомунікаційні </a:t>
            </a:r>
            <a:r>
              <a:rPr lang="uk-UA" b="1" dirty="0">
                <a:solidFill>
                  <a:schemeClr val="tx1"/>
                </a:solidFill>
              </a:rPr>
              <a:t>СПД</a:t>
            </a:r>
            <a:r>
              <a:rPr lang="ru-RU" b="1" dirty="0">
                <a:solidFill>
                  <a:schemeClr val="tx1"/>
                </a:solidFill>
              </a:rPr>
              <a:t/>
            </a:r>
            <a:br>
              <a:rPr lang="ru-RU" b="1" dirty="0">
                <a:solidFill>
                  <a:schemeClr val="tx1"/>
                </a:solidFill>
              </a:rPr>
            </a:br>
            <a:endParaRPr lang="ru-RU" b="1" dirty="0">
              <a:solidFill>
                <a:schemeClr val="tx1"/>
              </a:solidFill>
            </a:endParaRPr>
          </a:p>
        </p:txBody>
      </p:sp>
      <p:sp>
        <p:nvSpPr>
          <p:cNvPr id="3" name="Объект 2"/>
          <p:cNvSpPr>
            <a:spLocks noGrp="1"/>
          </p:cNvSpPr>
          <p:nvPr>
            <p:ph idx="1"/>
          </p:nvPr>
        </p:nvSpPr>
        <p:spPr>
          <a:xfrm>
            <a:off x="677334" y="1187355"/>
            <a:ext cx="9149054" cy="5459105"/>
          </a:xfrm>
        </p:spPr>
        <p:txBody>
          <a:bodyPr>
            <a:noAutofit/>
          </a:bodyPr>
          <a:lstStyle/>
          <a:p>
            <a:r>
              <a:rPr lang="uk-UA" sz="2000" dirty="0"/>
              <a:t>Під </a:t>
            </a:r>
            <a:r>
              <a:rPr lang="uk-UA" sz="2400" b="1" i="1" dirty="0"/>
              <a:t>телекомунікаційними системами (ТС) </a:t>
            </a:r>
            <a:r>
              <a:rPr lang="uk-UA" sz="2000" dirty="0"/>
              <a:t>прийнято розуміти структури і засоби, призначені для передачі великих обсягів інформації (як правило, в цифровій формі) за допомогою спеціально прокладених ліній зв'язку або радіоефіру. При цьому передбачається обслуговування значної кількості користувачів систем (від декількох тисяч). </a:t>
            </a:r>
            <a:endParaRPr lang="uk-UA" sz="2000" dirty="0" smtClean="0"/>
          </a:p>
          <a:p>
            <a:r>
              <a:rPr lang="uk-UA" sz="2400" i="1" dirty="0" smtClean="0"/>
              <a:t>Телекомунікаційні </a:t>
            </a:r>
            <a:r>
              <a:rPr lang="uk-UA" sz="2400" i="1" dirty="0"/>
              <a:t>системи</a:t>
            </a:r>
            <a:r>
              <a:rPr lang="uk-UA" sz="2000" i="1" dirty="0"/>
              <a:t> </a:t>
            </a:r>
            <a:r>
              <a:rPr lang="uk-UA" sz="2000" dirty="0"/>
              <a:t>включають такі структури передачі інформації, як телемовлення (колективне, кабельне, супутникове, стільникове), телефонні мережі загального користування (ТМЗК), стільникові системи зв'язку (в тому числі </a:t>
            </a:r>
            <a:r>
              <a:rPr lang="uk-UA" sz="2000" dirty="0" err="1"/>
              <a:t>макро</a:t>
            </a:r>
            <a:r>
              <a:rPr lang="uk-UA" sz="2000" dirty="0"/>
              <a:t>- і мікро- стільникові), системи персонального виклику, супутникові системи зв'язку і навігаційне обладнання, волоконні мережі передачі інформації.</a:t>
            </a:r>
            <a:endParaRPr lang="ru-RU" sz="2000" dirty="0"/>
          </a:p>
          <a:p>
            <a:r>
              <a:rPr lang="uk-UA" sz="2000" dirty="0"/>
              <a:t>Слід зазначити, що основною вимогою до систем зв'язку є відсутність факту переривання зв'язку, але допускається деяке погіршення якості переданого повідомлення і очікування встановлення зв'язку.</a:t>
            </a:r>
            <a:endParaRPr lang="ru-RU" sz="2000" dirty="0"/>
          </a:p>
        </p:txBody>
      </p:sp>
      <p:pic>
        <p:nvPicPr>
          <p:cNvPr id="4" name="л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2038" y="1049338"/>
            <a:ext cx="609600" cy="609600"/>
          </a:xfrm>
          <a:prstGeom prst="rect">
            <a:avLst/>
          </a:prstGeom>
        </p:spPr>
      </p:pic>
    </p:spTree>
    <p:extLst>
      <p:ext uri="{BB962C8B-B14F-4D97-AF65-F5344CB8AC3E}">
        <p14:creationId xmlns:p14="http://schemas.microsoft.com/office/powerpoint/2010/main" val="386665184"/>
      </p:ext>
    </p:extLst>
  </p:cSld>
  <p:clrMapOvr>
    <a:masterClrMapping/>
  </p:clrMapOvr>
  <mc:AlternateContent xmlns:mc="http://schemas.openxmlformats.org/markup-compatibility/2006">
    <mc:Choice xmlns:p14="http://schemas.microsoft.com/office/powerpoint/2010/main" Requires="p14">
      <p:transition spd="slow" p14:dur="2000" advTm="120884"/>
    </mc:Choice>
    <mc:Fallback>
      <p:transition spd="slow" advTm="12088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3311" objId="4"/>
        <p14:stopEvt time="73478"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2013" y="0"/>
            <a:ext cx="9539784" cy="577755"/>
          </a:xfrm>
        </p:spPr>
        <p:txBody>
          <a:bodyPr>
            <a:normAutofit fontScale="90000"/>
          </a:bodyPr>
          <a:lstStyle/>
          <a:p>
            <a:pPr algn="ctr"/>
            <a:r>
              <a:rPr lang="uk-UA" b="1" i="1" dirty="0" smtClean="0">
                <a:solidFill>
                  <a:schemeClr val="tx1"/>
                </a:solidFill>
              </a:rPr>
              <a:t>Класифікація </a:t>
            </a:r>
            <a:r>
              <a:rPr lang="uk-UA" sz="3100" b="1" i="1" dirty="0">
                <a:solidFill>
                  <a:schemeClr val="tx1"/>
                </a:solidFill>
                <a:latin typeface="+mn-lt"/>
                <a:ea typeface="+mn-ea"/>
                <a:cs typeface="+mn-cs"/>
              </a:rPr>
              <a:t>СПД</a:t>
            </a:r>
            <a:r>
              <a:rPr lang="ru-RU" dirty="0"/>
              <a:t/>
            </a:r>
            <a:br>
              <a:rPr lang="ru-RU" dirty="0"/>
            </a:br>
            <a:endParaRPr lang="ru-RU" dirty="0"/>
          </a:p>
        </p:txBody>
      </p:sp>
      <p:sp>
        <p:nvSpPr>
          <p:cNvPr id="3" name="Объект 2"/>
          <p:cNvSpPr>
            <a:spLocks noGrp="1"/>
          </p:cNvSpPr>
          <p:nvPr>
            <p:ph idx="1"/>
          </p:nvPr>
        </p:nvSpPr>
        <p:spPr>
          <a:xfrm>
            <a:off x="232013" y="577755"/>
            <a:ext cx="9539784" cy="6109648"/>
          </a:xfrm>
        </p:spPr>
        <p:txBody>
          <a:bodyPr/>
          <a:lstStyle/>
          <a:p>
            <a:pPr marL="0" lvl="0" indent="0">
              <a:buNone/>
            </a:pPr>
            <a:r>
              <a:rPr lang="uk-UA" sz="2400" b="1" i="1" dirty="0" smtClean="0">
                <a:solidFill>
                  <a:schemeClr val="tx1"/>
                </a:solidFill>
              </a:rPr>
              <a:t>	</a:t>
            </a:r>
            <a:r>
              <a:rPr lang="uk-UA" sz="2800" b="1" i="1" dirty="0" smtClean="0">
                <a:solidFill>
                  <a:schemeClr val="tx1"/>
                </a:solidFill>
              </a:rPr>
              <a:t>За </a:t>
            </a:r>
            <a:r>
              <a:rPr lang="uk-UA" sz="2800" b="1" i="1" dirty="0">
                <a:solidFill>
                  <a:schemeClr val="tx1"/>
                </a:solidFill>
              </a:rPr>
              <a:t>призначенням </a:t>
            </a:r>
            <a:r>
              <a:rPr lang="uk-UA" sz="2800" i="1" dirty="0">
                <a:solidFill>
                  <a:schemeClr val="tx1"/>
                </a:solidFill>
              </a:rPr>
              <a:t>СПД розділяються на наступні види:</a:t>
            </a:r>
            <a:endParaRPr lang="uk-UA" sz="2800" dirty="0" smtClean="0"/>
          </a:p>
          <a:p>
            <a:pPr lvl="0">
              <a:buFont typeface="Wingdings" panose="05000000000000000000" pitchFamily="2" charset="2"/>
              <a:buChar char="§"/>
            </a:pPr>
            <a:r>
              <a:rPr lang="uk-UA" sz="2800" dirty="0" smtClean="0"/>
              <a:t>системи </a:t>
            </a:r>
            <a:r>
              <a:rPr lang="uk-UA" sz="2800" dirty="0"/>
              <a:t>телемовлення;</a:t>
            </a:r>
            <a:endParaRPr lang="ru-RU" sz="2800" dirty="0"/>
          </a:p>
          <a:p>
            <a:pPr lvl="0">
              <a:buFont typeface="Wingdings" panose="05000000000000000000" pitchFamily="2" charset="2"/>
              <a:buChar char="§"/>
            </a:pPr>
            <a:r>
              <a:rPr lang="uk-UA" sz="2800" dirty="0"/>
              <a:t>системи зв'язку (в </a:t>
            </a:r>
            <a:r>
              <a:rPr lang="uk-UA" sz="2800" dirty="0" err="1"/>
              <a:t>т.ч</a:t>
            </a:r>
            <a:r>
              <a:rPr lang="uk-UA" sz="2800" dirty="0"/>
              <a:t>. персонального виклику);</a:t>
            </a:r>
            <a:endParaRPr lang="ru-RU" sz="2800" dirty="0"/>
          </a:p>
          <a:p>
            <a:pPr lvl="0">
              <a:buFont typeface="Wingdings" panose="05000000000000000000" pitchFamily="2" charset="2"/>
              <a:buChar char="§"/>
            </a:pPr>
            <a:r>
              <a:rPr lang="uk-UA" sz="2800" dirty="0"/>
              <a:t>комп'ютерні мережі</a:t>
            </a:r>
            <a:r>
              <a:rPr lang="uk-UA" sz="2800" dirty="0" smtClean="0"/>
              <a:t>.</a:t>
            </a:r>
          </a:p>
          <a:p>
            <a:pPr marL="0" indent="0">
              <a:buNone/>
            </a:pPr>
            <a:r>
              <a:rPr lang="uk-UA" sz="2800" b="1" i="1" dirty="0" smtClean="0">
                <a:solidFill>
                  <a:schemeClr val="tx1"/>
                </a:solidFill>
              </a:rPr>
              <a:t>	За </a:t>
            </a:r>
            <a:r>
              <a:rPr lang="uk-UA" sz="2800" b="1" i="1" dirty="0">
                <a:solidFill>
                  <a:schemeClr val="tx1"/>
                </a:solidFill>
              </a:rPr>
              <a:t>типом використовуваного середовища передачі інформації:</a:t>
            </a:r>
            <a:endParaRPr lang="ru-RU" sz="2800" b="1" i="1" dirty="0">
              <a:solidFill>
                <a:schemeClr val="tx1"/>
              </a:solidFill>
            </a:endParaRPr>
          </a:p>
          <a:p>
            <a:pPr lvl="0">
              <a:buFont typeface="Wingdings" panose="05000000000000000000" pitchFamily="2" charset="2"/>
              <a:buChar char="§"/>
            </a:pPr>
            <a:r>
              <a:rPr lang="uk-UA" sz="2800" dirty="0"/>
              <a:t>кабельні (традиційні мідні);</a:t>
            </a:r>
            <a:endParaRPr lang="ru-RU" sz="2800" dirty="0"/>
          </a:p>
          <a:p>
            <a:pPr lvl="0">
              <a:buFont typeface="Wingdings" panose="05000000000000000000" pitchFamily="2" charset="2"/>
              <a:buChar char="§"/>
            </a:pPr>
            <a:r>
              <a:rPr lang="uk-UA" sz="2800" dirty="0"/>
              <a:t>оптоволоконні;</a:t>
            </a:r>
            <a:endParaRPr lang="ru-RU" sz="2800" dirty="0"/>
          </a:p>
          <a:p>
            <a:pPr lvl="0">
              <a:buFont typeface="Wingdings" panose="05000000000000000000" pitchFamily="2" charset="2"/>
              <a:buChar char="§"/>
            </a:pPr>
            <a:r>
              <a:rPr lang="uk-UA" sz="2800" dirty="0"/>
              <a:t>ефірні;</a:t>
            </a:r>
            <a:endParaRPr lang="ru-RU" sz="2800" dirty="0"/>
          </a:p>
          <a:p>
            <a:pPr lvl="0">
              <a:buFont typeface="Wingdings" panose="05000000000000000000" pitchFamily="2" charset="2"/>
              <a:buChar char="§"/>
            </a:pPr>
            <a:r>
              <a:rPr lang="uk-UA" sz="2800" dirty="0"/>
              <a:t>супутникові.</a:t>
            </a:r>
            <a:endParaRPr lang="ru-RU" sz="2800" dirty="0"/>
          </a:p>
          <a:p>
            <a:pPr lvl="0"/>
            <a:endParaRPr lang="ru-RU" sz="2000" dirty="0"/>
          </a:p>
          <a:p>
            <a:endParaRPr lang="ru-RU" dirty="0"/>
          </a:p>
        </p:txBody>
      </p:sp>
      <p:pic>
        <p:nvPicPr>
          <p:cNvPr id="4" name="л2.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36300" y="292100"/>
            <a:ext cx="609600" cy="609600"/>
          </a:xfrm>
          <a:prstGeom prst="rect">
            <a:avLst/>
          </a:prstGeom>
        </p:spPr>
      </p:pic>
    </p:spTree>
    <p:extLst>
      <p:ext uri="{BB962C8B-B14F-4D97-AF65-F5344CB8AC3E}">
        <p14:creationId xmlns:p14="http://schemas.microsoft.com/office/powerpoint/2010/main" val="1026667233"/>
      </p:ext>
    </p:extLst>
  </p:cSld>
  <p:clrMapOvr>
    <a:masterClrMapping/>
  </p:clrMapOvr>
  <mc:AlternateContent xmlns:mc="http://schemas.openxmlformats.org/markup-compatibility/2006">
    <mc:Choice xmlns:p14="http://schemas.microsoft.com/office/powerpoint/2010/main" Requires="p14">
      <p:transition spd="slow" p14:dur="2000" advTm="77264"/>
    </mc:Choice>
    <mc:Fallback>
      <p:transition spd="slow" advTm="77264"/>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4719" objId="4"/>
        <p14:stopEvt time="39070" objId="4"/>
      </p14:showEvtLst>
    </p:ext>
  </p:extLst>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11388</TotalTime>
  <Words>3118</Words>
  <Application>Microsoft Office PowerPoint</Application>
  <PresentationFormat>Широкоэкранный</PresentationFormat>
  <Paragraphs>116</Paragraphs>
  <Slides>34</Slides>
  <Notes>0</Notes>
  <HiddenSlides>0</HiddenSlides>
  <MMClips>29</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34</vt:i4>
      </vt:variant>
    </vt:vector>
  </HeadingPairs>
  <TitlesOfParts>
    <vt:vector size="39" baseType="lpstr">
      <vt:lpstr>Arial</vt:lpstr>
      <vt:lpstr>Trebuchet MS</vt:lpstr>
      <vt:lpstr>Wingdings</vt:lpstr>
      <vt:lpstr>Wingdings 3</vt:lpstr>
      <vt:lpstr>Аспект</vt:lpstr>
      <vt:lpstr>Навчальна дисципліна: «Вступ до телекомунікацій та радіотехніки»</vt:lpstr>
      <vt:lpstr>Лекція 2 «Вступ. Принципи організації навчання до обраної спеціальності»</vt:lpstr>
      <vt:lpstr>1.Сучасні системи передачі інформації.</vt:lpstr>
      <vt:lpstr>Презентация PowerPoint</vt:lpstr>
      <vt:lpstr>Презентация PowerPoint</vt:lpstr>
      <vt:lpstr>Презентация PowerPoint</vt:lpstr>
      <vt:lpstr>Дане перетворення розбивається на два етапи:</vt:lpstr>
      <vt:lpstr>Телекомунікаційні СПД </vt:lpstr>
      <vt:lpstr>Класифікація СПД </vt:lpstr>
      <vt:lpstr>Класифікація СПД </vt:lpstr>
      <vt:lpstr>Телефонний зв'язок, телефонія - вид зв'язку, заснований на передачі звуку між абонентами. </vt:lpstr>
      <vt:lpstr>Презентация PowerPoint</vt:lpstr>
      <vt:lpstr>. Класифікація телекомунікаційних мереж</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Навчальна дисципліна: «Вступ до телекомунікацій та радіотехніки»</dc:title>
  <dc:creator>Маришка</dc:creator>
  <cp:lastModifiedBy>Маришка</cp:lastModifiedBy>
  <cp:revision>26</cp:revision>
  <dcterms:created xsi:type="dcterms:W3CDTF">2020-09-13T08:57:33Z</dcterms:created>
  <dcterms:modified xsi:type="dcterms:W3CDTF">2020-09-21T06:45:44Z</dcterms:modified>
</cp:coreProperties>
</file>