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3184758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70438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95748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3403604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54393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218744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682087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318430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160542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1FF56B2-BDC7-420B-8C3B-FE65073A6C5A}" type="datetimeFigureOut">
              <a:rPr lang="ru-RU" smtClean="0"/>
              <a:t>25.10.2020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1927344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FF56B2-BDC7-420B-8C3B-FE65073A6C5A}" type="datetimeFigureOut">
              <a:rPr lang="ru-RU" smtClean="0"/>
              <a:t>25.10.2020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3835911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1FF56B2-BDC7-420B-8C3B-FE65073A6C5A}" type="datetimeFigureOut">
              <a:rPr lang="ru-RU" smtClean="0"/>
              <a:t>25.10.2020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2720064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1FF56B2-BDC7-420B-8C3B-FE65073A6C5A}" type="datetimeFigureOut">
              <a:rPr lang="ru-RU" smtClean="0"/>
              <a:t>25.10.2020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343875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F56B2-BDC7-420B-8C3B-FE65073A6C5A}" type="datetimeFigureOut">
              <a:rPr lang="ru-RU" smtClean="0"/>
              <a:t>25.10.2020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5168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1FF56B2-BDC7-420B-8C3B-FE65073A6C5A}" type="datetimeFigureOut">
              <a:rPr lang="ru-RU" smtClean="0"/>
              <a:t>25.10.2020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2202694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1FF56B2-BDC7-420B-8C3B-FE65073A6C5A}" type="datetimeFigureOut">
              <a:rPr lang="ru-RU" smtClean="0"/>
              <a:t>25.10.2020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8FC839-9673-4AB6-8F80-D45600603AE9}" type="slidenum">
              <a:rPr lang="ru-RU" smtClean="0"/>
              <a:t>‹#›</a:t>
            </a:fld>
            <a:endParaRPr lang="ru-RU"/>
          </a:p>
        </p:txBody>
      </p:sp>
    </p:spTree>
    <p:extLst>
      <p:ext uri="{BB962C8B-B14F-4D97-AF65-F5344CB8AC3E}">
        <p14:creationId xmlns:p14="http://schemas.microsoft.com/office/powerpoint/2010/main" val="41866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FF56B2-BDC7-420B-8C3B-FE65073A6C5A}" type="datetimeFigureOut">
              <a:rPr lang="ru-RU" smtClean="0"/>
              <a:t>25.10.2020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18FC839-9673-4AB6-8F80-D45600603AE9}" type="slidenum">
              <a:rPr lang="ru-RU" smtClean="0"/>
              <a:t>‹#›</a:t>
            </a:fld>
            <a:endParaRPr lang="ru-RU"/>
          </a:p>
        </p:txBody>
      </p:sp>
    </p:spTree>
    <p:extLst>
      <p:ext uri="{BB962C8B-B14F-4D97-AF65-F5344CB8AC3E}">
        <p14:creationId xmlns:p14="http://schemas.microsoft.com/office/powerpoint/2010/main" val="2307946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uk.wikipedia.org/wiki/%D0%95%D0%BA%D0%B2%D0%B0%D1%82%D0%BE%D1%80%D1%96%D0%B0%D0%BB%D1%8C%D0%BD%D0%B8%D0%B9_%D0%BA%D0%BB%D1%96%D0%BC%D0%B0%D1%82%D0%B8%D1%87%D0%BD%D0%B8%D0%B9_%D0%BF%D0%BE%D1%8F%D1%81" TargetMode="External"/><Relationship Id="rId2" Type="http://schemas.openxmlformats.org/officeDocument/2006/relationships/hyperlink" Target="https://uk.wikipedia.org/wiki/%D0%97%D0%B2%27%D1%8F%D0%B7%D0%BE%D0%BA" TargetMode="External"/><Relationship Id="rId1" Type="http://schemas.openxmlformats.org/officeDocument/2006/relationships/slideLayout" Target="../slideLayouts/slideLayout2.xml"/><Relationship Id="rId4" Type="http://schemas.openxmlformats.org/officeDocument/2006/relationships/hyperlink" Target="https://uk.wikipedia.org/w/index.php?title=%D0%86r%D1%96d%D1%96um&amp;action=edit&amp;redlink=1"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uk.wikipedia.org/wiki/%D0%9A%D0%BE%D1%81%D0%BC%D0%BE%D1%8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uk.wikipedia.org/wiki/%D0%A2%D1%80%D0%B0%D0%BD%D1%81%D0%BF%D0%BE%D0%BD%D0%B4%D0%B5%D1%80" TargetMode="External"/><Relationship Id="rId3" Type="http://schemas.openxmlformats.org/officeDocument/2006/relationships/hyperlink" Target="https://uk.wikipedia.org/wiki/%D0%A8%D1%82%D1%83%D1%87%D0%BD%D0%B8%D0%B9_%D1%81%D1%83%D0%BF%D1%83%D1%82%D0%BD%D0%B8%D0%BA_%D0%97%D0%B5%D0%BC%D0%BB%D1%96" TargetMode="External"/><Relationship Id="rId7" Type="http://schemas.openxmlformats.org/officeDocument/2006/relationships/hyperlink" Target="https://uk.wikipedia.org/wiki/%D0%90%D0%BD%D1%82%D0%B5%D0%BD%D0%B0" TargetMode="External"/><Relationship Id="rId2" Type="http://schemas.openxmlformats.org/officeDocument/2006/relationships/hyperlink" Target="https://uk.wikipedia.org/wiki/%D0%9A%D0%BE%D1%81%D0%BC%D1%96%D1%87%D0%BD%D0%B8%D0%B9_%D1%80%D0%B0%D0%B4%D1%96%D0%BE%D0%B7%D0%B2%27%D1%8F%D0%B7%D0%BE%D0%BA" TargetMode="External"/><Relationship Id="rId1" Type="http://schemas.openxmlformats.org/officeDocument/2006/relationships/slideLayout" Target="../slideLayouts/slideLayout2.xml"/><Relationship Id="rId6" Type="http://schemas.openxmlformats.org/officeDocument/2006/relationships/hyperlink" Target="https://uk.wikipedia.org/wiki/%D0%9C%D0%BE%D0%B4%D1%83%D0%BB%D1%8F%D1%86%D1%96%D1%8F" TargetMode="External"/><Relationship Id="rId5" Type="http://schemas.openxmlformats.org/officeDocument/2006/relationships/hyperlink" Target="https://uk.wikipedia.org/wiki/%D0%A0%D0%B0%D0%B4%D1%96%D0%BE%D0%B7%D0%B2%27%D1%8F%D0%B7%D0%BE%D0%BA" TargetMode="External"/><Relationship Id="rId4" Type="http://schemas.openxmlformats.org/officeDocument/2006/relationships/hyperlink" Target="https://uk.wikipedia.org/wiki/%D0%A0%D0%B5%D1%82%D1%80%D0%B0%D0%BD%D1%81%D0%BB%D1%8F%D1%82%D0%BE%D1%8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uk.wikipedia.org/wiki/%D0%90%D1%82%D0%BC%D0%BE%D1%81%D1%84%D0%B5%D1%80%D0%B0_%D0%97%D0%B5%D0%BC%D0%BB%D1%96" TargetMode="External"/><Relationship Id="rId2" Type="http://schemas.openxmlformats.org/officeDocument/2006/relationships/hyperlink" Target="https://uk.wikipedia.org/wiki/%D0%A0%D0%B0%D0%B4%D1%96%D0%BE%D1%85%D0%B2%D0%B8%D0%BB%D1%96" TargetMode="External"/><Relationship Id="rId1" Type="http://schemas.openxmlformats.org/officeDocument/2006/relationships/slideLayout" Target="../slideLayouts/slideLayout2.xml"/><Relationship Id="rId4" Type="http://schemas.openxmlformats.org/officeDocument/2006/relationships/hyperlink" Target="https://uk.wikipedia.org/wiki/IT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uk.wikipedia.org/wiki/%D0%A0%D0%B0%D0%B4%D1%96%D0%BE%D0%BB%D0%BE%D0%BA%D0%B0%D1%86%D1%96%D1%8F" TargetMode="External"/><Relationship Id="rId3" Type="http://schemas.openxmlformats.org/officeDocument/2006/relationships/hyperlink" Target="https://uk.wikipedia.org/wiki/L_%D0%B4%D1%96%D0%B0%D0%BF%D0%B0%D0%B7%D0%BE%D0%BD" TargetMode="External"/><Relationship Id="rId7" Type="http://schemas.openxmlformats.org/officeDocument/2006/relationships/hyperlink" Target="https://uk.wikipedia.org/w/index.php?title=X-%D0%B4%D1%96%D0%B0%D0%BF%D0%B0%D0%B7%D0%BE%D0%BD&amp;action=edit&amp;redlink=1" TargetMode="External"/><Relationship Id="rId2" Type="http://schemas.openxmlformats.org/officeDocument/2006/relationships/hyperlink" Target="https://uk.wikipedia.org/wiki/ITU" TargetMode="External"/><Relationship Id="rId1" Type="http://schemas.openxmlformats.org/officeDocument/2006/relationships/slideLayout" Target="../slideLayouts/slideLayout2.xml"/><Relationship Id="rId6" Type="http://schemas.openxmlformats.org/officeDocument/2006/relationships/hyperlink" Target="https://uk.wikipedia.org/w/index.php?title=C-%D0%B4%D1%96%D0%B0%D0%BF%D0%B0%D0%B7%D0%BE%D0%BD&amp;action=edit&amp;redlink=1" TargetMode="External"/><Relationship Id="rId11" Type="http://schemas.openxmlformats.org/officeDocument/2006/relationships/hyperlink" Target="https://uk.wikipedia.org/w/index.php?title=Ka-%D0%B4%D1%96%D0%B0%D0%BF%D0%B0%D0%B7%D0%BE%D0%BD&amp;action=edit&amp;redlink=1" TargetMode="External"/><Relationship Id="rId5" Type="http://schemas.openxmlformats.org/officeDocument/2006/relationships/hyperlink" Target="https://uk.wikipedia.org/wiki/S_%D0%B4%D1%96%D0%B0%D0%BF%D0%B0%D0%B7%D0%BE%D0%BD" TargetMode="External"/><Relationship Id="rId10" Type="http://schemas.openxmlformats.org/officeDocument/2006/relationships/hyperlink" Target="https://uk.wikipedia.org/wiki/K_%D0%B4%D1%96%D0%B0%D0%BF%D0%B0%D0%B7%D0%BE%D0%BD_(IEEE)" TargetMode="External"/><Relationship Id="rId4" Type="http://schemas.openxmlformats.org/officeDocument/2006/relationships/hyperlink" Target="https://uk.wikipedia.org/wiki/%D0%93%D0%93%D1%86" TargetMode="External"/><Relationship Id="rId9" Type="http://schemas.openxmlformats.org/officeDocument/2006/relationships/hyperlink" Target="https://uk.wikipedia.org/wiki/Ku-%D0%B4%D1%96%D0%B0%D0%BF%D0%B0%D0%B7%D0%BE%D0%B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uk.wikipedia.org/wiki/Ku-%D0%B4%D1%96%D0%B0%D0%BF%D0%B0%D0%B7%D0%BE%D0%B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k.wikipedia.org/wiki/%D0%86%D0%BD%D1%82%D0%B5%D1%80%D0%BD%D0%B5%D1%8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1045" y="136478"/>
            <a:ext cx="9144000" cy="1991602"/>
          </a:xfrm>
        </p:spPr>
        <p:txBody>
          <a:bodyPr>
            <a:normAutofit fontScale="90000"/>
          </a:bodyPr>
          <a:lstStyle/>
          <a:p>
            <a:r>
              <a:rPr lang="uk-UA" sz="4400" dirty="0" smtClean="0"/>
              <a:t/>
            </a:r>
            <a:br>
              <a:rPr lang="uk-UA" sz="4400" dirty="0" smtClean="0"/>
            </a:br>
            <a:r>
              <a:rPr lang="uk-UA" sz="4400" dirty="0"/>
              <a:t/>
            </a:r>
            <a:br>
              <a:rPr lang="uk-UA" sz="4400" dirty="0"/>
            </a:br>
            <a:r>
              <a:rPr lang="uk-UA" sz="4400" dirty="0" smtClean="0"/>
              <a:t/>
            </a:r>
            <a:br>
              <a:rPr lang="uk-UA" sz="4400" dirty="0" smtClean="0"/>
            </a:br>
            <a:r>
              <a:rPr lang="uk-UA" sz="4400" dirty="0"/>
              <a:t/>
            </a:r>
            <a:br>
              <a:rPr lang="uk-UA" sz="4400" dirty="0"/>
            </a:br>
            <a:r>
              <a:rPr lang="uk-UA" sz="4400" dirty="0" smtClean="0"/>
              <a:t/>
            </a:r>
            <a:br>
              <a:rPr lang="uk-UA" sz="4400" dirty="0" smtClean="0"/>
            </a:br>
            <a:endParaRPr lang="ru-RU" dirty="0"/>
          </a:p>
        </p:txBody>
      </p:sp>
      <p:sp>
        <p:nvSpPr>
          <p:cNvPr id="4" name="Прямоугольник 3"/>
          <p:cNvSpPr/>
          <p:nvPr/>
        </p:nvSpPr>
        <p:spPr>
          <a:xfrm>
            <a:off x="2488442" y="0"/>
            <a:ext cx="7447128" cy="2170851"/>
          </a:xfrm>
          <a:prstGeom prst="rect">
            <a:avLst/>
          </a:prstGeom>
        </p:spPr>
        <p:txBody>
          <a:bodyPr wrap="square">
            <a:spAutoFit/>
          </a:bodyPr>
          <a:lstStyle/>
          <a:p>
            <a:pPr algn="ctr" defTabSz="457200">
              <a:lnSpc>
                <a:spcPct val="107000"/>
              </a:lnSpc>
              <a:spcBef>
                <a:spcPct val="0"/>
              </a:spcBef>
              <a:spcAft>
                <a:spcPts val="800"/>
              </a:spcAft>
            </a:pPr>
            <a:r>
              <a:rPr lang="uk-UA" sz="4000" i="1" dirty="0">
                <a:effectLst>
                  <a:outerShdw blurRad="38100" dist="38100" dir="2700000" algn="tl">
                    <a:srgbClr val="000000">
                      <a:alpha val="43137"/>
                    </a:srgbClr>
                  </a:outerShdw>
                </a:effectLst>
                <a:latin typeface="+mj-lt"/>
                <a:ea typeface="+mj-ea"/>
                <a:cs typeface="+mj-cs"/>
              </a:rPr>
              <a:t>Навчальна дисципліна:</a:t>
            </a:r>
            <a:endParaRPr lang="ru-RU" sz="4000" i="1" dirty="0">
              <a:effectLst>
                <a:outerShdw blurRad="38100" dist="38100" dir="2700000" algn="tl">
                  <a:srgbClr val="000000">
                    <a:alpha val="43137"/>
                  </a:srgbClr>
                </a:outerShdw>
              </a:effectLst>
              <a:latin typeface="+mj-lt"/>
              <a:ea typeface="+mj-ea"/>
              <a:cs typeface="+mj-cs"/>
            </a:endParaRPr>
          </a:p>
          <a:p>
            <a:pPr algn="ctr" defTabSz="457200">
              <a:lnSpc>
                <a:spcPct val="107000"/>
              </a:lnSpc>
              <a:spcBef>
                <a:spcPct val="0"/>
              </a:spcBef>
              <a:spcAft>
                <a:spcPts val="800"/>
              </a:spcAft>
            </a:pPr>
            <a:r>
              <a:rPr lang="uk-UA" sz="4000" i="1" dirty="0">
                <a:effectLst>
                  <a:outerShdw blurRad="38100" dist="38100" dir="2700000" algn="tl">
                    <a:srgbClr val="000000">
                      <a:alpha val="43137"/>
                    </a:srgbClr>
                  </a:outerShdw>
                </a:effectLst>
                <a:latin typeface="+mj-lt"/>
                <a:ea typeface="+mj-ea"/>
                <a:cs typeface="+mj-cs"/>
              </a:rPr>
              <a:t>«Вступ до телекомунікацій та радіотехніки»</a:t>
            </a:r>
            <a:endParaRPr lang="ru-RU" sz="4000" i="1" dirty="0">
              <a:effectLst>
                <a:outerShdw blurRad="38100" dist="38100" dir="2700000" algn="tl">
                  <a:srgbClr val="000000">
                    <a:alpha val="43137"/>
                  </a:srgbClr>
                </a:outerShdw>
              </a:effectLst>
              <a:latin typeface="+mj-lt"/>
              <a:ea typeface="+mj-ea"/>
              <a:cs typeface="+mj-cs"/>
            </a:endParaRPr>
          </a:p>
        </p:txBody>
      </p:sp>
      <p:pic>
        <p:nvPicPr>
          <p:cNvPr id="5" name="Рисунок 4"/>
          <p:cNvPicPr/>
          <p:nvPr/>
        </p:nvPicPr>
        <p:blipFill>
          <a:blip r:embed="rId2"/>
          <a:stretch>
            <a:fillRect/>
          </a:stretch>
        </p:blipFill>
        <p:spPr>
          <a:xfrm>
            <a:off x="3043934" y="2044700"/>
            <a:ext cx="5749290" cy="4813300"/>
          </a:xfrm>
          <a:prstGeom prst="rect">
            <a:avLst/>
          </a:prstGeom>
        </p:spPr>
      </p:pic>
    </p:spTree>
    <p:extLst>
      <p:ext uri="{BB962C8B-B14F-4D97-AF65-F5344CB8AC3E}">
        <p14:creationId xmlns:p14="http://schemas.microsoft.com/office/powerpoint/2010/main" val="510174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Мережа супутникових каналів за схемою &quot;Зірка&quo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17952" y="0"/>
            <a:ext cx="9132109" cy="6858000"/>
          </a:xfrm>
          <a:prstGeom prst="rect">
            <a:avLst/>
          </a:prstGeom>
          <a:noFill/>
          <a:ln>
            <a:noFill/>
          </a:ln>
        </p:spPr>
      </p:pic>
    </p:spTree>
    <p:extLst>
      <p:ext uri="{BB962C8B-B14F-4D97-AF65-F5344CB8AC3E}">
        <p14:creationId xmlns:p14="http://schemas.microsoft.com/office/powerpoint/2010/main" val="264474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836322" cy="6858000"/>
          </a:xfrm>
        </p:spPr>
        <p:txBody>
          <a:bodyPr/>
          <a:lstStyle/>
          <a:p>
            <a:pPr lvl="0"/>
            <a:r>
              <a:rPr lang="uk-UA" sz="2400" dirty="0"/>
              <a:t>В даний час існує багато виробників систем супутникового зв'язку. Одним з піонерів індустрії наземного обладнання супутникового зв'язку є компанія ANACOM, </a:t>
            </a:r>
            <a:r>
              <a:rPr lang="uk-UA" sz="2400" dirty="0" err="1"/>
              <a:t>Inc</a:t>
            </a:r>
            <a:r>
              <a:rPr lang="uk-UA" sz="2400" dirty="0"/>
              <a:t>. Вже понад 30 років компанія розробляє і виробляє устаткування супутникового зв'язку і є лідером ринку, за рахунок випуску нових і вдосконалених продуктів з високою надійністю і продуктивністю. Компанія ЛІТЕР, є партнером ANACOM, </a:t>
            </a:r>
            <a:r>
              <a:rPr lang="uk-UA" sz="2400" dirty="0" err="1"/>
              <a:t>Inc</a:t>
            </a:r>
            <a:r>
              <a:rPr lang="uk-UA" sz="2400" dirty="0"/>
              <a:t>. на території України.</a:t>
            </a:r>
            <a:endParaRPr lang="ru-RU" sz="2400" dirty="0"/>
          </a:p>
          <a:p>
            <a:pPr lvl="0"/>
            <a:r>
              <a:rPr lang="uk-UA" sz="2400" dirty="0"/>
              <a:t>Вартість обладнання для забезпечення супутникового зв'язку розраховується виходячи з пакету послуг і зони покриття. Компанія ЛІТЕР, як системний інтегратор, виконує повний комплекс робіт по вибору технологій, підбору обладнання від провідних виробників, проектуванню, побудові і розгортанню систем, введенню в експлуатацію, навчанню, а також гарантійному та післягарантійному сервісному обслуговуванню корпоративних супутникових мереж зв'язку.</a:t>
            </a:r>
            <a:endParaRPr lang="ru-RU" sz="2400" dirty="0"/>
          </a:p>
          <a:p>
            <a:endParaRPr lang="ru-RU" dirty="0"/>
          </a:p>
        </p:txBody>
      </p:sp>
    </p:spTree>
    <p:extLst>
      <p:ext uri="{BB962C8B-B14F-4D97-AF65-F5344CB8AC3E}">
        <p14:creationId xmlns:p14="http://schemas.microsoft.com/office/powerpoint/2010/main" val="897357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1464120" cy="6858000"/>
          </a:xfrm>
        </p:spPr>
        <p:txBody>
          <a:bodyPr>
            <a:normAutofit fontScale="92500" lnSpcReduction="20000"/>
          </a:bodyPr>
          <a:lstStyle/>
          <a:p>
            <a:r>
              <a:rPr lang="uk-UA" sz="2200" dirty="0" smtClean="0"/>
              <a:t>Однієї з важливих характеристик супутникових систем персонального </a:t>
            </a:r>
            <a:r>
              <a:rPr lang="uk-UA" sz="2200" dirty="0" smtClean="0">
                <a:hlinkClick r:id="rId2" tooltip="Зв'язок"/>
              </a:rPr>
              <a:t>зв'язку</a:t>
            </a:r>
            <a:r>
              <a:rPr lang="uk-UA" sz="2200" dirty="0" smtClean="0"/>
              <a:t>, що впливають на якість з'єднання і приступність системи, є мінімальний кут узвишшя ІСЗ над поверхнею Землі. При великому куті узвишшя сигнали від супутника до Землі повинні пройти через менший шар земної атмосфери, що впливає на загасання сигналу, а всілякі перешкоди на Землі (гори, рослинність, будівлі) будуть робити менший вплив</a:t>
            </a:r>
            <a:r>
              <a:rPr lang="ru-RU" sz="2200" dirty="0" smtClean="0"/>
              <a:t>.</a:t>
            </a:r>
            <a:endParaRPr lang="ru-RU" sz="2200" dirty="0"/>
          </a:p>
          <a:p>
            <a:r>
              <a:rPr lang="uk-UA" sz="2200" dirty="0" smtClean="0"/>
              <a:t>Вимоги до мінімального кута узвишшя визначають число супутників у системі. Для полярних орбіт число супутників вибирається виходячи з необхідності покриття </a:t>
            </a:r>
            <a:r>
              <a:rPr lang="uk-UA" sz="2200" dirty="0" smtClean="0">
                <a:hlinkClick r:id="rId3" tooltip="Екваторіальний кліматичний пояс"/>
              </a:rPr>
              <a:t>екваторіальних</a:t>
            </a:r>
            <a:r>
              <a:rPr lang="uk-UA" sz="2200" dirty="0" smtClean="0"/>
              <a:t> районів, тому що перетинання орбіт на полюсах приводить до істотного переповнення ємності системи в цих місцях</a:t>
            </a:r>
            <a:r>
              <a:rPr lang="ru-RU" sz="2200" dirty="0" smtClean="0"/>
              <a:t>.</a:t>
            </a:r>
            <a:endParaRPr lang="ru-RU" sz="2200" dirty="0"/>
          </a:p>
          <a:p>
            <a:r>
              <a:rPr lang="ru-RU" sz="2200" dirty="0"/>
              <a:t>Так, </a:t>
            </a:r>
            <a:r>
              <a:rPr lang="ru-RU" sz="2200" dirty="0" err="1"/>
              <a:t>наприклад</a:t>
            </a:r>
            <a:r>
              <a:rPr lang="ru-RU" sz="2200" dirty="0"/>
              <a:t>, у ССПЗ І</a:t>
            </a:r>
            <a:r>
              <a:rPr lang="en-US" sz="2200" dirty="0"/>
              <a:t>r</a:t>
            </a:r>
            <a:r>
              <a:rPr lang="ru-RU" sz="2200" dirty="0"/>
              <a:t>і</a:t>
            </a:r>
            <a:r>
              <a:rPr lang="en-US" sz="2200" dirty="0"/>
              <a:t>d</a:t>
            </a:r>
            <a:r>
              <a:rPr lang="ru-RU" sz="2200" dirty="0"/>
              <a:t>і</a:t>
            </a:r>
            <a:r>
              <a:rPr lang="en-US" sz="2200" dirty="0"/>
              <a:t>um </a:t>
            </a:r>
            <a:r>
              <a:rPr lang="ru-RU" sz="2200" dirty="0" err="1"/>
              <a:t>мінімальний</a:t>
            </a:r>
            <a:r>
              <a:rPr lang="ru-RU" sz="2200" dirty="0"/>
              <a:t> кут </a:t>
            </a:r>
            <a:r>
              <a:rPr lang="ru-RU" sz="2200" dirty="0" err="1"/>
              <a:t>узвишшя</a:t>
            </a:r>
            <a:r>
              <a:rPr lang="ru-RU" sz="2200" dirty="0"/>
              <a:t> в </a:t>
            </a:r>
            <a:r>
              <a:rPr lang="ru-RU" sz="2200" dirty="0" err="1"/>
              <a:t>екватора</a:t>
            </a:r>
            <a:r>
              <a:rPr lang="ru-RU" sz="2200" dirty="0"/>
              <a:t> </a:t>
            </a:r>
            <a:r>
              <a:rPr lang="ru-RU" sz="2200" dirty="0" err="1"/>
              <a:t>дорівнює</a:t>
            </a:r>
            <a:r>
              <a:rPr lang="ru-RU" sz="2200" dirty="0"/>
              <a:t> 8°, а в </a:t>
            </a:r>
            <a:r>
              <a:rPr lang="ru-RU" sz="2200" dirty="0" err="1"/>
              <a:t>системі</a:t>
            </a:r>
            <a:r>
              <a:rPr lang="ru-RU" sz="2200" dirty="0"/>
              <a:t> </a:t>
            </a:r>
            <a:r>
              <a:rPr lang="en-US" sz="2200" dirty="0" err="1"/>
              <a:t>Globalstar</a:t>
            </a:r>
            <a:r>
              <a:rPr lang="en-US" sz="2200" dirty="0"/>
              <a:t> </a:t>
            </a:r>
            <a:r>
              <a:rPr lang="ru-RU" sz="2200" dirty="0"/>
              <a:t>в </a:t>
            </a:r>
            <a:r>
              <a:rPr lang="ru-RU" sz="2200" dirty="0" err="1"/>
              <a:t>екваторіальних</a:t>
            </a:r>
            <a:r>
              <a:rPr lang="ru-RU" sz="2200" dirty="0"/>
              <a:t> районах </a:t>
            </a:r>
            <a:r>
              <a:rPr lang="ru-RU" sz="2200" dirty="0" err="1"/>
              <a:t>мінімальний</a:t>
            </a:r>
            <a:r>
              <a:rPr lang="ru-RU" sz="2200" dirty="0"/>
              <a:t> кут </a:t>
            </a:r>
            <a:r>
              <a:rPr lang="ru-RU" sz="2200" dirty="0" err="1"/>
              <a:t>узвишшя</a:t>
            </a:r>
            <a:r>
              <a:rPr lang="ru-RU" sz="2200" dirty="0"/>
              <a:t> </a:t>
            </a:r>
            <a:r>
              <a:rPr lang="ru-RU" sz="2200" dirty="0" err="1"/>
              <a:t>складає</a:t>
            </a:r>
            <a:r>
              <a:rPr lang="ru-RU" sz="2200" dirty="0"/>
              <a:t> 15-20°, </a:t>
            </a:r>
            <a:r>
              <a:rPr lang="ru-RU" sz="2200" dirty="0" err="1"/>
              <a:t>що</a:t>
            </a:r>
            <a:r>
              <a:rPr lang="ru-RU" sz="2200" dirty="0"/>
              <a:t> </a:t>
            </a:r>
            <a:r>
              <a:rPr lang="ru-RU" sz="2200" dirty="0" err="1"/>
              <a:t>сприяє</a:t>
            </a:r>
            <a:r>
              <a:rPr lang="ru-RU" sz="2200" dirty="0"/>
              <a:t> </a:t>
            </a:r>
            <a:r>
              <a:rPr lang="ru-RU" sz="2200" dirty="0" err="1"/>
              <a:t>більш</a:t>
            </a:r>
            <a:r>
              <a:rPr lang="ru-RU" sz="2200" dirty="0"/>
              <a:t> </a:t>
            </a:r>
            <a:r>
              <a:rPr lang="ru-RU" sz="2200" dirty="0" err="1"/>
              <a:t>якісному</a:t>
            </a:r>
            <a:r>
              <a:rPr lang="ru-RU" sz="2200" dirty="0"/>
              <a:t> </a:t>
            </a:r>
            <a:r>
              <a:rPr lang="ru-RU" sz="2200" dirty="0" err="1"/>
              <a:t>обслуговуванню</a:t>
            </a:r>
            <a:r>
              <a:rPr lang="ru-RU" sz="2200" dirty="0"/>
              <a:t> </a:t>
            </a:r>
            <a:r>
              <a:rPr lang="ru-RU" sz="2200" dirty="0" err="1"/>
              <a:t>користувачів</a:t>
            </a:r>
            <a:r>
              <a:rPr lang="ru-RU" sz="2200" dirty="0"/>
              <a:t>. ІСЗ </a:t>
            </a:r>
            <a:r>
              <a:rPr lang="ru-RU" sz="2200" dirty="0">
                <a:hlinkClick r:id="rId4" tooltip="Іrіdіum (ще не написана)"/>
              </a:rPr>
              <a:t>І</a:t>
            </a:r>
            <a:r>
              <a:rPr lang="en-US" sz="2200" dirty="0">
                <a:hlinkClick r:id="rId4" tooltip="Іrіdіum (ще не написана)"/>
              </a:rPr>
              <a:t>r</a:t>
            </a:r>
            <a:r>
              <a:rPr lang="ru-RU" sz="2200" dirty="0">
                <a:hlinkClick r:id="rId4" tooltip="Іrіdіum (ще не написана)"/>
              </a:rPr>
              <a:t>і</a:t>
            </a:r>
            <a:r>
              <a:rPr lang="en-US" sz="2200" dirty="0">
                <a:hlinkClick r:id="rId4" tooltip="Іrіdіum (ще не написана)"/>
              </a:rPr>
              <a:t>d</a:t>
            </a:r>
            <a:r>
              <a:rPr lang="ru-RU" sz="2200" dirty="0">
                <a:hlinkClick r:id="rId4" tooltip="Іrіdіum (ще не написана)"/>
              </a:rPr>
              <a:t>і</a:t>
            </a:r>
            <a:r>
              <a:rPr lang="en-US" sz="2200" dirty="0">
                <a:hlinkClick r:id="rId4" tooltip="Іrіdіum (ще не написана)"/>
              </a:rPr>
              <a:t>um</a:t>
            </a:r>
            <a:r>
              <a:rPr lang="en-US" sz="2200" dirty="0"/>
              <a:t>, </a:t>
            </a:r>
            <a:r>
              <a:rPr lang="en-US" sz="2200" dirty="0" err="1"/>
              <a:t>Globalstar</a:t>
            </a:r>
            <a:r>
              <a:rPr lang="en-US" sz="2200" dirty="0"/>
              <a:t> </a:t>
            </a:r>
            <a:r>
              <a:rPr lang="ru-RU" sz="2200" dirty="0" err="1"/>
              <a:t>являє</a:t>
            </a:r>
            <a:r>
              <a:rPr lang="ru-RU" sz="2200" dirty="0"/>
              <a:t> собою ретранслятор з </a:t>
            </a:r>
            <a:r>
              <a:rPr lang="uk-UA" sz="2200" dirty="0" smtClean="0"/>
              <a:t>перетворенням частот, що здійснює прийом сигналів до межах зони обслуговування, їхнє перетворення і передачу на земну станцію. Всі операції по обробці викликів, їхньої комутації</a:t>
            </a:r>
            <a:r>
              <a:rPr lang="ru-RU" sz="2200" dirty="0" smtClean="0"/>
              <a:t>, </a:t>
            </a:r>
            <a:r>
              <a:rPr lang="ru-RU" sz="2200" dirty="0" err="1"/>
              <a:t>перетворенню</a:t>
            </a:r>
            <a:r>
              <a:rPr lang="ru-RU" sz="2200" dirty="0"/>
              <a:t> </a:t>
            </a:r>
            <a:r>
              <a:rPr lang="ru-RU" sz="2200" dirty="0" err="1"/>
              <a:t>сигналів</a:t>
            </a:r>
            <a:r>
              <a:rPr lang="ru-RU" sz="2200" dirty="0"/>
              <a:t> і </a:t>
            </a:r>
            <a:r>
              <a:rPr lang="ru-RU" sz="2200" dirty="0" err="1"/>
              <a:t>поділу</a:t>
            </a:r>
            <a:r>
              <a:rPr lang="ru-RU" sz="2200" dirty="0"/>
              <a:t> </a:t>
            </a:r>
            <a:r>
              <a:rPr lang="ru-RU" sz="2200" dirty="0" err="1"/>
              <a:t>каналів</a:t>
            </a:r>
            <a:r>
              <a:rPr lang="ru-RU" sz="2200" dirty="0"/>
              <a:t> </a:t>
            </a:r>
            <a:r>
              <a:rPr lang="ru-RU" sz="2200" dirty="0" err="1"/>
              <a:t>виробляються</a:t>
            </a:r>
            <a:r>
              <a:rPr lang="ru-RU" sz="2200" dirty="0"/>
              <a:t> на </a:t>
            </a:r>
            <a:r>
              <a:rPr lang="ru-RU" sz="2200" dirty="0" err="1"/>
              <a:t>Землі</a:t>
            </a:r>
            <a:r>
              <a:rPr lang="ru-RU" sz="2200" dirty="0"/>
              <a:t>, де </a:t>
            </a:r>
            <a:r>
              <a:rPr lang="ru-RU" sz="2200" dirty="0" err="1"/>
              <a:t>реалізація</a:t>
            </a:r>
            <a:r>
              <a:rPr lang="ru-RU" sz="2200" dirty="0"/>
              <a:t> </a:t>
            </a:r>
            <a:r>
              <a:rPr lang="uk-UA" sz="2200" dirty="0" smtClean="0"/>
              <a:t>даних функцій обходиться дешевше, апаратура доступна для технічного обслуговування і може бути згодом модернізована. Відсутність обробки сигналу на борті КА, а також відсутність у системі </a:t>
            </a:r>
            <a:r>
              <a:rPr lang="en-US" sz="2200" dirty="0" err="1" smtClean="0"/>
              <a:t>Globalstar</a:t>
            </a:r>
            <a:r>
              <a:rPr lang="en-US" sz="2200" dirty="0" smtClean="0"/>
              <a:t> </a:t>
            </a:r>
            <a:r>
              <a:rPr lang="ru-RU" sz="2200" dirty="0" err="1"/>
              <a:t>ліній</a:t>
            </a:r>
            <a:r>
              <a:rPr lang="ru-RU" sz="2200" dirty="0"/>
              <a:t> </a:t>
            </a:r>
            <a:r>
              <a:rPr lang="ru-RU" sz="2200" dirty="0" err="1"/>
              <a:t>міжсупутникового</a:t>
            </a:r>
            <a:r>
              <a:rPr lang="ru-RU" sz="2200" dirty="0"/>
              <a:t> </a:t>
            </a:r>
            <a:r>
              <a:rPr lang="ru-RU" sz="2200" dirty="0" err="1"/>
              <a:t>зв'язку</a:t>
            </a:r>
            <a:r>
              <a:rPr lang="ru-RU" sz="2200" dirty="0"/>
              <a:t> (на </a:t>
            </a:r>
            <a:r>
              <a:rPr lang="ru-RU" sz="2200" dirty="0" err="1"/>
              <a:t>відміну</a:t>
            </a:r>
            <a:r>
              <a:rPr lang="ru-RU" sz="2200" dirty="0"/>
              <a:t> </a:t>
            </a:r>
            <a:r>
              <a:rPr lang="ru-RU" sz="2200" dirty="0" err="1"/>
              <a:t>від</a:t>
            </a:r>
            <a:r>
              <a:rPr lang="ru-RU" sz="2200" dirty="0"/>
              <a:t> ССПЗ І</a:t>
            </a:r>
            <a:r>
              <a:rPr lang="en-US" sz="2200" dirty="0"/>
              <a:t>r</a:t>
            </a:r>
            <a:r>
              <a:rPr lang="ru-RU" sz="2200" dirty="0"/>
              <a:t>і</a:t>
            </a:r>
            <a:r>
              <a:rPr lang="en-US" sz="2200" dirty="0"/>
              <a:t>d</a:t>
            </a:r>
            <a:r>
              <a:rPr lang="ru-RU" sz="2200" dirty="0"/>
              <a:t>і</a:t>
            </a:r>
            <a:r>
              <a:rPr lang="en-US" sz="2200" dirty="0"/>
              <a:t>um) </a:t>
            </a:r>
            <a:r>
              <a:rPr lang="ru-RU" sz="2200" dirty="0" err="1"/>
              <a:t>роблять</a:t>
            </a:r>
            <a:r>
              <a:rPr lang="ru-RU" sz="2200" dirty="0"/>
              <a:t> КА </a:t>
            </a:r>
            <a:r>
              <a:rPr lang="ru-RU" sz="2200" dirty="0" err="1"/>
              <a:t>простіше</a:t>
            </a:r>
            <a:r>
              <a:rPr lang="ru-RU" sz="2200" dirty="0"/>
              <a:t> і </a:t>
            </a:r>
            <a:r>
              <a:rPr lang="ru-RU" sz="2200" dirty="0" err="1"/>
              <a:t>надійніше</a:t>
            </a:r>
            <a:r>
              <a:rPr lang="ru-RU" sz="2200" dirty="0"/>
              <a:t>. На </a:t>
            </a:r>
            <a:r>
              <a:rPr lang="ru-RU" sz="2200" dirty="0" err="1"/>
              <a:t>супутниках</a:t>
            </a:r>
            <a:r>
              <a:rPr lang="ru-RU" sz="2200" dirty="0"/>
              <a:t> </a:t>
            </a:r>
            <a:r>
              <a:rPr lang="en-US" sz="2200" dirty="0" err="1" smtClean="0"/>
              <a:t>Globalstar</a:t>
            </a:r>
            <a:r>
              <a:rPr lang="uk-UA" sz="2200" baseline="30000" dirty="0"/>
              <a:t> </a:t>
            </a:r>
            <a:r>
              <a:rPr lang="ru-RU" sz="2200" dirty="0" err="1" smtClean="0"/>
              <a:t>передбачена</a:t>
            </a:r>
            <a:r>
              <a:rPr lang="ru-RU" sz="2200" dirty="0" smtClean="0"/>
              <a:t> </a:t>
            </a:r>
            <a:r>
              <a:rPr lang="ru-RU" sz="2200" dirty="0" err="1"/>
              <a:t>тривісна</a:t>
            </a:r>
            <a:r>
              <a:rPr lang="ru-RU" sz="2200" dirty="0"/>
              <a:t> система </a:t>
            </a:r>
            <a:r>
              <a:rPr lang="ru-RU" sz="2200" dirty="0" err="1"/>
              <a:t>стабілізації</a:t>
            </a:r>
            <a:r>
              <a:rPr lang="ru-RU" sz="2200" dirty="0"/>
              <a:t>. Вага ІСЗ - </a:t>
            </a:r>
            <a:r>
              <a:rPr lang="ru-RU" sz="2200" dirty="0" err="1"/>
              <a:t>близько</a:t>
            </a:r>
            <a:r>
              <a:rPr lang="ru-RU" sz="2200" dirty="0"/>
              <a:t> 450 кг. </a:t>
            </a:r>
            <a:r>
              <a:rPr lang="uk-UA" sz="2200" dirty="0" smtClean="0"/>
              <a:t>Сонячні батареї мають потужність 1100 Вт. Потужність передавальної системи ІСЗ приблизно дорівнює одному кіловату. За рахунок оперативного регулювання споживаної потужності бортового ретранслятора в кожнім каналі відповідно до умов прийому мінімізуються енергетичні ресурси ІСЗ. За допомогою низькоорбітальних супутників </a:t>
            </a:r>
            <a:r>
              <a:rPr lang="uk-UA" sz="2200" dirty="0" err="1" smtClean="0"/>
              <a:t>Глобалстар</a:t>
            </a:r>
            <a:r>
              <a:rPr lang="uk-UA" sz="2200" dirty="0" smtClean="0"/>
              <a:t> забезпечує зв'язком абонентів, що виїжджають за межі дії стільникових систем і як і раніше бажаючих користатися звичними послугами</a:t>
            </a:r>
            <a:r>
              <a:rPr lang="ru-RU" sz="2200" dirty="0" smtClean="0"/>
              <a:t>.</a:t>
            </a:r>
            <a:endParaRPr lang="ru-RU" sz="2200" dirty="0"/>
          </a:p>
          <a:p>
            <a:endParaRPr lang="ru-RU" sz="2400" dirty="0"/>
          </a:p>
        </p:txBody>
      </p:sp>
    </p:spTree>
    <p:extLst>
      <p:ext uri="{BB962C8B-B14F-4D97-AF65-F5344CB8AC3E}">
        <p14:creationId xmlns:p14="http://schemas.microsoft.com/office/powerpoint/2010/main" val="3799682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0" y="0"/>
            <a:ext cx="10385946" cy="6858000"/>
          </a:xfrm>
        </p:spPr>
        <p:txBody>
          <a:bodyPr>
            <a:normAutofit lnSpcReduction="10000"/>
          </a:bodyPr>
          <a:lstStyle/>
          <a:p>
            <a:r>
              <a:rPr lang="ru-RU" sz="2000" dirty="0"/>
              <a:t>Система </a:t>
            </a:r>
            <a:r>
              <a:rPr lang="ru-RU" sz="2000" dirty="0" err="1"/>
              <a:t>Глобалстар</a:t>
            </a:r>
            <a:r>
              <a:rPr lang="ru-RU" sz="2000" dirty="0"/>
              <a:t> структурно </a:t>
            </a:r>
            <a:r>
              <a:rPr lang="ru-RU" sz="2000" dirty="0" err="1"/>
              <a:t>складається</a:t>
            </a:r>
            <a:r>
              <a:rPr lang="ru-RU" sz="2000" dirty="0"/>
              <a:t> з </a:t>
            </a:r>
            <a:r>
              <a:rPr lang="ru-RU" sz="2000" dirty="0" err="1"/>
              <a:t>трьох</a:t>
            </a:r>
            <a:r>
              <a:rPr lang="ru-RU" sz="2000" dirty="0"/>
              <a:t> </a:t>
            </a:r>
            <a:r>
              <a:rPr lang="ru-RU" sz="2000" dirty="0" err="1"/>
              <a:t>основних</a:t>
            </a:r>
            <a:r>
              <a:rPr lang="ru-RU" sz="2000" dirty="0"/>
              <a:t> </a:t>
            </a:r>
            <a:r>
              <a:rPr lang="ru-RU" sz="2000" dirty="0" err="1"/>
              <a:t>сегментів</a:t>
            </a:r>
            <a:r>
              <a:rPr lang="ru-RU" sz="2000" dirty="0"/>
              <a:t>: </a:t>
            </a:r>
            <a:r>
              <a:rPr lang="ru-RU" sz="2000" dirty="0" err="1"/>
              <a:t>космічного</a:t>
            </a:r>
            <a:r>
              <a:rPr lang="ru-RU" sz="2000" dirty="0"/>
              <a:t>, наземного і </a:t>
            </a:r>
            <a:r>
              <a:rPr lang="uk-UA" sz="2000" dirty="0" smtClean="0"/>
              <a:t>користувальницького. </a:t>
            </a:r>
            <a:r>
              <a:rPr lang="uk-UA" sz="2000" dirty="0" smtClean="0">
                <a:hlinkClick r:id="rId2" tooltip="Космос"/>
              </a:rPr>
              <a:t>Космічний</a:t>
            </a:r>
            <a:r>
              <a:rPr lang="uk-UA" sz="2000" dirty="0" smtClean="0"/>
              <a:t> сегмент являє собою угруповання з 48 основних і 4 запасних супутників, вагою близько 450 кг, що знаходяться на кругових орбітах на висоті 1414 км. Супутники першого покоління, що експлуатуються на сучасному етапі, розраховані на роботу протягом 7,5 років і більш. Супутники містять бортові ретранслятори без обробки сигналів на борті, що забезпечує їхні малі габарити і вагу, високу надійність, тривалий термін функціонування і більш низьку вартість у порівнянні із супутниками інших </a:t>
            </a:r>
            <a:r>
              <a:rPr lang="ru-RU" sz="2000" dirty="0" smtClean="0"/>
              <a:t>систем</a:t>
            </a:r>
            <a:r>
              <a:rPr lang="ru-RU" sz="2000" dirty="0"/>
              <a:t>.</a:t>
            </a:r>
          </a:p>
          <a:p>
            <a:r>
              <a:rPr lang="uk-UA" sz="2000" dirty="0" smtClean="0"/>
              <a:t>Для зв'язку з земними станціями (фідерні лінії зв'язку) на супутниках установлюються по дві рупорні антени (для прийому і передачі), що працюють у С-діапазоні частот (5091-5250 МГЦ для лінії "нагору" Земля-</a:t>
            </a:r>
            <a:r>
              <a:rPr lang="uk-UA" sz="2000" dirty="0" err="1" smtClean="0"/>
              <a:t>Ісз</a:t>
            </a:r>
            <a:r>
              <a:rPr lang="uk-UA" sz="2000" dirty="0" smtClean="0"/>
              <a:t> і 6875-7055 МГЦ для лінії "униз" </a:t>
            </a:r>
            <a:r>
              <a:rPr lang="uk-UA" sz="2000" dirty="0" err="1" smtClean="0"/>
              <a:t>Ісз</a:t>
            </a:r>
            <a:r>
              <a:rPr lang="uk-UA" sz="2000" dirty="0" smtClean="0"/>
              <a:t>-Земля). Цей діапазон за рахунок застосування правої і лівої кругової поляризації буде використовуватися двічі.</a:t>
            </a:r>
          </a:p>
          <a:p>
            <a:r>
              <a:rPr lang="ru-RU" sz="2000" dirty="0" smtClean="0"/>
              <a:t>Для </a:t>
            </a:r>
            <a:r>
              <a:rPr lang="ru-RU" sz="2000" dirty="0" err="1"/>
              <a:t>ліній</a:t>
            </a:r>
            <a:r>
              <a:rPr lang="ru-RU" sz="2000" dirty="0"/>
              <a:t> </a:t>
            </a:r>
            <a:r>
              <a:rPr lang="ru-RU" sz="2000" dirty="0" err="1"/>
              <a:t>зв'язку</a:t>
            </a:r>
            <a:r>
              <a:rPr lang="ru-RU" sz="2000" dirty="0"/>
              <a:t> ІСЗ </a:t>
            </a:r>
            <a:r>
              <a:rPr lang="ru-RU" sz="2000" dirty="0" err="1"/>
              <a:t>із</a:t>
            </a:r>
            <a:r>
              <a:rPr lang="ru-RU" sz="2000" dirty="0"/>
              <a:t> </a:t>
            </a:r>
            <a:r>
              <a:rPr lang="ru-RU" sz="2000" dirty="0" err="1"/>
              <a:t>мобільними</a:t>
            </a:r>
            <a:r>
              <a:rPr lang="ru-RU" sz="2000" dirty="0"/>
              <a:t> </a:t>
            </a:r>
            <a:r>
              <a:rPr lang="ru-RU" sz="2000" dirty="0" err="1"/>
              <a:t>користувачами</a:t>
            </a:r>
            <a:r>
              <a:rPr lang="ru-RU" sz="2000" dirty="0"/>
              <a:t> </a:t>
            </a:r>
            <a:r>
              <a:rPr lang="ru-RU" sz="2000" dirty="0" err="1"/>
              <a:t>передбачена</a:t>
            </a:r>
            <a:r>
              <a:rPr lang="ru-RU" sz="2000" dirty="0"/>
              <a:t> </a:t>
            </a:r>
            <a:r>
              <a:rPr lang="ru-RU" sz="2000" dirty="0" err="1"/>
              <a:t>експлуатація</a:t>
            </a:r>
            <a:r>
              <a:rPr lang="ru-RU" sz="2000" dirty="0"/>
              <a:t> частот </a:t>
            </a:r>
            <a:r>
              <a:rPr lang="en-US" sz="2000" dirty="0"/>
              <a:t>L-</a:t>
            </a:r>
            <a:r>
              <a:rPr lang="ru-RU" sz="2000" dirty="0" err="1"/>
              <a:t>діапазону</a:t>
            </a:r>
            <a:r>
              <a:rPr lang="ru-RU" sz="2000" dirty="0"/>
              <a:t> (1610-1626,5 МГЦ) для </a:t>
            </a:r>
            <a:r>
              <a:rPr lang="ru-RU" sz="2000" dirty="0" err="1"/>
              <a:t>лінії</a:t>
            </a:r>
            <a:r>
              <a:rPr lang="ru-RU" sz="2000" dirty="0"/>
              <a:t> "</a:t>
            </a:r>
            <a:r>
              <a:rPr lang="ru-RU" sz="2000" dirty="0" err="1"/>
              <a:t>нагору</a:t>
            </a:r>
            <a:r>
              <a:rPr lang="ru-RU" sz="2000" dirty="0"/>
              <a:t>" абонент-ІСЗ і </a:t>
            </a:r>
            <a:r>
              <a:rPr lang="en-US" sz="2000" dirty="0"/>
              <a:t>S-</a:t>
            </a:r>
            <a:r>
              <a:rPr lang="ru-RU" sz="2000" dirty="0" err="1"/>
              <a:t>діапазону</a:t>
            </a:r>
            <a:r>
              <a:rPr lang="ru-RU" sz="2000" dirty="0"/>
              <a:t> (2483,5-2500 МГЦ) для </a:t>
            </a:r>
            <a:r>
              <a:rPr lang="ru-RU" sz="2000" dirty="0" err="1"/>
              <a:t>лінії</a:t>
            </a:r>
            <a:r>
              <a:rPr lang="ru-RU" sz="2000" dirty="0"/>
              <a:t> "</a:t>
            </a:r>
            <a:r>
              <a:rPr lang="ru-RU" sz="2000" dirty="0" err="1"/>
              <a:t>униз</a:t>
            </a:r>
            <a:r>
              <a:rPr lang="ru-RU" sz="2000" dirty="0"/>
              <a:t>" ІСЗ-абонент. </a:t>
            </a:r>
            <a:r>
              <a:rPr lang="ru-RU" sz="2000" dirty="0" err="1"/>
              <a:t>Антени</a:t>
            </a:r>
            <a:r>
              <a:rPr lang="ru-RU" sz="2000" dirty="0"/>
              <a:t> </a:t>
            </a:r>
            <a:r>
              <a:rPr lang="en-US" sz="2000" dirty="0"/>
              <a:t>L- </a:t>
            </a:r>
            <a:r>
              <a:rPr lang="ru-RU" sz="2000" dirty="0"/>
              <a:t>і </a:t>
            </a:r>
            <a:r>
              <a:rPr lang="en-US" sz="2000" dirty="0"/>
              <a:t>S-</a:t>
            </a:r>
            <a:r>
              <a:rPr lang="ru-RU" sz="2000" dirty="0" err="1"/>
              <a:t>діапазонів</a:t>
            </a:r>
            <a:r>
              <a:rPr lang="ru-RU" sz="2000" dirty="0"/>
              <a:t> </a:t>
            </a:r>
            <a:r>
              <a:rPr lang="ru-RU" sz="2000" dirty="0" err="1"/>
              <a:t>являють</a:t>
            </a:r>
            <a:r>
              <a:rPr lang="ru-RU" sz="2000" dirty="0"/>
              <a:t> собою </a:t>
            </a:r>
            <a:r>
              <a:rPr lang="ru-RU" sz="2000" dirty="0" err="1"/>
              <a:t>активні</a:t>
            </a:r>
            <a:r>
              <a:rPr lang="ru-RU" sz="2000" dirty="0"/>
              <a:t> </a:t>
            </a:r>
            <a:r>
              <a:rPr lang="ru-RU" sz="2000" dirty="0" err="1"/>
              <a:t>фазовані</a:t>
            </a:r>
            <a:r>
              <a:rPr lang="ru-RU" sz="2000" dirty="0"/>
              <a:t> </a:t>
            </a:r>
            <a:r>
              <a:rPr lang="uk-UA" sz="2000" dirty="0" smtClean="0"/>
              <a:t>антенні ґрати (ФАР) з 16 променями. Кожен промінь (пелюсток) має свою зону обслуговування на поверхні Землі площею приблизно 2,9 млн. </a:t>
            </a:r>
            <a:r>
              <a:rPr lang="uk-UA" sz="2000" dirty="0" err="1" smtClean="0"/>
              <a:t>км.кв</a:t>
            </a:r>
            <a:r>
              <a:rPr lang="uk-UA" sz="2000" dirty="0" smtClean="0"/>
              <a:t>. Сукупність променів утворить зону обслуговування ІСЗ, близьку за формою до кола діаметром </a:t>
            </a:r>
            <a:r>
              <a:rPr lang="ru-RU" sz="2000" dirty="0" smtClean="0"/>
              <a:t>7600 </a:t>
            </a:r>
            <a:r>
              <a:rPr lang="ru-RU" sz="2000" dirty="0"/>
              <a:t>км. </a:t>
            </a:r>
            <a:r>
              <a:rPr lang="ru-RU" sz="2000" dirty="0" err="1"/>
              <a:t>Прийомна</a:t>
            </a:r>
            <a:r>
              <a:rPr lang="ru-RU" sz="2000" dirty="0"/>
              <a:t> </a:t>
            </a:r>
            <a:r>
              <a:rPr lang="ru-RU" sz="2000" dirty="0" err="1"/>
              <a:t>антена</a:t>
            </a:r>
            <a:r>
              <a:rPr lang="ru-RU" sz="2000" dirty="0"/>
              <a:t> (</a:t>
            </a:r>
            <a:r>
              <a:rPr lang="en-US" sz="2000" dirty="0" smtClean="0"/>
              <a:t>L-</a:t>
            </a:r>
            <a:r>
              <a:rPr lang="uk-UA" sz="2000" dirty="0" smtClean="0"/>
              <a:t>діапазон</a:t>
            </a:r>
            <a:r>
              <a:rPr lang="ru-RU" sz="2000" dirty="0" smtClean="0"/>
              <a:t>) </a:t>
            </a:r>
            <a:r>
              <a:rPr lang="ru-RU" sz="2000" dirty="0" err="1"/>
              <a:t>складається</a:t>
            </a:r>
            <a:r>
              <a:rPr lang="ru-RU" sz="2000" dirty="0"/>
              <a:t> з 61 </a:t>
            </a:r>
            <a:r>
              <a:rPr lang="ru-RU" sz="2000" dirty="0" err="1"/>
              <a:t>елемента</a:t>
            </a:r>
            <a:r>
              <a:rPr lang="ru-RU" sz="2000" dirty="0"/>
              <a:t>. </a:t>
            </a:r>
            <a:r>
              <a:rPr lang="ru-RU" sz="2000" dirty="0" err="1"/>
              <a:t>Передавальна</a:t>
            </a:r>
            <a:r>
              <a:rPr lang="ru-RU" sz="2000" dirty="0"/>
              <a:t> ФАР (</a:t>
            </a:r>
            <a:r>
              <a:rPr lang="en-US" sz="2000" dirty="0"/>
              <a:t>S-</a:t>
            </a:r>
            <a:r>
              <a:rPr lang="ru-RU" sz="2000" dirty="0" err="1"/>
              <a:t>діапазон</a:t>
            </a:r>
            <a:r>
              <a:rPr lang="ru-RU" sz="2000" dirty="0"/>
              <a:t>) </a:t>
            </a:r>
            <a:r>
              <a:rPr lang="ru-RU" sz="2000" dirty="0" err="1"/>
              <a:t>збуджується</a:t>
            </a:r>
            <a:r>
              <a:rPr lang="ru-RU" sz="2000" dirty="0"/>
              <a:t> 91 </a:t>
            </a:r>
            <a:r>
              <a:rPr lang="ru-RU" sz="2000" dirty="0" err="1"/>
              <a:t>друкованим</a:t>
            </a:r>
            <a:r>
              <a:rPr lang="ru-RU" sz="2000" dirty="0"/>
              <a:t> </a:t>
            </a:r>
            <a:r>
              <a:rPr lang="ru-RU" sz="2000" dirty="0" err="1"/>
              <a:t>підсилювальним</a:t>
            </a:r>
            <a:r>
              <a:rPr lang="ru-RU" sz="2000" dirty="0"/>
              <a:t> </a:t>
            </a:r>
            <a:r>
              <a:rPr lang="ru-RU" sz="2000" dirty="0" err="1"/>
              <a:t>елементом</a:t>
            </a:r>
            <a:r>
              <a:rPr lang="ru-RU" sz="2000" dirty="0"/>
              <a:t> </a:t>
            </a:r>
            <a:r>
              <a:rPr lang="ru-RU" sz="2000" dirty="0" err="1"/>
              <a:t>потужністю</a:t>
            </a:r>
            <a:r>
              <a:rPr lang="ru-RU" sz="2000" dirty="0"/>
              <a:t> 4 Вт </a:t>
            </a:r>
            <a:r>
              <a:rPr lang="ru-RU" sz="2000" dirty="0" err="1"/>
              <a:t>кожний</a:t>
            </a:r>
            <a:r>
              <a:rPr lang="ru-RU" sz="2000" dirty="0"/>
              <a:t>. </a:t>
            </a:r>
            <a:r>
              <a:rPr lang="ru-RU" sz="2000" dirty="0" err="1"/>
              <a:t>Загальна</a:t>
            </a:r>
            <a:r>
              <a:rPr lang="ru-RU" sz="2000" dirty="0"/>
              <a:t> </a:t>
            </a:r>
            <a:r>
              <a:rPr lang="ru-RU" sz="2000" dirty="0" err="1"/>
              <a:t>потужність</a:t>
            </a:r>
            <a:r>
              <a:rPr lang="ru-RU" sz="2000" dirty="0"/>
              <a:t> ІСЗ у </a:t>
            </a:r>
            <a:r>
              <a:rPr lang="en-US" sz="2000" dirty="0"/>
              <a:t>S-</a:t>
            </a:r>
            <a:r>
              <a:rPr lang="ru-RU" sz="2000" dirty="0" err="1"/>
              <a:t>діапазоні</a:t>
            </a:r>
            <a:r>
              <a:rPr lang="ru-RU" sz="2000" dirty="0"/>
              <a:t> </a:t>
            </a:r>
            <a:r>
              <a:rPr lang="ru-RU" sz="2000" dirty="0" err="1"/>
              <a:t>досягає</a:t>
            </a:r>
            <a:r>
              <a:rPr lang="ru-RU" sz="2000" dirty="0"/>
              <a:t> 400 Вт і </a:t>
            </a:r>
            <a:r>
              <a:rPr lang="ru-RU" sz="2000" dirty="0" err="1"/>
              <a:t>може</a:t>
            </a:r>
            <a:r>
              <a:rPr lang="ru-RU" sz="2000" dirty="0"/>
              <a:t> плавно </a:t>
            </a:r>
            <a:r>
              <a:rPr lang="ru-RU" sz="2000" dirty="0" err="1"/>
              <a:t>перерозподілятися</a:t>
            </a:r>
            <a:r>
              <a:rPr lang="ru-RU" sz="2000" dirty="0"/>
              <a:t> </a:t>
            </a:r>
            <a:r>
              <a:rPr lang="ru-RU" sz="2000" dirty="0" err="1"/>
              <a:t>між</a:t>
            </a:r>
            <a:r>
              <a:rPr lang="ru-RU" sz="2000" dirty="0"/>
              <a:t> </a:t>
            </a:r>
            <a:r>
              <a:rPr lang="ru-RU" sz="2000" dirty="0" err="1"/>
              <a:t>променями</a:t>
            </a:r>
            <a:r>
              <a:rPr lang="ru-RU" sz="2000" dirty="0"/>
              <a:t>.</a:t>
            </a:r>
          </a:p>
          <a:p>
            <a:endParaRPr lang="ru-RU" dirty="0"/>
          </a:p>
        </p:txBody>
      </p:sp>
    </p:spTree>
    <p:extLst>
      <p:ext uri="{BB962C8B-B14F-4D97-AF65-F5344CB8AC3E}">
        <p14:creationId xmlns:p14="http://schemas.microsoft.com/office/powerpoint/2010/main" val="255578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1750723" cy="6858000"/>
          </a:xfrm>
        </p:spPr>
        <p:txBody>
          <a:bodyPr>
            <a:normAutofit fontScale="70000" lnSpcReduction="20000"/>
          </a:bodyPr>
          <a:lstStyle/>
          <a:p>
            <a:r>
              <a:rPr lang="ru-RU" sz="2600" dirty="0"/>
              <a:t>Для </a:t>
            </a:r>
            <a:r>
              <a:rPr lang="ru-RU" sz="2600" dirty="0" err="1"/>
              <a:t>ущільнення</a:t>
            </a:r>
            <a:r>
              <a:rPr lang="ru-RU" sz="2600" dirty="0"/>
              <a:t> </a:t>
            </a:r>
            <a:r>
              <a:rPr lang="ru-RU" sz="2600" dirty="0" err="1"/>
              <a:t>телефонних</a:t>
            </a:r>
            <a:r>
              <a:rPr lang="ru-RU" sz="2600" dirty="0"/>
              <a:t> </a:t>
            </a:r>
            <a:r>
              <a:rPr lang="ru-RU" sz="2600" dirty="0" err="1"/>
              <a:t>каналів</a:t>
            </a:r>
            <a:r>
              <a:rPr lang="ru-RU" sz="2600" dirty="0"/>
              <a:t> у </a:t>
            </a:r>
            <a:r>
              <a:rPr lang="ru-RU" sz="2600" dirty="0" err="1"/>
              <a:t>системі</a:t>
            </a:r>
            <a:r>
              <a:rPr lang="ru-RU" sz="2600" dirty="0"/>
              <a:t> </a:t>
            </a:r>
            <a:r>
              <a:rPr lang="en-US" sz="2600" dirty="0" err="1"/>
              <a:t>Globalstar</a:t>
            </a:r>
            <a:r>
              <a:rPr lang="en-US" sz="2600" dirty="0"/>
              <a:t> </a:t>
            </a:r>
            <a:r>
              <a:rPr lang="ru-RU" sz="2600" dirty="0" err="1"/>
              <a:t>використовується</a:t>
            </a:r>
            <a:r>
              <a:rPr lang="ru-RU" sz="2600" dirty="0"/>
              <a:t> </a:t>
            </a:r>
            <a:r>
              <a:rPr lang="ru-RU" sz="2600" dirty="0" err="1"/>
              <a:t>комбінація</a:t>
            </a:r>
            <a:r>
              <a:rPr lang="ru-RU" sz="2600" dirty="0"/>
              <a:t> </a:t>
            </a:r>
            <a:r>
              <a:rPr lang="ru-RU" sz="2600" dirty="0" err="1"/>
              <a:t>методів</a:t>
            </a:r>
            <a:r>
              <a:rPr lang="ru-RU" sz="2600" dirty="0"/>
              <a:t> </a:t>
            </a:r>
            <a:r>
              <a:rPr lang="ru-RU" sz="2600" dirty="0" err="1"/>
              <a:t>багатостанційного</a:t>
            </a:r>
            <a:r>
              <a:rPr lang="ru-RU" sz="2600" dirty="0"/>
              <a:t> доступу з </a:t>
            </a:r>
            <a:r>
              <a:rPr lang="ru-RU" sz="2600" dirty="0" err="1"/>
              <a:t>частотним</a:t>
            </a:r>
            <a:r>
              <a:rPr lang="ru-RU" sz="2600" dirty="0"/>
              <a:t> і </a:t>
            </a:r>
            <a:r>
              <a:rPr lang="ru-RU" sz="2600" dirty="0" err="1"/>
              <a:t>кодовим</a:t>
            </a:r>
            <a:r>
              <a:rPr lang="ru-RU" sz="2600" dirty="0"/>
              <a:t> </a:t>
            </a:r>
            <a:r>
              <a:rPr lang="ru-RU" sz="2600" dirty="0" err="1"/>
              <a:t>поділом</a:t>
            </a:r>
            <a:r>
              <a:rPr lang="ru-RU" sz="2600" dirty="0"/>
              <a:t> </a:t>
            </a:r>
            <a:r>
              <a:rPr lang="ru-RU" sz="2600" dirty="0" err="1"/>
              <a:t>каналів</a:t>
            </a:r>
            <a:r>
              <a:rPr lang="ru-RU" sz="2600" dirty="0"/>
              <a:t> (МДЧР і МДКР). </a:t>
            </a:r>
            <a:r>
              <a:rPr lang="ru-RU" sz="2600" dirty="0" err="1"/>
              <a:t>Загальна</a:t>
            </a:r>
            <a:r>
              <a:rPr lang="ru-RU" sz="2600" dirty="0"/>
              <a:t> </a:t>
            </a:r>
            <a:r>
              <a:rPr lang="ru-RU" sz="2600" dirty="0" err="1"/>
              <a:t>смуга</a:t>
            </a:r>
            <a:r>
              <a:rPr lang="ru-RU" sz="2600" dirty="0"/>
              <a:t> частот шириною 16,5 МГЦ, </a:t>
            </a:r>
            <a:r>
              <a:rPr lang="ru-RU" sz="2600" dirty="0" err="1"/>
              <a:t>відведена</a:t>
            </a:r>
            <a:r>
              <a:rPr lang="ru-RU" sz="2600" dirty="0"/>
              <a:t> для </a:t>
            </a:r>
            <a:r>
              <a:rPr lang="ru-RU" sz="2600" dirty="0" err="1"/>
              <a:t>зв'язку</a:t>
            </a:r>
            <a:r>
              <a:rPr lang="ru-RU" sz="2600" dirty="0"/>
              <a:t> в </a:t>
            </a:r>
            <a:r>
              <a:rPr lang="en-US" sz="2600" dirty="0"/>
              <a:t>L- </a:t>
            </a:r>
            <a:r>
              <a:rPr lang="ru-RU" sz="2600" dirty="0"/>
              <a:t>і </a:t>
            </a:r>
            <a:r>
              <a:rPr lang="en-US" sz="2600" dirty="0"/>
              <a:t>S-</a:t>
            </a:r>
            <a:r>
              <a:rPr lang="ru-RU" sz="2600" dirty="0" err="1"/>
              <a:t>діапазонах</a:t>
            </a:r>
            <a:r>
              <a:rPr lang="ru-RU" sz="2600" dirty="0"/>
              <a:t>, </a:t>
            </a:r>
            <a:r>
              <a:rPr lang="ru-RU" sz="2600" dirty="0" err="1"/>
              <a:t>розділена</a:t>
            </a:r>
            <a:r>
              <a:rPr lang="ru-RU" sz="2600" dirty="0"/>
              <a:t> на 13 </a:t>
            </a:r>
            <a:r>
              <a:rPr lang="ru-RU" sz="2600" dirty="0" err="1"/>
              <a:t>піддіапазонів</a:t>
            </a:r>
            <a:r>
              <a:rPr lang="ru-RU" sz="2600" dirty="0"/>
              <a:t> шириною 1,25 МГЦ, у </a:t>
            </a:r>
            <a:r>
              <a:rPr lang="ru-RU" sz="2600" dirty="0" err="1"/>
              <a:t>кожнім</a:t>
            </a:r>
            <a:r>
              <a:rPr lang="ru-RU" sz="2600" dirty="0"/>
              <a:t> з </a:t>
            </a:r>
            <a:r>
              <a:rPr lang="ru-RU" sz="2600" dirty="0" err="1"/>
              <a:t>яких</a:t>
            </a:r>
            <a:r>
              <a:rPr lang="ru-RU" sz="2600" dirty="0"/>
              <a:t> </a:t>
            </a:r>
            <a:r>
              <a:rPr lang="ru-RU" sz="2600" dirty="0" err="1"/>
              <a:t>виконується</a:t>
            </a:r>
            <a:r>
              <a:rPr lang="ru-RU" sz="2600" dirty="0"/>
              <a:t> </a:t>
            </a:r>
            <a:r>
              <a:rPr lang="ru-RU" sz="2600" dirty="0" err="1"/>
              <a:t>кодове</a:t>
            </a:r>
            <a:r>
              <a:rPr lang="ru-RU" sz="2600" dirty="0"/>
              <a:t> </a:t>
            </a:r>
            <a:r>
              <a:rPr lang="ru-RU" sz="2600" dirty="0" err="1"/>
              <a:t>ущільнення</a:t>
            </a:r>
            <a:r>
              <a:rPr lang="ru-RU" sz="2600" dirty="0"/>
              <a:t> </a:t>
            </a:r>
            <a:r>
              <a:rPr lang="ru-RU" sz="2600" dirty="0" err="1"/>
              <a:t>сигналів</a:t>
            </a:r>
            <a:r>
              <a:rPr lang="ru-RU" sz="2600" dirty="0"/>
              <a:t> </a:t>
            </a:r>
            <a:r>
              <a:rPr lang="ru-RU" sz="2600" dirty="0" err="1"/>
              <a:t>від</a:t>
            </a:r>
            <a:r>
              <a:rPr lang="ru-RU" sz="2600" dirty="0"/>
              <a:t> </a:t>
            </a:r>
            <a:r>
              <a:rPr lang="ru-RU" sz="2600" dirty="0" err="1"/>
              <a:t>декількох</a:t>
            </a:r>
            <a:r>
              <a:rPr lang="ru-RU" sz="2600" dirty="0"/>
              <a:t> (</a:t>
            </a:r>
            <a:r>
              <a:rPr lang="ru-RU" sz="2600" dirty="0" err="1"/>
              <a:t>близько</a:t>
            </a:r>
            <a:r>
              <a:rPr lang="ru-RU" sz="2600" dirty="0"/>
              <a:t> 50) </a:t>
            </a:r>
            <a:r>
              <a:rPr lang="ru-RU" sz="2600" dirty="0" err="1"/>
              <a:t>абонентів</a:t>
            </a:r>
            <a:r>
              <a:rPr lang="ru-RU" sz="2600" dirty="0"/>
              <a:t>. Для </a:t>
            </a:r>
            <a:r>
              <a:rPr lang="ru-RU" sz="2600" dirty="0" err="1"/>
              <a:t>цього</a:t>
            </a:r>
            <a:r>
              <a:rPr lang="ru-RU" sz="2600" dirty="0"/>
              <a:t> сигнал абонента </a:t>
            </a:r>
            <a:r>
              <a:rPr lang="ru-RU" sz="2600" dirty="0" err="1"/>
              <a:t>перетвориться</a:t>
            </a:r>
            <a:r>
              <a:rPr lang="ru-RU" sz="2600" dirty="0"/>
              <a:t> в </a:t>
            </a:r>
            <a:r>
              <a:rPr lang="ru-RU" sz="2600" dirty="0" err="1"/>
              <a:t>широкосмуговий</a:t>
            </a:r>
            <a:r>
              <a:rPr lang="ru-RU" sz="2600" dirty="0"/>
              <a:t> сигнал (1,25 МГЦ).</a:t>
            </a:r>
          </a:p>
          <a:p>
            <a:r>
              <a:rPr lang="uk-UA" sz="2600" dirty="0" smtClean="0"/>
              <a:t>Широкосмугові сигнали на відміну від </a:t>
            </a:r>
            <a:r>
              <a:rPr lang="uk-UA" sz="2600" dirty="0" err="1" smtClean="0"/>
              <a:t>вузькосмугових</a:t>
            </a:r>
            <a:r>
              <a:rPr lang="uk-UA" sz="2600" dirty="0" smtClean="0"/>
              <a:t> дозволяють істотно знизити вимоги до розв'язки між сусідніми променями багатопроменевої антени. Такі сигнали забезпечують м'яке перевантаження, тобто перевищення номінального завантаження не приводить до відмовлення, а лише трохи знижує на короткий час якість передачі кожного сигналу, що звичайно вважається припустимим. Застосування МДКР дозволяє </a:t>
            </a:r>
            <a:r>
              <a:rPr lang="uk-UA" sz="2600" dirty="0" err="1" smtClean="0"/>
              <a:t>добірно</a:t>
            </a:r>
            <a:r>
              <a:rPr lang="uk-UA" sz="2600" dirty="0" smtClean="0"/>
              <a:t> вирішити проблему переключення абонента із супутника, що заходить, на висхідний. Як тільки відбувається зниження рівня пілота-сигналу під час роботи абонента в якому-небудь промені, термінал по команді станції сполучення автоматично переключається на двоканальний режим роботи, у якому забезпечується одночасний прийом і когерентне додавання сигналів від двох різних променів чи від різних супутників. Через якийсь час надходить команда на відключення першого </a:t>
            </a:r>
            <a:r>
              <a:rPr lang="uk-UA" sz="2600" dirty="0" err="1" smtClean="0"/>
              <a:t>променя</a:t>
            </a:r>
            <a:r>
              <a:rPr lang="uk-UA" sz="2600" dirty="0" smtClean="0"/>
              <a:t>, і обмін інформацією виробляється тільки через другий промінь. Якийсь час сигнал від абонента приймається і передається одночасно з двох супутників, а земні станції обробляють сумарний сигнал, що робить процес переключення супутників непомітним для користувача. Така технологія - можливість когерентного додавання сигналів від декількох супутників у прийомному пристрої користувача - дозволяє також зменшити вплив затінення від перешкод на поверхні Землі. До недоліків МДКР варто віднести той факт, що використання широкосмугових сигналів ускладнює устаткування користувальницьких терміналів і збільшує час входження в зону зв'язку.</a:t>
            </a:r>
          </a:p>
          <a:p>
            <a:r>
              <a:rPr lang="ru-RU" sz="2600" dirty="0" smtClean="0"/>
              <a:t>За </a:t>
            </a:r>
            <a:r>
              <a:rPr lang="uk-UA" sz="2600" dirty="0" smtClean="0"/>
              <a:t>рахунок МДКР, обліку </a:t>
            </a:r>
            <a:r>
              <a:rPr lang="uk-UA" sz="2600" dirty="0" err="1" smtClean="0"/>
              <a:t>мовної</a:t>
            </a:r>
            <a:r>
              <a:rPr lang="uk-UA" sz="2600" dirty="0" smtClean="0"/>
              <a:t> активності і застосування багатопроменевої антени забезпечується повторне використання частот, у результаті чого кожен ІСЗ здатний до одночасної ретрансляції </a:t>
            </a:r>
            <a:r>
              <a:rPr lang="ru-RU" sz="2600" dirty="0" err="1" smtClean="0"/>
              <a:t>біля</a:t>
            </a:r>
            <a:r>
              <a:rPr lang="ru-RU" sz="2600" dirty="0" smtClean="0"/>
              <a:t> </a:t>
            </a:r>
            <a:r>
              <a:rPr lang="ru-RU" sz="2600" dirty="0" err="1"/>
              <a:t>двох</a:t>
            </a:r>
            <a:r>
              <a:rPr lang="ru-RU" sz="2600" dirty="0"/>
              <a:t> </a:t>
            </a:r>
            <a:r>
              <a:rPr lang="ru-RU" sz="2600" dirty="0" err="1"/>
              <a:t>тисяч</a:t>
            </a:r>
            <a:r>
              <a:rPr lang="ru-RU" sz="2600" dirty="0"/>
              <a:t> </a:t>
            </a:r>
            <a:r>
              <a:rPr lang="ru-RU" sz="2600" dirty="0" err="1"/>
              <a:t>телефонних</a:t>
            </a:r>
            <a:r>
              <a:rPr lang="ru-RU" sz="2600" dirty="0"/>
              <a:t> </a:t>
            </a:r>
            <a:r>
              <a:rPr lang="ru-RU" sz="2600" dirty="0" err="1"/>
              <a:t>каналів</a:t>
            </a:r>
            <a:r>
              <a:rPr lang="ru-RU" sz="2600" dirty="0"/>
              <a:t>. При </a:t>
            </a:r>
            <a:r>
              <a:rPr lang="ru-RU" sz="2600" dirty="0" err="1"/>
              <a:t>цьому</a:t>
            </a:r>
            <a:r>
              <a:rPr lang="ru-RU" sz="2600" dirty="0"/>
              <a:t> на 1 </a:t>
            </a:r>
            <a:r>
              <a:rPr lang="ru-RU" sz="2600" dirty="0" err="1"/>
              <a:t>мільйон</a:t>
            </a:r>
            <a:r>
              <a:rPr lang="ru-RU" sz="2600" dirty="0"/>
              <a:t> км </a:t>
            </a:r>
            <a:r>
              <a:rPr lang="ru-RU" sz="2600" dirty="0" err="1"/>
              <a:t>поверхні</a:t>
            </a:r>
            <a:r>
              <a:rPr lang="ru-RU" sz="2600" dirty="0"/>
              <a:t> </a:t>
            </a:r>
            <a:r>
              <a:rPr lang="ru-RU" sz="2600" dirty="0" err="1"/>
              <a:t>Землі</a:t>
            </a:r>
            <a:r>
              <a:rPr lang="ru-RU" sz="2600" dirty="0"/>
              <a:t> ІСЗ </a:t>
            </a:r>
            <a:r>
              <a:rPr lang="en-US" sz="2600" dirty="0" err="1"/>
              <a:t>Globalstar</a:t>
            </a:r>
            <a:r>
              <a:rPr lang="en-US" sz="2600" dirty="0"/>
              <a:t> </a:t>
            </a:r>
            <a:r>
              <a:rPr lang="ru-RU" sz="2600" dirty="0" err="1"/>
              <a:t>одночасно</a:t>
            </a:r>
            <a:r>
              <a:rPr lang="ru-RU" sz="2600" dirty="0"/>
              <a:t> </a:t>
            </a:r>
            <a:r>
              <a:rPr lang="ru-RU" sz="2600" dirty="0" err="1"/>
              <a:t>забезпечує</a:t>
            </a:r>
            <a:r>
              <a:rPr lang="ru-RU" sz="2600" dirty="0"/>
              <a:t> </a:t>
            </a:r>
            <a:r>
              <a:rPr lang="ru-RU" sz="2600" dirty="0" err="1"/>
              <a:t>усього</a:t>
            </a:r>
            <a:r>
              <a:rPr lang="ru-RU" sz="2600" dirty="0"/>
              <a:t> </a:t>
            </a:r>
            <a:r>
              <a:rPr lang="ru-RU" sz="2600" dirty="0" err="1"/>
              <a:t>кілька</a:t>
            </a:r>
            <a:r>
              <a:rPr lang="ru-RU" sz="2600" dirty="0"/>
              <a:t> </a:t>
            </a:r>
            <a:r>
              <a:rPr lang="ru-RU" sz="2600" dirty="0" err="1"/>
              <a:t>десятків</a:t>
            </a:r>
            <a:r>
              <a:rPr lang="ru-RU" sz="2600" dirty="0"/>
              <a:t> </a:t>
            </a:r>
            <a:r>
              <a:rPr lang="ru-RU" sz="2600" dirty="0" err="1"/>
              <a:t>каналів</a:t>
            </a:r>
            <a:r>
              <a:rPr lang="ru-RU" sz="2600" dirty="0"/>
              <a:t> </a:t>
            </a:r>
            <a:r>
              <a:rPr lang="ru-RU" sz="2600" dirty="0" err="1"/>
              <a:t>зв'язку</a:t>
            </a:r>
            <a:r>
              <a:rPr lang="ru-RU" sz="2600" dirty="0"/>
              <a:t>, </a:t>
            </a:r>
            <a:r>
              <a:rPr lang="ru-RU" sz="2600" dirty="0" err="1"/>
              <a:t>що</a:t>
            </a:r>
            <a:r>
              <a:rPr lang="ru-RU" sz="2600" dirty="0"/>
              <a:t> </a:t>
            </a:r>
            <a:r>
              <a:rPr lang="ru-RU" sz="2600" dirty="0" err="1"/>
              <a:t>ще</a:t>
            </a:r>
            <a:r>
              <a:rPr lang="ru-RU" sz="2600" dirty="0"/>
              <a:t> раз </a:t>
            </a:r>
            <a:r>
              <a:rPr lang="ru-RU" sz="2600" dirty="0" err="1"/>
              <a:t>підтверджує</a:t>
            </a:r>
            <a:r>
              <a:rPr lang="ru-RU" sz="2600" dirty="0"/>
              <a:t> той факт, </a:t>
            </a:r>
            <a:r>
              <a:rPr lang="ru-RU" sz="2600" dirty="0" err="1"/>
              <a:t>що</a:t>
            </a:r>
            <a:r>
              <a:rPr lang="ru-RU" sz="2600" dirty="0"/>
              <a:t> </a:t>
            </a:r>
            <a:r>
              <a:rPr lang="ru-RU" sz="2600" dirty="0" err="1"/>
              <a:t>супутникові</a:t>
            </a:r>
            <a:r>
              <a:rPr lang="ru-RU" sz="2600" dirty="0"/>
              <a:t> </a:t>
            </a:r>
            <a:r>
              <a:rPr lang="ru-RU" sz="2600" dirty="0" err="1"/>
              <a:t>системи</a:t>
            </a:r>
            <a:r>
              <a:rPr lang="ru-RU" sz="2600" dirty="0"/>
              <a:t> персонального </a:t>
            </a:r>
            <a:r>
              <a:rPr lang="ru-RU" sz="2600" dirty="0" err="1"/>
              <a:t>зв'язку</a:t>
            </a:r>
            <a:r>
              <a:rPr lang="ru-RU" sz="2600" dirty="0"/>
              <a:t> на </a:t>
            </a:r>
            <a:r>
              <a:rPr lang="ru-RU" sz="2600" dirty="0" err="1"/>
              <a:t>відміну</a:t>
            </a:r>
            <a:r>
              <a:rPr lang="ru-RU" sz="2600" dirty="0"/>
              <a:t> </a:t>
            </a:r>
            <a:r>
              <a:rPr lang="ru-RU" sz="2600" dirty="0" err="1"/>
              <a:t>від</a:t>
            </a:r>
            <a:r>
              <a:rPr lang="ru-RU" sz="2600" dirty="0"/>
              <a:t> </a:t>
            </a:r>
            <a:r>
              <a:rPr lang="ru-RU" sz="2600" dirty="0" err="1"/>
              <a:t>наземних</a:t>
            </a:r>
            <a:r>
              <a:rPr lang="ru-RU" sz="2600" dirty="0"/>
              <a:t> </a:t>
            </a:r>
            <a:r>
              <a:rPr lang="ru-RU" sz="2600" dirty="0" err="1"/>
              <a:t>стільникових</a:t>
            </a:r>
            <a:r>
              <a:rPr lang="ru-RU" sz="2600" dirty="0"/>
              <a:t> систем не </a:t>
            </a:r>
            <a:r>
              <a:rPr lang="ru-RU" sz="2600" dirty="0" err="1"/>
              <a:t>орієнтовані</a:t>
            </a:r>
            <a:r>
              <a:rPr lang="ru-RU" sz="2600" dirty="0"/>
              <a:t> на </a:t>
            </a:r>
            <a:r>
              <a:rPr lang="ru-RU" sz="2600" dirty="0" err="1"/>
              <a:t>використання</a:t>
            </a:r>
            <a:r>
              <a:rPr lang="ru-RU" sz="2600" dirty="0"/>
              <a:t> в </a:t>
            </a:r>
            <a:r>
              <a:rPr lang="ru-RU" sz="2600" dirty="0" err="1"/>
              <a:t>густонаселених</a:t>
            </a:r>
            <a:r>
              <a:rPr lang="ru-RU" sz="2600" dirty="0"/>
              <a:t> районах.</a:t>
            </a:r>
          </a:p>
          <a:p>
            <a:endParaRPr lang="ru-RU" dirty="0"/>
          </a:p>
        </p:txBody>
      </p:sp>
    </p:spTree>
    <p:extLst>
      <p:ext uri="{BB962C8B-B14F-4D97-AF65-F5344CB8AC3E}">
        <p14:creationId xmlns:p14="http://schemas.microsoft.com/office/powerpoint/2010/main" val="407420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935570" cy="6858000"/>
          </a:xfrm>
        </p:spPr>
        <p:txBody>
          <a:bodyPr>
            <a:normAutofit/>
          </a:bodyPr>
          <a:lstStyle/>
          <a:p>
            <a:pPr algn="ctr"/>
            <a:r>
              <a:rPr lang="uk-UA" sz="4000" i="1" dirty="0"/>
              <a:t>Лекція 15</a:t>
            </a:r>
            <a:endParaRPr lang="ru-RU" sz="4000" dirty="0"/>
          </a:p>
          <a:p>
            <a:pPr algn="ctr"/>
            <a:r>
              <a:rPr lang="uk-UA" sz="4000" b="1" i="1" dirty="0"/>
              <a:t>«Супутникові системи радіозв’язку»</a:t>
            </a:r>
            <a:endParaRPr lang="ru-RU" sz="4000" dirty="0"/>
          </a:p>
          <a:p>
            <a:pPr lvl="0"/>
            <a:r>
              <a:rPr lang="uk-UA" sz="4000" i="1" dirty="0"/>
              <a:t>Загальні уяви про супутникові системи зв'язку. </a:t>
            </a:r>
            <a:endParaRPr lang="ru-RU" sz="4000" dirty="0"/>
          </a:p>
          <a:p>
            <a:r>
              <a:rPr lang="uk-UA" sz="4000" i="1" dirty="0"/>
              <a:t>Побудова систем супутникового зв'язку</a:t>
            </a:r>
            <a:endParaRPr lang="ru-RU" sz="4000" dirty="0"/>
          </a:p>
        </p:txBody>
      </p:sp>
    </p:spTree>
    <p:extLst>
      <p:ext uri="{BB962C8B-B14F-4D97-AF65-F5344CB8AC3E}">
        <p14:creationId xmlns:p14="http://schemas.microsoft.com/office/powerpoint/2010/main" val="297830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2192001" cy="6858000"/>
          </a:xfrm>
        </p:spPr>
        <p:txBody>
          <a:bodyPr>
            <a:noAutofit/>
          </a:bodyPr>
          <a:lstStyle/>
          <a:p>
            <a:pPr lvl="0"/>
            <a:r>
              <a:rPr lang="uk-UA" sz="2400" b="1" dirty="0"/>
              <a:t>Супутниковий зв'язок</a:t>
            </a:r>
            <a:r>
              <a:rPr lang="uk-UA" sz="2400" dirty="0"/>
              <a:t> — один з видів </a:t>
            </a:r>
            <a:r>
              <a:rPr lang="uk-UA" sz="2400" dirty="0">
                <a:hlinkClick r:id="rId2" tooltip="Космічний радіозв'язок"/>
              </a:rPr>
              <a:t>космічного радіозв'язку</a:t>
            </a:r>
            <a:r>
              <a:rPr lang="uk-UA" sz="2400" dirty="0"/>
              <a:t>, що базується на використанні </a:t>
            </a:r>
            <a:r>
              <a:rPr lang="uk-UA" sz="2400" dirty="0">
                <a:hlinkClick r:id="rId3" tooltip="Штучний супутник Землі"/>
              </a:rPr>
              <a:t>штучних супутників Землі</a:t>
            </a:r>
            <a:r>
              <a:rPr lang="uk-UA" sz="2400" dirty="0"/>
              <a:t>, на яких змонтовані </a:t>
            </a:r>
            <a:r>
              <a:rPr lang="uk-UA" sz="2400" dirty="0">
                <a:hlinkClick r:id="rId4" tooltip="Ретранслятор"/>
              </a:rPr>
              <a:t>ретранслятори</a:t>
            </a:r>
            <a:r>
              <a:rPr lang="uk-UA" sz="2400" dirty="0"/>
              <a:t>. Супутниковий зв'язок здійснюється між земними станціями, які можуть бути як стаціонарними, так і мобільними.</a:t>
            </a:r>
            <a:endParaRPr lang="ru-RU" sz="2400" dirty="0"/>
          </a:p>
          <a:p>
            <a:pPr lvl="0"/>
            <a:r>
              <a:rPr lang="uk-UA" sz="2400" dirty="0"/>
              <a:t>Оскільки супутниковий зв'язок є </a:t>
            </a:r>
            <a:r>
              <a:rPr lang="uk-UA" sz="2400" dirty="0">
                <a:hlinkClick r:id="rId5" tooltip="Радіозв'язок"/>
              </a:rPr>
              <a:t>радіозв'язком</a:t>
            </a:r>
            <a:r>
              <a:rPr lang="uk-UA" sz="2400" dirty="0"/>
              <a:t>, для передачі через супутник, сигнал повинен бути </a:t>
            </a:r>
            <a:r>
              <a:rPr lang="uk-UA" sz="2400" dirty="0">
                <a:hlinkClick r:id="rId6" tooltip="Модуляція"/>
              </a:rPr>
              <a:t>модульованим</a:t>
            </a:r>
            <a:r>
              <a:rPr lang="uk-UA" sz="2400" dirty="0"/>
              <a:t>. Модуляція відбувається на земній станції. Модульований сигнал переноситься на потрібну частоту, підсилюється та надходить на передавальну </a:t>
            </a:r>
            <a:r>
              <a:rPr lang="uk-UA" sz="2400" dirty="0">
                <a:hlinkClick r:id="rId7" tooltip="Антена"/>
              </a:rPr>
              <a:t>антену</a:t>
            </a:r>
            <a:r>
              <a:rPr lang="uk-UA" sz="2400" dirty="0"/>
              <a:t>.</a:t>
            </a:r>
            <a:endParaRPr lang="ru-RU" sz="2400" dirty="0"/>
          </a:p>
          <a:p>
            <a:pPr lvl="0"/>
            <a:r>
              <a:rPr lang="uk-UA" sz="2400" dirty="0"/>
              <a:t>Звичайний (нерегенеративний) супутник, прийнявши сигнал від однієї наземної станції, </a:t>
            </a:r>
            <a:r>
              <a:rPr lang="uk-UA" sz="2400" dirty="0" err="1"/>
              <a:t>переносить</a:t>
            </a:r>
            <a:r>
              <a:rPr lang="uk-UA" sz="2400" dirty="0"/>
              <a:t> його на іншу частоту, підсилює й передає іншій наземній станції. У супутнику може бути </a:t>
            </a:r>
            <a:r>
              <a:rPr lang="uk-UA" sz="2400" dirty="0" smtClean="0"/>
              <a:t>кілька </a:t>
            </a:r>
            <a:r>
              <a:rPr lang="uk-UA" sz="2400" dirty="0"/>
              <a:t>незалежних каналів, що здійснюють ці операції, кожний з яких працює в певному діапазоні частот (ці канали обробки називаються </a:t>
            </a:r>
            <a:r>
              <a:rPr lang="uk-UA" sz="2400" dirty="0" err="1">
                <a:hlinkClick r:id="rId8" tooltip="Транспондер"/>
              </a:rPr>
              <a:t>транспондерами</a:t>
            </a:r>
            <a:r>
              <a:rPr lang="uk-UA" sz="2400" dirty="0"/>
              <a:t>).</a:t>
            </a:r>
            <a:endParaRPr lang="ru-RU" sz="2400" dirty="0"/>
          </a:p>
          <a:p>
            <a:pPr lvl="0"/>
            <a:r>
              <a:rPr lang="uk-UA" sz="2400" dirty="0"/>
              <a:t>Регенеративний супутник </a:t>
            </a:r>
            <a:r>
              <a:rPr lang="uk-UA" sz="2400" i="1" dirty="0" err="1"/>
              <a:t>демодулює</a:t>
            </a:r>
            <a:r>
              <a:rPr lang="uk-UA" sz="2400" dirty="0"/>
              <a:t> прийнятий сигнал та знову </a:t>
            </a:r>
            <a:r>
              <a:rPr lang="uk-UA" sz="2400" i="1" dirty="0"/>
              <a:t>модулює </a:t>
            </a:r>
            <a:r>
              <a:rPr lang="uk-UA" sz="2400" dirty="0"/>
              <a:t>його. Завдяки цьому помилки виправляються два рази: на супутнику та на прийомній земній станції. </a:t>
            </a:r>
            <a:r>
              <a:rPr lang="uk-UA" sz="2400" dirty="0" smtClean="0"/>
              <a:t>Недоліком </a:t>
            </a:r>
            <a:r>
              <a:rPr lang="uk-UA" sz="2400" dirty="0"/>
              <a:t>цього методу є складність, висока вартість супутника та наземного обладнання.</a:t>
            </a:r>
            <a:endParaRPr lang="ru-RU" sz="2400" dirty="0"/>
          </a:p>
        </p:txBody>
      </p:sp>
    </p:spTree>
    <p:extLst>
      <p:ext uri="{BB962C8B-B14F-4D97-AF65-F5344CB8AC3E}">
        <p14:creationId xmlns:p14="http://schemas.microsoft.com/office/powerpoint/2010/main" val="103309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959152" cy="6858000"/>
          </a:xfrm>
        </p:spPr>
        <p:txBody>
          <a:bodyPr>
            <a:normAutofit/>
          </a:bodyPr>
          <a:lstStyle/>
          <a:p>
            <a:pPr lvl="0"/>
            <a:r>
              <a:rPr lang="uk-UA" sz="2400" dirty="0"/>
              <a:t>Вибір частоти для передачі даних від земної станції до супутника і від супутника до земної станції не є довільним. Від частоти залежить, наприклад, поглинання </a:t>
            </a:r>
            <a:r>
              <a:rPr lang="uk-UA" sz="2400" dirty="0">
                <a:hlinkClick r:id="rId2" tooltip="Радіохвилі"/>
              </a:rPr>
              <a:t>радіохвиль</a:t>
            </a:r>
            <a:r>
              <a:rPr lang="uk-UA" sz="2400" dirty="0"/>
              <a:t> в </a:t>
            </a:r>
            <a:r>
              <a:rPr lang="uk-UA" sz="2400" dirty="0">
                <a:hlinkClick r:id="rId3" tooltip="Атмосфера Землі"/>
              </a:rPr>
              <a:t>атмосфері</a:t>
            </a:r>
            <a:r>
              <a:rPr lang="uk-UA" sz="2400" dirty="0"/>
              <a:t>, а також необхідні розміри передавальної і приймальної антен. Частоти, на яких відбувається передача сигналів від земної станції до супутника, відрізняються від частот, що використовуються для передачі від супутника до земної станції (перші, як правило, мають вищу частоту).</a:t>
            </a:r>
            <a:endParaRPr lang="ru-RU" sz="2400" dirty="0"/>
          </a:p>
          <a:p>
            <a:pPr lvl="0"/>
            <a:r>
              <a:rPr lang="uk-UA" sz="2400" dirty="0"/>
              <a:t>Частоти, використовувані в супутникового зв'язку, поділяють на діапазони, що позначаються буквами. Орієнтовні значення наведено у рекомендації </a:t>
            </a:r>
            <a:r>
              <a:rPr lang="uk-UA" sz="2400" dirty="0">
                <a:hlinkClick r:id="rId4" tooltip="ITU"/>
              </a:rPr>
              <a:t>ITU</a:t>
            </a:r>
            <a:r>
              <a:rPr lang="uk-UA" sz="2400" dirty="0"/>
              <a:t>-R V.431-6</a:t>
            </a:r>
            <a:endParaRPr lang="ru-RU" sz="2400" dirty="0"/>
          </a:p>
          <a:p>
            <a:endParaRPr lang="ru-RU" sz="2400" dirty="0"/>
          </a:p>
        </p:txBody>
      </p:sp>
    </p:spTree>
    <p:extLst>
      <p:ext uri="{BB962C8B-B14F-4D97-AF65-F5344CB8AC3E}">
        <p14:creationId xmlns:p14="http://schemas.microsoft.com/office/powerpoint/2010/main" val="202907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07506869"/>
              </p:ext>
            </p:extLst>
          </p:nvPr>
        </p:nvGraphicFramePr>
        <p:xfrm>
          <a:off x="1514658" y="1"/>
          <a:ext cx="8461856" cy="6857998"/>
        </p:xfrm>
        <a:graphic>
          <a:graphicData uri="http://schemas.openxmlformats.org/drawingml/2006/table">
            <a:tbl>
              <a:tblPr firstRow="1" firstCol="1" bandRow="1">
                <a:tableStyleId>{5C22544A-7EE6-4342-B048-85BDC9FD1C3A}</a:tableStyleId>
              </a:tblPr>
              <a:tblGrid>
                <a:gridCol w="1733509">
                  <a:extLst>
                    <a:ext uri="{9D8B030D-6E8A-4147-A177-3AD203B41FA5}">
                      <a16:colId xmlns:a16="http://schemas.microsoft.com/office/drawing/2014/main" val="1897250192"/>
                    </a:ext>
                  </a:extLst>
                </a:gridCol>
                <a:gridCol w="3907341">
                  <a:extLst>
                    <a:ext uri="{9D8B030D-6E8A-4147-A177-3AD203B41FA5}">
                      <a16:colId xmlns:a16="http://schemas.microsoft.com/office/drawing/2014/main" val="1777843649"/>
                    </a:ext>
                  </a:extLst>
                </a:gridCol>
                <a:gridCol w="2821006">
                  <a:extLst>
                    <a:ext uri="{9D8B030D-6E8A-4147-A177-3AD203B41FA5}">
                      <a16:colId xmlns:a16="http://schemas.microsoft.com/office/drawing/2014/main" val="652925641"/>
                    </a:ext>
                  </a:extLst>
                </a:gridCol>
              </a:tblGrid>
              <a:tr h="527538">
                <a:tc>
                  <a:txBody>
                    <a:bodyPr/>
                    <a:lstStyle/>
                    <a:p>
                      <a:pPr algn="ctr">
                        <a:lnSpc>
                          <a:spcPct val="107000"/>
                        </a:lnSpc>
                        <a:spcAft>
                          <a:spcPts val="0"/>
                        </a:spcAft>
                      </a:pPr>
                      <a:r>
                        <a:rPr lang="uk-UA" sz="1600">
                          <a:effectLst/>
                        </a:rPr>
                        <a:t>Назва діапазону</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tc>
                <a:tc>
                  <a:txBody>
                    <a:bodyPr/>
                    <a:lstStyle/>
                    <a:p>
                      <a:pPr algn="ctr">
                        <a:lnSpc>
                          <a:spcPct val="107000"/>
                        </a:lnSpc>
                        <a:spcAft>
                          <a:spcPts val="0"/>
                        </a:spcAft>
                      </a:pPr>
                      <a:r>
                        <a:rPr lang="uk-UA" sz="1600" dirty="0">
                          <a:effectLst/>
                        </a:rPr>
                        <a:t>Частоти (згідно </a:t>
                      </a:r>
                      <a:r>
                        <a:rPr lang="uk-UA" sz="1600" u="none" strike="noStrike" dirty="0">
                          <a:effectLst/>
                          <a:hlinkClick r:id="rId2" tooltip="ITU"/>
                        </a:rPr>
                        <a:t>ITU</a:t>
                      </a:r>
                      <a:r>
                        <a:rPr lang="uk-UA" sz="1600" dirty="0">
                          <a:effectLst/>
                        </a:rPr>
                        <a:t>-R V.431-6)</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tc>
                <a:tc>
                  <a:txBody>
                    <a:bodyPr/>
                    <a:lstStyle/>
                    <a:p>
                      <a:pPr algn="ctr">
                        <a:lnSpc>
                          <a:spcPct val="107000"/>
                        </a:lnSpc>
                        <a:spcAft>
                          <a:spcPts val="0"/>
                        </a:spcAft>
                      </a:pPr>
                      <a:r>
                        <a:rPr lang="uk-UA" sz="1600">
                          <a:effectLst/>
                        </a:rPr>
                        <a:t>Застосування</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tc>
                <a:extLst>
                  <a:ext uri="{0D108BD9-81ED-4DB2-BD59-A6C34878D82A}">
                    <a16:rowId xmlns:a16="http://schemas.microsoft.com/office/drawing/2014/main" val="3941726741"/>
                  </a:ext>
                </a:extLst>
              </a:tr>
              <a:tr h="527538">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a:solidFill>
                            <a:schemeClr val="tx1"/>
                          </a:solidFill>
                          <a:effectLst/>
                          <a:hlinkClick r:id="rId3" tooltip="L діапазон"/>
                        </a:rPr>
                        <a:t>L</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a:effectLst/>
                        </a:rPr>
                        <a:t>1,5 </a:t>
                      </a:r>
                      <a:r>
                        <a:rPr lang="uk-UA" sz="1600" u="none" strike="noStrike">
                          <a:effectLst/>
                          <a:hlinkClick r:id="rId4" tooltip="ГГц"/>
                        </a:rPr>
                        <a:t>ГГц</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a:effectLst/>
                        </a:rPr>
                        <a:t>Рухомий супутниковий зв'язок </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1997642975"/>
                  </a:ext>
                </a:extLst>
              </a:tr>
              <a:tr h="527538">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a:solidFill>
                            <a:schemeClr val="tx1"/>
                          </a:solidFill>
                          <a:effectLst/>
                          <a:hlinkClick r:id="rId5" tooltip="S діапазон"/>
                        </a:rPr>
                        <a:t>S</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a:effectLst/>
                        </a:rPr>
                        <a:t>2,5 ГГц</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a:effectLst/>
                        </a:rPr>
                        <a:t>Рухомий супутниковий зв'язок</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112763215"/>
                  </a:ext>
                </a:extLst>
              </a:tr>
              <a:tr h="527538">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a:solidFill>
                            <a:schemeClr val="tx1"/>
                          </a:solidFill>
                          <a:effectLst/>
                          <a:hlinkClick r:id="rId6" tooltip="C-діапазон (ще не написана)"/>
                        </a:rPr>
                        <a:t>С</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dirty="0">
                          <a:effectLst/>
                        </a:rPr>
                        <a:t>4 </a:t>
                      </a:r>
                      <a:r>
                        <a:rPr lang="uk-UA" sz="1600" dirty="0" err="1">
                          <a:effectLst/>
                        </a:rPr>
                        <a:t>ГГц</a:t>
                      </a:r>
                      <a:r>
                        <a:rPr lang="uk-UA" sz="1600" dirty="0">
                          <a:effectLst/>
                        </a:rPr>
                        <a:t>, 6 </a:t>
                      </a:r>
                      <a:r>
                        <a:rPr lang="uk-UA" sz="1600" dirty="0" err="1">
                          <a:effectLst/>
                        </a:rPr>
                        <a:t>ГГц</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dirty="0">
                          <a:effectLst/>
                        </a:rPr>
                        <a:t>Фіксований супутниковий зв'язок</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4195921085"/>
                  </a:ext>
                </a:extLst>
              </a:tr>
              <a:tr h="1582615">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a:solidFill>
                            <a:schemeClr val="tx1"/>
                          </a:solidFill>
                          <a:effectLst/>
                          <a:hlinkClick r:id="rId7" tooltip="X-діапазон (ще не написана)"/>
                        </a:rPr>
                        <a:t>X</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dirty="0">
                          <a:effectLst/>
                        </a:rPr>
                        <a:t>Для супутникового зв'язку рекомендаціями ITU-R частоти не визначені. Для </a:t>
                      </a:r>
                      <a:r>
                        <a:rPr lang="uk-UA" sz="1600" u="none" strike="noStrike" dirty="0">
                          <a:effectLst/>
                          <a:hlinkClick r:id="rId8" tooltip="Радіолокація"/>
                        </a:rPr>
                        <a:t>радіолокації</a:t>
                      </a:r>
                      <a:r>
                        <a:rPr lang="uk-UA" sz="1600" dirty="0">
                          <a:effectLst/>
                        </a:rPr>
                        <a:t> вказаний діапазон 8-12 </a:t>
                      </a:r>
                      <a:r>
                        <a:rPr lang="uk-UA" sz="1600" dirty="0" err="1">
                          <a:effectLst/>
                        </a:rPr>
                        <a:t>ГГц</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dirty="0">
                          <a:effectLst/>
                        </a:rPr>
                        <a:t>Фіксований супутниковий зв'язок</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659905816"/>
                  </a:ext>
                </a:extLst>
              </a:tr>
              <a:tr h="1055077">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err="1">
                          <a:solidFill>
                            <a:schemeClr val="tx1"/>
                          </a:solidFill>
                          <a:effectLst/>
                          <a:hlinkClick r:id="rId9" tooltip="Ku-діапазон"/>
                        </a:rPr>
                        <a:t>Ku</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dirty="0">
                          <a:effectLst/>
                        </a:rPr>
                        <a:t>11 </a:t>
                      </a:r>
                      <a:r>
                        <a:rPr lang="uk-UA" sz="1600" dirty="0" err="1">
                          <a:effectLst/>
                        </a:rPr>
                        <a:t>ГГц</a:t>
                      </a:r>
                      <a:r>
                        <a:rPr lang="uk-UA" sz="1600" dirty="0">
                          <a:effectLst/>
                        </a:rPr>
                        <a:t>, 12 </a:t>
                      </a:r>
                      <a:r>
                        <a:rPr lang="uk-UA" sz="1600" dirty="0" err="1">
                          <a:effectLst/>
                        </a:rPr>
                        <a:t>ГГц</a:t>
                      </a:r>
                      <a:r>
                        <a:rPr lang="uk-UA" sz="1600" dirty="0">
                          <a:effectLst/>
                        </a:rPr>
                        <a:t>, 14 </a:t>
                      </a:r>
                      <a:r>
                        <a:rPr lang="uk-UA" sz="1600" dirty="0" err="1">
                          <a:effectLst/>
                        </a:rPr>
                        <a:t>ГГц</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a:effectLst/>
                        </a:rPr>
                        <a:t>Фіксований супутниковий зв'язок, супутникове телебачення</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1129620646"/>
                  </a:ext>
                </a:extLst>
              </a:tr>
              <a:tr h="1055077">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a:solidFill>
                            <a:schemeClr val="tx1"/>
                          </a:solidFill>
                          <a:effectLst/>
                          <a:hlinkClick r:id="rId10" tooltip="K діапазон (IEEE)"/>
                        </a:rPr>
                        <a:t>K</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dirty="0">
                          <a:effectLst/>
                        </a:rPr>
                        <a:t>20 </a:t>
                      </a:r>
                      <a:r>
                        <a:rPr lang="uk-UA" sz="1600" dirty="0" err="1">
                          <a:effectLst/>
                        </a:rPr>
                        <a:t>ГГц</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a:effectLst/>
                        </a:rPr>
                        <a:t>Фіксований супутниковий зв'язок, супутникове телебачення</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1324169197"/>
                  </a:ext>
                </a:extLst>
              </a:tr>
              <a:tr h="1055077">
                <a:tc>
                  <a:txBody>
                    <a:bodyPr/>
                    <a:lstStyle/>
                    <a:p>
                      <a:pPr marL="342900" indent="-342900" algn="ctr">
                        <a:lnSpc>
                          <a:spcPct val="107000"/>
                        </a:lnSpc>
                        <a:spcAft>
                          <a:spcPts val="0"/>
                        </a:spcAft>
                        <a:buFont typeface="Wingdings" panose="05000000000000000000" pitchFamily="2" charset="2"/>
                        <a:buChar char="§"/>
                      </a:pPr>
                      <a:r>
                        <a:rPr lang="ru-RU" sz="1900" i="1" u="none" strike="noStrike" dirty="0" err="1">
                          <a:solidFill>
                            <a:schemeClr val="tx1"/>
                          </a:solidFill>
                          <a:effectLst/>
                          <a:hlinkClick r:id="rId11" tooltip="Ka-діапазон (ще не написана)"/>
                        </a:rPr>
                        <a:t>Ka</a:t>
                      </a:r>
                      <a:endParaRPr lang="ru-RU"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solidFill>
                      <a:schemeClr val="bg1"/>
                    </a:solidFill>
                  </a:tcPr>
                </a:tc>
                <a:tc>
                  <a:txBody>
                    <a:bodyPr/>
                    <a:lstStyle/>
                    <a:p>
                      <a:pPr algn="ctr">
                        <a:lnSpc>
                          <a:spcPct val="107000"/>
                        </a:lnSpc>
                        <a:spcBef>
                          <a:spcPts val="1200"/>
                        </a:spcBef>
                        <a:spcAft>
                          <a:spcPts val="1200"/>
                        </a:spcAft>
                      </a:pPr>
                      <a:r>
                        <a:rPr lang="uk-UA" sz="1600">
                          <a:effectLst/>
                        </a:rPr>
                        <a:t>30 ГГц</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tc>
                  <a:txBody>
                    <a:bodyPr/>
                    <a:lstStyle/>
                    <a:p>
                      <a:pPr algn="ctr">
                        <a:lnSpc>
                          <a:spcPct val="107000"/>
                        </a:lnSpc>
                        <a:spcBef>
                          <a:spcPts val="1200"/>
                        </a:spcBef>
                        <a:spcAft>
                          <a:spcPts val="1200"/>
                        </a:spcAft>
                      </a:pPr>
                      <a:r>
                        <a:rPr lang="uk-UA" sz="1600" dirty="0">
                          <a:effectLst/>
                        </a:rPr>
                        <a:t>Фіксований супутниковий зв'язок, </a:t>
                      </a:r>
                      <a:r>
                        <a:rPr lang="uk-UA" sz="1600" dirty="0" err="1">
                          <a:effectLst/>
                        </a:rPr>
                        <a:t>міжсупутниковий</a:t>
                      </a:r>
                      <a:r>
                        <a:rPr lang="uk-UA" sz="1600" dirty="0">
                          <a:effectLst/>
                        </a:rPr>
                        <a:t> зв'язок</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20" marR="50420" marT="0" marB="0" anchor="ctr"/>
                </a:tc>
                <a:extLst>
                  <a:ext uri="{0D108BD9-81ED-4DB2-BD59-A6C34878D82A}">
                    <a16:rowId xmlns:a16="http://schemas.microsoft.com/office/drawing/2014/main" val="313069004"/>
                  </a:ext>
                </a:extLst>
              </a:tr>
            </a:tbl>
          </a:graphicData>
        </a:graphic>
      </p:graphicFrame>
    </p:spTree>
    <p:extLst>
      <p:ext uri="{BB962C8B-B14F-4D97-AF65-F5344CB8AC3E}">
        <p14:creationId xmlns:p14="http://schemas.microsoft.com/office/powerpoint/2010/main" val="33246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822676" cy="6741994"/>
          </a:xfrm>
        </p:spPr>
        <p:txBody>
          <a:bodyPr>
            <a:normAutofit/>
          </a:bodyPr>
          <a:lstStyle/>
          <a:p>
            <a:pPr lvl="0"/>
            <a:r>
              <a:rPr lang="uk-UA" sz="2000" dirty="0"/>
              <a:t>Використовуються і більш високі частоти, але підвищення їх ускладнене високим поглинанням радіохвиль цих частот атмосферою. </a:t>
            </a:r>
            <a:r>
              <a:rPr lang="uk-UA" sz="2000" dirty="0" err="1">
                <a:hlinkClick r:id="rId2" tooltip="Ku-діапазон"/>
              </a:rPr>
              <a:t>Ku</a:t>
            </a:r>
            <a:r>
              <a:rPr lang="uk-UA" sz="2000" dirty="0">
                <a:hlinkClick r:id="rId2" tooltip="Ku-діапазон"/>
              </a:rPr>
              <a:t>-діапазон</a:t>
            </a:r>
            <a:r>
              <a:rPr lang="uk-UA" sz="2000" dirty="0"/>
              <a:t> дозволяє здійснювати прийом відносно невеликими антенами, і тому використовується в супутниковому телебаченні (DVB), незважаючи на те, що в цьому діапазоні погодні умови чинять істотний вплив на якість передачі.</a:t>
            </a:r>
            <a:endParaRPr lang="ru-RU" sz="2000" dirty="0"/>
          </a:p>
          <a:p>
            <a:r>
              <a:rPr lang="uk-UA" sz="2000" dirty="0"/>
              <a:t>Для передачі даних великими користувачами (організаціями) часто застосовується C-діапазон. Це забезпечує більш високу якість прийому, але вимагає досить великих </a:t>
            </a:r>
            <a:r>
              <a:rPr lang="uk-UA" sz="2000" dirty="0" smtClean="0"/>
              <a:t>розмірів </a:t>
            </a:r>
            <a:r>
              <a:rPr lang="uk-UA" sz="2000" dirty="0"/>
              <a:t>антени</a:t>
            </a:r>
            <a:r>
              <a:rPr lang="uk-UA" sz="2400" dirty="0" smtClean="0"/>
              <a:t>.</a:t>
            </a:r>
          </a:p>
          <a:p>
            <a:pPr algn="ctr"/>
            <a:r>
              <a:rPr lang="uk-UA" dirty="0"/>
              <a:t>Супутник на орбіті Землі</a:t>
            </a:r>
            <a:endParaRPr lang="ru-RU" dirty="0"/>
          </a:p>
          <a:p>
            <a:endParaRPr lang="ru-RU" sz="3200" dirty="0"/>
          </a:p>
        </p:txBody>
      </p:sp>
      <p:pic>
        <p:nvPicPr>
          <p:cNvPr id="4" name="Рисунок 3" descr="https://upload.wikimedia.org/wikipedia/commons/thumb/b/bc/Soyuz_TMA-7_spacecraft2edit1.jpg/430px-Soyuz_TMA-7_spacecraft2edit1.jpg"/>
          <p:cNvPicPr/>
          <p:nvPr/>
        </p:nvPicPr>
        <p:blipFill>
          <a:blip r:embed="rId3">
            <a:extLst>
              <a:ext uri="{28A0092B-C50C-407E-A947-70E740481C1C}">
                <a14:useLocalDpi xmlns:a14="http://schemas.microsoft.com/office/drawing/2010/main" val="0"/>
              </a:ext>
            </a:extLst>
          </a:blip>
          <a:srcRect/>
          <a:stretch>
            <a:fillRect/>
          </a:stretch>
        </p:blipFill>
        <p:spPr bwMode="auto">
          <a:xfrm>
            <a:off x="2047164" y="3125978"/>
            <a:ext cx="6586722" cy="3732022"/>
          </a:xfrm>
          <a:prstGeom prst="rect">
            <a:avLst/>
          </a:prstGeom>
          <a:noFill/>
          <a:ln>
            <a:noFill/>
          </a:ln>
        </p:spPr>
      </p:pic>
    </p:spTree>
    <p:extLst>
      <p:ext uri="{BB962C8B-B14F-4D97-AF65-F5344CB8AC3E}">
        <p14:creationId xmlns:p14="http://schemas.microsoft.com/office/powerpoint/2010/main" val="1734463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235821" cy="6858000"/>
          </a:xfrm>
        </p:spPr>
        <p:txBody>
          <a:bodyPr>
            <a:normAutofit/>
          </a:bodyPr>
          <a:lstStyle/>
          <a:p>
            <a:pPr lvl="0"/>
            <a:r>
              <a:rPr lang="uk-UA" sz="2400" b="1" dirty="0"/>
              <a:t>Системи супутникового зв'язку</a:t>
            </a:r>
            <a:r>
              <a:rPr lang="uk-UA" sz="2400" dirty="0"/>
              <a:t> - це системи розроблені для задоволення потреб зв'язку і супутникового доступу в </a:t>
            </a:r>
            <a:r>
              <a:rPr lang="uk-UA" sz="2400" dirty="0">
                <a:hlinkClick r:id="rId2" tooltip="Інтернет"/>
              </a:rPr>
              <a:t>Інтернет</a:t>
            </a:r>
            <a:r>
              <a:rPr lang="uk-UA" sz="2400" dirty="0"/>
              <a:t> в будь-якій точці земної кулі. </a:t>
            </a:r>
            <a:endParaRPr lang="ru-RU" sz="2400" dirty="0"/>
          </a:p>
          <a:p>
            <a:r>
              <a:rPr lang="uk-UA" sz="2400" dirty="0"/>
              <a:t>Системи супутникового зв'язку дозволяють користувачам отримати доступ до послуг зв'язку в першу чергу там, де використання наземних каналів не виправдано економічно або неможливо</a:t>
            </a:r>
            <a:r>
              <a:rPr lang="uk-UA" sz="2400" dirty="0" smtClean="0"/>
              <a:t>.</a:t>
            </a:r>
          </a:p>
          <a:p>
            <a:pPr lvl="0"/>
            <a:r>
              <a:rPr lang="uk-UA" sz="2400" dirty="0"/>
              <a:t>Глобальні IT тренди змінюють традиційні схеми спільної роботи і управління. Стрімко зростає потреба в телекомунікаціях, де потрібно бути на зв'язку і мати можливість доступу до даних в будь-який час і в будь-якому місці. </a:t>
            </a:r>
            <a:endParaRPr lang="ru-RU" sz="2400" dirty="0"/>
          </a:p>
          <a:p>
            <a:pPr lvl="0"/>
            <a:r>
              <a:rPr lang="uk-UA" sz="2400" dirty="0"/>
              <a:t>Наземні лінії зв'язку технологічно не можуть забезпечити такий доступ. Для цього необхідна велика кількість наземних ретрансляторів, а зв'язок через море і океан або в важкодоступних місцях (пустеля, гори, ліс) в принципі не можливий. </a:t>
            </a:r>
            <a:endParaRPr lang="ru-RU" sz="2400" dirty="0"/>
          </a:p>
          <a:p>
            <a:r>
              <a:rPr lang="uk-UA" sz="2400" dirty="0"/>
              <a:t>Тому, супутникові системи зв'язку, найчастіше, це єдине можливе рішення в забезпеченні зв'язку між віддаленими людьми, об'єктами і регіонами.</a:t>
            </a:r>
            <a:endParaRPr lang="ru-RU" sz="4000" dirty="0"/>
          </a:p>
        </p:txBody>
      </p:sp>
    </p:spTree>
    <p:extLst>
      <p:ext uri="{BB962C8B-B14F-4D97-AF65-F5344CB8AC3E}">
        <p14:creationId xmlns:p14="http://schemas.microsoft.com/office/powerpoint/2010/main" val="176896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399594" cy="6858000"/>
          </a:xfrm>
        </p:spPr>
        <p:txBody>
          <a:bodyPr/>
          <a:lstStyle/>
          <a:p>
            <a:r>
              <a:rPr lang="uk-UA" sz="2400" b="1" dirty="0"/>
              <a:t>Переваги використання систем супутникового зв'язку</a:t>
            </a:r>
            <a:endParaRPr lang="ru-RU" sz="2400" dirty="0"/>
          </a:p>
          <a:p>
            <a:pPr lvl="0"/>
            <a:r>
              <a:rPr lang="uk-UA" sz="2400" b="1" dirty="0"/>
              <a:t>Системи супутникового зв'язку</a:t>
            </a:r>
            <a:r>
              <a:rPr lang="uk-UA" sz="2400" dirty="0"/>
              <a:t> мають деякі </a:t>
            </a:r>
            <a:r>
              <a:rPr lang="uk-UA" sz="2400" b="1" dirty="0"/>
              <a:t>переваги</a:t>
            </a:r>
            <a:r>
              <a:rPr lang="uk-UA" sz="2400" dirty="0"/>
              <a:t>, головна з яких - це якісна телефонія за межами зони покриття станціями стільникового зв'язку. Тривала автономна робота, довгий час знаходження в режимі очікування виклику (за рахунок малого енергоспоживання), мала вагу і </a:t>
            </a:r>
            <a:r>
              <a:rPr lang="uk-UA" sz="2400" dirty="0" err="1"/>
              <a:t>всенаправлена</a:t>
            </a:r>
            <a:r>
              <a:rPr lang="uk-UA" sz="2400" dirty="0"/>
              <a:t> антена - надають користувачеві високі гарантії працездатності у віддаленні від наземного зв'язку. Також, системи супутникового зв'язку використовують там, де при високошвидкісній передачі даних необхідні надійність і </a:t>
            </a:r>
            <a:r>
              <a:rPr lang="uk-UA" sz="2400" dirty="0" err="1"/>
              <a:t>відмовостійкість</a:t>
            </a:r>
            <a:r>
              <a:rPr lang="uk-UA" sz="2400" dirty="0"/>
              <a:t>. Головними користувачами послуг супутникового зв'язку є корпорації з великою кількістю філій, державні галузеві підприємства газової і нафтової сфери, авіаційної і залізничної логістики, військові, поліція, медицина, а також приватні клієнти</a:t>
            </a:r>
            <a:r>
              <a:rPr lang="uk-UA" dirty="0"/>
              <a:t>.</a:t>
            </a:r>
            <a:endParaRPr lang="ru-RU" dirty="0"/>
          </a:p>
          <a:p>
            <a:endParaRPr lang="ru-RU" dirty="0"/>
          </a:p>
        </p:txBody>
      </p:sp>
    </p:spTree>
    <p:extLst>
      <p:ext uri="{BB962C8B-B14F-4D97-AF65-F5344CB8AC3E}">
        <p14:creationId xmlns:p14="http://schemas.microsoft.com/office/powerpoint/2010/main" val="311700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563367" cy="6858000"/>
          </a:xfrm>
        </p:spPr>
        <p:txBody>
          <a:bodyPr>
            <a:normAutofit/>
          </a:bodyPr>
          <a:lstStyle/>
          <a:p>
            <a:r>
              <a:rPr lang="uk-UA" sz="2400" dirty="0"/>
              <a:t>Побудову корпоративної мережі супутникового зв'язку можна умовно розділити на два етапи - будівництво центральної наземної станції і встановлення малих наземних станцій (VSAT). Будівництво центральної наземної станції складається з повного комплексу робіт, що включає </a:t>
            </a:r>
            <a:r>
              <a:rPr lang="uk-UA" sz="2400" dirty="0" err="1"/>
              <a:t>передпроектне</a:t>
            </a:r>
            <a:r>
              <a:rPr lang="uk-UA" sz="2400" dirty="0"/>
              <a:t> обстеження, проектування і будівництво всіх систем - антенного посту, радіочастотного і телекомунікаційного устаткування, електроживлення, управління кліматом, пожежогасіння, охоронної сигналізації, відеоспостереження і віддаленого управління. Залежно від конкретних вимог замовника, мережа може мати різну топологію - "зірка", "</a:t>
            </a:r>
            <a:r>
              <a:rPr lang="uk-UA" sz="2400" dirty="0" err="1"/>
              <a:t>повнозв’язкова</a:t>
            </a:r>
            <a:r>
              <a:rPr lang="uk-UA" sz="2400" dirty="0"/>
              <a:t>" мережа, окремі канали "точка-точка" або їх комбінацію</a:t>
            </a:r>
            <a:r>
              <a:rPr lang="uk-UA" sz="2400" dirty="0" smtClean="0"/>
              <a:t>.</a:t>
            </a:r>
          </a:p>
          <a:p>
            <a:endParaRPr lang="ru-RU" sz="3200" dirty="0"/>
          </a:p>
        </p:txBody>
      </p:sp>
    </p:spTree>
    <p:extLst>
      <p:ext uri="{BB962C8B-B14F-4D97-AF65-F5344CB8AC3E}">
        <p14:creationId xmlns:p14="http://schemas.microsoft.com/office/powerpoint/2010/main" val="2675354788"/>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TotalTime>
  <Words>1936</Words>
  <Application>Microsoft Office PowerPoint</Application>
  <PresentationFormat>Широкоэкранный</PresentationFormat>
  <Paragraphs>59</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Times New Roman</vt:lpstr>
      <vt:lpstr>Trebuchet MS</vt:lpstr>
      <vt:lpstr>Wingdings</vt:lpstr>
      <vt:lpstr>Wingdings 3</vt:lpstr>
      <vt:lpstr>Аспект</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Маришка</dc:creator>
  <cp:lastModifiedBy>Маришка</cp:lastModifiedBy>
  <cp:revision>4</cp:revision>
  <dcterms:created xsi:type="dcterms:W3CDTF">2020-10-25T19:33:32Z</dcterms:created>
  <dcterms:modified xsi:type="dcterms:W3CDTF">2020-10-25T20:19:37Z</dcterms:modified>
</cp:coreProperties>
</file>