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1" r:id="rId5"/>
    <p:sldId id="272" r:id="rId6"/>
    <p:sldId id="273" r:id="rId7"/>
    <p:sldId id="274" r:id="rId8"/>
    <p:sldId id="275" r:id="rId9"/>
    <p:sldId id="276" r:id="rId10"/>
    <p:sldId id="260" r:id="rId11"/>
    <p:sldId id="261" r:id="rId12"/>
    <p:sldId id="262" r:id="rId13"/>
    <p:sldId id="266" r:id="rId14"/>
    <p:sldId id="267" r:id="rId15"/>
    <p:sldId id="268" r:id="rId16"/>
    <p:sldId id="269" r:id="rId17"/>
    <p:sldId id="270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1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5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24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4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95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86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67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7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5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6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2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2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9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4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C6B0D-97BD-47D6-A9E8-F3904091C81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81C61D-DB67-4C73-85A1-CD822687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2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0%B3%D0%BB%D1%96%D0%B9%D1%81%D1%8C%D0%BA%D0%B0_%D0%BC%D0%BE%D0%B2%D0%B0" TargetMode="External"/><Relationship Id="rId2" Type="http://schemas.openxmlformats.org/officeDocument/2006/relationships/hyperlink" Target="https://uk.wikipedia.org/wiki/%D0%A1%D0%A8%D0%9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5G" TargetMode="External"/><Relationship Id="rId4" Type="http://schemas.openxmlformats.org/officeDocument/2006/relationships/hyperlink" Target="https://uk.wikipedia.org/wiki/%D0%9C%D0%BE%D0%B1%D1%96%D0%BB%D1%8C%D0%BD%D0%B8%D0%B9_%D0%B7%D0%B2%27%D1%8F%D0%B7%D0%BE%D0%B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0%D0%B1%D0%BE%D0%BD%D0%B5%D0%BD%D1%8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7%D0%B0%D1%81_%D0%B4%D0%BE%D1%81%D1%82%D1%83%D0%BF%D1%83" TargetMode="External"/><Relationship Id="rId2" Type="http://schemas.openxmlformats.org/officeDocument/2006/relationships/hyperlink" Target="https://uk.wikipedia.org/wiki/%D0%9A%D0%BE%D1%80%D0%BF%D0%BE%D1%80%D0%B0%D1%82%D0%B8%D0%B2%D0%BD%D0%B0_%D0%BC%D0%B5%D1%80%D0%B5%D0%B6%D0%B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D%D0%B0%D1%86%D1%96%D0%BE%D0%BD%D0%B0%D0%BB%D1%8C%D0%BD%D0%B0_%D0%BA%D0%BE%D0%BC%D1%96%D1%81%D1%96%D1%8F,_%D1%89%D0%BE_%D0%B7%D0%B4%D1%96%D0%B9%D1%81%D0%BD%D1%8E%D1%94_%D0%B4%D0%B5%D1%80%D0%B6%D0%B0%D0%B2%D0%BD%D0%B5_%D1%80%D0%B5%D0%B3%D1%83%D0%BB%D1%8E%D0%B2%D0%B0%D0%BD%D0%BD%D1%8F_%D1%83_%D1%81%D1%84%D0%B5%D1%80%D1%96_%D0%B7%D0%B2%27%D1%8F%D0%B7%D0%BA%D1%83_%D1%82%D0%B0_%D1%96%D0%BD%D1%84%D0%BE%D1%80%D0%BC%D0%B0%D1%82%D0%B8%D0%B7%D0%B0%D1%86%D1%96%D1%97" TargetMode="External"/><Relationship Id="rId3" Type="http://schemas.openxmlformats.org/officeDocument/2006/relationships/hyperlink" Target="https://uk.wikipedia.org/wiki/1993" TargetMode="External"/><Relationship Id="rId7" Type="http://schemas.openxmlformats.org/officeDocument/2006/relationships/hyperlink" Target="https://uk.wikipedia.org/wiki/Vodafone_%D0%A3%D0%BA%D1%80%D0%B0%D1%97%D0%BD%D0%B0" TargetMode="External"/><Relationship Id="rId2" Type="http://schemas.openxmlformats.org/officeDocument/2006/relationships/hyperlink" Target="https://uk.wikipedia.org/wiki/16_%D1%87%D0%B5%D1%80%D0%B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C%D0%BE%D0%B1%D1%96%D0%BB%D1%8C%D0%BD%D0%B8%D0%B9_%D1%82%D0%B5%D0%BB%D0%B5%D1%84%D0%BE%D0%BD" TargetMode="External"/><Relationship Id="rId5" Type="http://schemas.openxmlformats.org/officeDocument/2006/relationships/hyperlink" Target="https://uk.wikipedia.org/wiki/%D0%9C%D0%BE%D0%B1%D1%96%D0%BB%D1%8C%D0%BD%D0%B8%D0%B9_%D0%B7%D0%B2%27%D1%8F%D0%B7%D0%BE%D0%BA" TargetMode="External"/><Relationship Id="rId10" Type="http://schemas.openxmlformats.org/officeDocument/2006/relationships/hyperlink" Target="https://uk.wikipedia.org/wiki/2G" TargetMode="External"/><Relationship Id="rId4" Type="http://schemas.openxmlformats.org/officeDocument/2006/relationships/hyperlink" Target="https://uk.wikipedia.org/wiki/%D0%A3%D0%BA%D1%80%D0%B0%D1%97%D0%BD%D0%B0" TargetMode="External"/><Relationship Id="rId9" Type="http://schemas.openxmlformats.org/officeDocument/2006/relationships/hyperlink" Target="https://uk.wikipedia.org/wiki/GS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UMTS" TargetMode="External"/><Relationship Id="rId2" Type="http://schemas.openxmlformats.org/officeDocument/2006/relationships/hyperlink" Target="https://uk.wikipedia.org/wiki/%D0%A2%D0%B5%D0%BD%D0%B4%D0%B5%D1%80_(%D0%BA%D0%BE%D0%BD%D0%BA%D1%83%D1%80%D1%81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LTE" TargetMode="External"/><Relationship Id="rId5" Type="http://schemas.openxmlformats.org/officeDocument/2006/relationships/hyperlink" Target="https://uk.wikipedia.org/wiki/4G" TargetMode="External"/><Relationship Id="rId4" Type="http://schemas.openxmlformats.org/officeDocument/2006/relationships/hyperlink" Target="https://uk.wikipedia.org/wiki/3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5G" TargetMode="External"/><Relationship Id="rId2" Type="http://schemas.openxmlformats.org/officeDocument/2006/relationships/hyperlink" Target="https://uk.wikipedia.org/wiki/%D0%9F%D0%B5%D1%82%D1%80%D0%BE_%D0%9F%D0%BE%D1%80%D0%BE%D1%88%D0%B5%D0%BD%D0%BA%D0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A%D0%B8%D1%97%D0%B2%D1%81%D1%8C%D0%BA%D0%B8%D0%B9_%D0%BC%D1%96%D0%B6%D0%BD%D0%B0%D1%80%D0%BE%D0%B4%D0%BD%D0%B8%D0%B9_%D1%96%D0%BD%D1%81%D1%82%D0%B8%D1%82%D1%83%D1%82_%D1%81%D0%BE%D1%86%D1%96%D0%BE%D0%BB%D0%BE%D0%B3%D1%96%D1%97" TargetMode="External"/><Relationship Id="rId4" Type="http://schemas.openxmlformats.org/officeDocument/2006/relationships/hyperlink" Target="https://uk.wikipedia.org/wiki/SIM-%D0%BA%D0%B0%D1%80%D1%82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7%D0%BE%D0%BD%D0%B0_%D0%BF%D0%BE%D0%BA%D1%80%D0%B8%D1%82%D1%82%D1%8F_(%D0%B7%D0%B2%27%D1%8F%D0%B7%D0%BE%D0%BA)" TargetMode="External"/><Relationship Id="rId2" Type="http://schemas.openxmlformats.org/officeDocument/2006/relationships/hyperlink" Target="https://uk.wikipedia.org/wiki/%D0%9C%D0%BE%D0%B1%D1%96%D0%BB%D1%8C%D0%BD%D0%B8%D0%B9_%D0%B7%D0%B2%27%D1%8F%D0%B7%D0%BE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0%B0%D0%B4%D1%96%D0%BE%D1%87%D0%B0%D1%81%D1%82%D0%BE%D1%82%D0%BD%D0%B8%D0%B9_%D1%81%D0%BF%D0%B5%D0%BA%D1%82%D1%80" TargetMode="External"/><Relationship Id="rId5" Type="http://schemas.openxmlformats.org/officeDocument/2006/relationships/hyperlink" Target="https://uk.wikipedia.org/wiki/%D0%91%D0%B0%D0%B7%D0%BE%D0%B2%D0%B0_%D1%81%D1%82%D0%B0%D0%BD%D1%86%D1%96%D1%8F" TargetMode="External"/><Relationship Id="rId4" Type="http://schemas.openxmlformats.org/officeDocument/2006/relationships/hyperlink" Target="https://uk.wikipedia.org/wiki/%D0%A1%D1%82%D1%96%D0%BB%D1%8C%D0%BD%D0%B8%D0%B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0%D0%BB%D0%B5%D0%BA%D1%81%D0%B0%D0%BD%D0%B4%D0%B5%D1%80_%D0%93%D1%80%D0%B5%D0%BC_%D0%91%D0%B5%D0%BB%D0%B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CDMA" TargetMode="External"/><Relationship Id="rId13" Type="http://schemas.openxmlformats.org/officeDocument/2006/relationships/hyperlink" Target="https://uk.wikipedia.org/wiki/Huawei" TargetMode="External"/><Relationship Id="rId3" Type="http://schemas.openxmlformats.org/officeDocument/2006/relationships/hyperlink" Target="https://uk.wikipedia.org/wiki/%D0%95%D1%84%D1%96%D1%80_(%D1%84%D1%96%D0%B7%D0%B8%D0%BA%D0%B0)" TargetMode="External"/><Relationship Id="rId7" Type="http://schemas.openxmlformats.org/officeDocument/2006/relationships/hyperlink" Target="https://uk.wikipedia.org/wiki/D-AMPS" TargetMode="External"/><Relationship Id="rId12" Type="http://schemas.openxmlformats.org/officeDocument/2006/relationships/hyperlink" Target="https://uk.wikipedia.org/w/index.php?title=NSN&amp;action=edit&amp;redlink=1" TargetMode="External"/><Relationship Id="rId2" Type="http://schemas.openxmlformats.org/officeDocument/2006/relationships/hyperlink" Target="https://uk.wikipedia.org/wiki/%D0%A1%D1%82%D1%96%D0%BB%D1%8C%D0%BD%D0%B8%D0%BA%D0%BE%D0%B2%D0%B8%D0%B9_%D1%82%D0%B5%D0%BB%D0%B5%D1%84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/index.php?title=NMT-450&amp;action=edit&amp;redlink=1" TargetMode="External"/><Relationship Id="rId11" Type="http://schemas.openxmlformats.org/officeDocument/2006/relationships/hyperlink" Target="https://uk.wikipedia.org/w/index.php?title=Ericcson&amp;action=edit&amp;redlink=1" TargetMode="External"/><Relationship Id="rId5" Type="http://schemas.openxmlformats.org/officeDocument/2006/relationships/hyperlink" Target="https://uk.wikipedia.org/w/index.php?title=NAMPS&amp;action=edit&amp;redlink=1" TargetMode="External"/><Relationship Id="rId10" Type="http://schemas.openxmlformats.org/officeDocument/2006/relationships/hyperlink" Target="https://uk.wikipedia.org/wiki/UMTS" TargetMode="External"/><Relationship Id="rId4" Type="http://schemas.openxmlformats.org/officeDocument/2006/relationships/hyperlink" Target="https://uk.wikipedia.org/wiki/AMPS" TargetMode="External"/><Relationship Id="rId9" Type="http://schemas.openxmlformats.org/officeDocument/2006/relationships/hyperlink" Target="https://uk.wikipedia.org/wiki/GSM" TargetMode="External"/><Relationship Id="rId14" Type="http://schemas.openxmlformats.org/officeDocument/2006/relationships/hyperlink" Target="https://uk.wikipedia.org/wiki/ZT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Sector_antenna&amp;action=edit&amp;redlink=1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C%D0%B5%D1%82%D1%80%D0%BE%D0%BF%D0%BE%D0%BB%D1%96%D1%82%D0%B5%D0%BD" TargetMode="External"/><Relationship Id="rId5" Type="http://schemas.openxmlformats.org/officeDocument/2006/relationships/hyperlink" Target="https://uk.wikipedia.org/wiki/%D0%A2%D1%83%D0%BD%D0%B5%D0%BB%D1%8C" TargetMode="External"/><Relationship Id="rId4" Type="http://schemas.openxmlformats.org/officeDocument/2006/relationships/hyperlink" Target="https://uk.wikipedia.org/wiki/%D0%90%D0%B2%D1%96%D0%B0%D1%86%D1%96%D1%8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E%D0%BD%D1%82%D1%80%D0%BE%D0%BB%D0%B5%D1%80" TargetMode="External"/><Relationship Id="rId3" Type="http://schemas.openxmlformats.org/officeDocument/2006/relationships/hyperlink" Target="https://uk.wikipedia.org/w/index.php?title=%D0%90%D0%B2%D1%82%D0%BE%D0%BC%D0%B0%D1%82%D0%B8%D1%87%D0%BD%D1%96_%D1%81%D0%B8%D1%81%D1%82%D0%B5%D0%BC%D0%B8&amp;action=edit&amp;redlink=1" TargetMode="External"/><Relationship Id="rId7" Type="http://schemas.openxmlformats.org/officeDocument/2006/relationships/hyperlink" Target="https://uk.wikipedia.org/w/index.php?title=%D0%90%D0%B4%D1%80%D0%B5%D1%81%D0%B0%D1%82&amp;action=edit&amp;redlink=1" TargetMode="External"/><Relationship Id="rId2" Type="http://schemas.openxmlformats.org/officeDocument/2006/relationships/hyperlink" Target="https://uk.wikipedia.org/wiki/BSS#%D0%9A%D0%BE%D0%BD%D1%82%D1%80%D0%BE%D0%BB%D0%B5%D1%80_%D0%B1%D0%B0%D0%B7%D0%BE%D0%B2%D0%B8%D1%85_%D1%81%D1%82%D0%B0%D0%BD%D1%86%D1%96%D0%B9_BS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4%D0%B8%D1%81%D0%BF%D0%B5%D1%82%D1%87%D0%B5%D1%80" TargetMode="External"/><Relationship Id="rId5" Type="http://schemas.openxmlformats.org/officeDocument/2006/relationships/hyperlink" Target="https://uk.wikipedia.org/wiki/%D0%94%D0%B0%D1%82%D1%87%D0%B8%D0%BA" TargetMode="External"/><Relationship Id="rId10" Type="http://schemas.openxmlformats.org/officeDocument/2006/relationships/hyperlink" Target="https://uk.wikipedia.org/wiki/%D0%90%D0%B1%D0%BE%D0%BD%D0%B5%D0%BD%D1%82" TargetMode="External"/><Relationship Id="rId4" Type="http://schemas.openxmlformats.org/officeDocument/2006/relationships/hyperlink" Target="https://uk.wikipedia.org/wiki/%D0%A1%D1%82%D0%B0%D1%82%D0%B8%D1%81%D1%82%D0%B8%D0%BA%D0%B0" TargetMode="External"/><Relationship Id="rId9" Type="http://schemas.openxmlformats.org/officeDocument/2006/relationships/hyperlink" Target="https://uk.wikipedia.org/wiki/%D0%9A%D0%BE%D0%BC%D1%83%D1%82%D0%B0%D1%82%D0%BE%D1%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0%BE%D1%83%D0%BC%D1%96%D0%BD%D0%B3" TargetMode="External"/><Relationship Id="rId2" Type="http://schemas.openxmlformats.org/officeDocument/2006/relationships/hyperlink" Target="https://uk.wikipedia.org/wiki/%D0%A5%D0%B5%D0%BD%D0%B4%D0%BE%D0%B2%D0%B5%D1%8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45" y="136478"/>
            <a:ext cx="9144000" cy="1991602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 smtClean="0"/>
              <a:t/>
            </a:r>
            <a:br>
              <a:rPr lang="uk-UA" sz="440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8442" y="0"/>
            <a:ext cx="7447128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uk-UA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Навчальна дисципліна: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uk-UA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«Вступ до телекомунікацій та радіотехніки»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43934" y="2044700"/>
            <a:ext cx="574929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0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416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</a:rPr>
              <a:t>Стільникові технології пройшли декілька етапів розвитку: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941696"/>
            <a:ext cx="10781732" cy="5916304"/>
          </a:xfrm>
        </p:spPr>
        <p:txBody>
          <a:bodyPr>
            <a:normAutofit/>
          </a:bodyPr>
          <a:lstStyle/>
          <a:p>
            <a:pPr lvl="0"/>
            <a:r>
              <a:rPr lang="uk-UA" sz="2000" u="sng" dirty="0"/>
              <a:t>1G-технології.</a:t>
            </a:r>
            <a:r>
              <a:rPr lang="uk-UA" sz="2000" dirty="0"/>
              <a:t> Початок 80-х. Перше покоління стільникових мереж використовувало аналогові технології. В таких мережах передавали тільки телефонні розмови;</a:t>
            </a:r>
            <a:endParaRPr lang="ru-RU" sz="2000" dirty="0"/>
          </a:p>
          <a:p>
            <a:pPr lvl="0"/>
            <a:r>
              <a:rPr lang="uk-UA" sz="2000" u="sng" dirty="0"/>
              <a:t>2G-технології.</a:t>
            </a:r>
            <a:r>
              <a:rPr lang="uk-UA" sz="2000" dirty="0"/>
              <a:t> Середина 90-х. Цифрове кодування та передавання мовлення і коротких текстових повідомлень;</a:t>
            </a:r>
            <a:endParaRPr lang="ru-RU" sz="2000" dirty="0"/>
          </a:p>
          <a:p>
            <a:pPr lvl="0"/>
            <a:r>
              <a:rPr lang="uk-UA" sz="2000" u="sng" dirty="0"/>
              <a:t>2.5G-технології.</a:t>
            </a:r>
            <a:r>
              <a:rPr lang="uk-UA" sz="2000" dirty="0"/>
              <a:t> 2001 рік (</a:t>
            </a:r>
            <a:r>
              <a:rPr lang="uk-UA" sz="2000" dirty="0">
                <a:hlinkClick r:id="rId2" tooltip="США"/>
              </a:rPr>
              <a:t>США</a:t>
            </a:r>
            <a:r>
              <a:rPr lang="uk-UA" sz="2000" dirty="0"/>
              <a:t>). Цифрові мережі з передаванням мовлення, тексту, приєднання до </a:t>
            </a:r>
            <a:r>
              <a:rPr lang="uk-UA" sz="2000" dirty="0" err="1"/>
              <a:t>Internet</a:t>
            </a:r>
            <a:r>
              <a:rPr lang="uk-UA" sz="2000" dirty="0"/>
              <a:t>;</a:t>
            </a:r>
            <a:endParaRPr lang="ru-RU" sz="2000" dirty="0"/>
          </a:p>
          <a:p>
            <a:pPr lvl="0"/>
            <a:r>
              <a:rPr lang="uk-UA" sz="2000" u="sng" dirty="0"/>
              <a:t>3G-технології.</a:t>
            </a:r>
            <a:r>
              <a:rPr lang="uk-UA" sz="2000" dirty="0"/>
              <a:t> Швидкість передавання до 2 Мбіт/с. Передавання мультимедійних даних. Окремі технології доступні в Японії.</a:t>
            </a:r>
            <a:endParaRPr lang="ru-RU" sz="2000" dirty="0"/>
          </a:p>
          <a:p>
            <a:pPr lvl="0"/>
            <a:r>
              <a:rPr lang="uk-UA" sz="2000" u="sng" dirty="0"/>
              <a:t>4G-технології.</a:t>
            </a:r>
            <a:r>
              <a:rPr lang="uk-UA" sz="2000" dirty="0"/>
              <a:t> Швидкість передачі даних до 100 Мбіт/с (рухомим абонентам) та до 1Гбіт/с (стаціонарним абонентам).</a:t>
            </a:r>
            <a:endParaRPr lang="ru-RU" sz="2000" dirty="0"/>
          </a:p>
          <a:p>
            <a:pPr lvl="0"/>
            <a:r>
              <a:rPr lang="uk-UA" sz="2000" dirty="0"/>
              <a:t>Теоретично мобільні мережі п'ятого покоління </a:t>
            </a:r>
            <a:r>
              <a:rPr lang="uk-UA" sz="2000" u="sng" dirty="0"/>
              <a:t>(5G)</a:t>
            </a:r>
            <a:r>
              <a:rPr lang="uk-UA" sz="2000" dirty="0"/>
              <a:t> дозволять передавати інформацію зі швидкістю до 10 </a:t>
            </a:r>
            <a:r>
              <a:rPr lang="uk-UA" sz="2000" dirty="0" err="1"/>
              <a:t>Гбіт</a:t>
            </a:r>
            <a:r>
              <a:rPr lang="uk-UA" sz="2000" dirty="0"/>
              <a:t>/с та часом відповіді («латентністю») менше 1 </a:t>
            </a:r>
            <a:r>
              <a:rPr lang="uk-UA" sz="2000" dirty="0" err="1"/>
              <a:t>мілісекунди</a:t>
            </a:r>
            <a:r>
              <a:rPr lang="uk-UA" sz="2000" dirty="0"/>
              <a:t>, що задовольнить будь-які сучасні потреби із завантаження контенту.</a:t>
            </a:r>
            <a:endParaRPr lang="ru-RU" sz="2000" dirty="0"/>
          </a:p>
          <a:p>
            <a:pPr lvl="0"/>
            <a:r>
              <a:rPr lang="uk-UA" sz="2000" dirty="0"/>
              <a:t>6G (від </a:t>
            </a:r>
            <a:r>
              <a:rPr lang="uk-UA" sz="2000" dirty="0" err="1">
                <a:hlinkClick r:id="rId3" tooltip="Англійська мова"/>
              </a:rPr>
              <a:t>англ</a:t>
            </a:r>
            <a:r>
              <a:rPr lang="uk-UA" sz="2000" dirty="0">
                <a:hlinkClick r:id="rId3" tooltip="Англійська мова"/>
              </a:rPr>
              <a:t>.</a:t>
            </a:r>
            <a:r>
              <a:rPr lang="uk-UA" sz="2000" dirty="0"/>
              <a:t> 6th </a:t>
            </a:r>
            <a:r>
              <a:rPr lang="uk-UA" sz="2000" dirty="0" err="1"/>
              <a:t>generation</a:t>
            </a:r>
            <a:r>
              <a:rPr lang="uk-UA" sz="2000" dirty="0"/>
              <a:t> — шосте покоління)— шосте покоління </a:t>
            </a:r>
            <a:r>
              <a:rPr lang="uk-UA" sz="2000" dirty="0">
                <a:hlinkClick r:id="rId4" tooltip="Мобільний зв'язок"/>
              </a:rPr>
              <a:t>мобільного зв'язку</a:t>
            </a:r>
            <a:r>
              <a:rPr lang="uk-UA" sz="2000" dirty="0"/>
              <a:t>, впровадження якого очікується в 2026-2030-і роки, на основі стандартів телекомунікацій, наступних за стандартами </a:t>
            </a:r>
            <a:r>
              <a:rPr lang="uk-UA" sz="2000" dirty="0">
                <a:hlinkClick r:id="rId5" tooltip="5G"/>
              </a:rPr>
              <a:t>5G</a:t>
            </a:r>
            <a:r>
              <a:rPr lang="uk-UA" sz="2000" dirty="0"/>
              <a:t>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96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47767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err="1" smtClean="0">
                <a:solidFill>
                  <a:schemeClr val="tx1"/>
                </a:solidFill>
              </a:rPr>
              <a:t>Транкінгові</a:t>
            </a:r>
            <a:r>
              <a:rPr lang="uk-UA" sz="3200" b="1" dirty="0" smtClean="0">
                <a:solidFill>
                  <a:schemeClr val="tx1"/>
                </a:solidFill>
              </a:rPr>
              <a:t> системи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2858"/>
            <a:ext cx="9962866" cy="6335142"/>
          </a:xfrm>
        </p:spPr>
        <p:txBody>
          <a:bodyPr>
            <a:normAutofit/>
          </a:bodyPr>
          <a:lstStyle/>
          <a:p>
            <a:r>
              <a:rPr lang="uk-UA" sz="2400" b="1" i="1" dirty="0" err="1"/>
              <a:t>Транкінгові</a:t>
            </a:r>
            <a:r>
              <a:rPr lang="uk-UA" sz="2400" b="1" i="1" dirty="0"/>
              <a:t> системи </a:t>
            </a:r>
            <a:r>
              <a:rPr lang="uk-UA" sz="2400" dirty="0"/>
              <a:t>– це системи рухомого радіозв'язку, які засновані на тих же принципах, що і звичайні телефонні мережі, тобто в системі є обмежене число радіоканалів (як правило, від двох до двадцяти), які у міру потреби виділяються центральним контролером для ведення переговорів</a:t>
            </a:r>
            <a:r>
              <a:rPr lang="uk-UA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4" name="Рисунок 3" descr="Схема транкової мобільної радіосисте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08" y="2826332"/>
            <a:ext cx="5122545" cy="3334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41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608024" cy="6858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600" dirty="0"/>
              <a:t>Якщо в звичайних системах користувач сам вручну перенастроюється на вільний радіоканал, то в системах </a:t>
            </a:r>
            <a:r>
              <a:rPr lang="uk-UA" sz="2600" dirty="0" err="1"/>
              <a:t>транкінгового</a:t>
            </a:r>
            <a:r>
              <a:rPr lang="uk-UA" sz="2600" dirty="0"/>
              <a:t> зв'язку цю роботу бере на себе центральний контролер, який сам виділяє двом радіостанціям вільний канал. </a:t>
            </a:r>
            <a:r>
              <a:rPr lang="uk-UA" sz="2600" dirty="0" err="1"/>
              <a:t>Транкінгові</a:t>
            </a:r>
            <a:r>
              <a:rPr lang="uk-UA" sz="2600" dirty="0"/>
              <a:t> системи ефективно використовують смугу виділених ним частот, забезпечують високий рівень конфіденційності (існують навіть засоби, що дозволяють кодувати мову в процесі її передачі), надійні, надають велику кількість сервісних функцій. Головною перевагою є те, що будь-яка організація може сама стати власником системи </a:t>
            </a:r>
            <a:r>
              <a:rPr lang="uk-UA" sz="2600" dirty="0" err="1"/>
              <a:t>транкінгового</a:t>
            </a:r>
            <a:r>
              <a:rPr lang="uk-UA" sz="2600" dirty="0"/>
              <a:t> радіозв'язку, позбавляючи себе від абонентської плати і плати за трафік.</a:t>
            </a:r>
            <a:endParaRPr lang="ru-RU" sz="2600" dirty="0"/>
          </a:p>
          <a:p>
            <a:r>
              <a:rPr lang="uk-UA" sz="2600" dirty="0"/>
              <a:t> </a:t>
            </a:r>
            <a:r>
              <a:rPr lang="uk-UA" sz="2600" i="1" dirty="0" smtClean="0"/>
              <a:t>Сфера </a:t>
            </a:r>
            <a:r>
              <a:rPr lang="uk-UA" sz="2600" i="1" dirty="0"/>
              <a:t>застосування </a:t>
            </a:r>
            <a:r>
              <a:rPr lang="uk-UA" sz="2600" i="1" dirty="0" err="1" smtClean="0"/>
              <a:t>транкінгових</a:t>
            </a:r>
            <a:r>
              <a:rPr lang="uk-UA" sz="2600" i="1" dirty="0" smtClean="0"/>
              <a:t> </a:t>
            </a:r>
            <a:r>
              <a:rPr lang="uk-UA" sz="2600" i="1" dirty="0"/>
              <a:t>систем</a:t>
            </a:r>
            <a:r>
              <a:rPr lang="uk-UA" sz="2600" dirty="0"/>
              <a:t> – великі комерційні і державні організації, наприклад служби автоінспекції, різні ремонтні служби, компанії, що спеціалізуються в області промислового альпінізму (обслуговування висотних будівель) і так далі. Систему </a:t>
            </a:r>
            <a:r>
              <a:rPr lang="uk-UA" sz="2600" dirty="0" err="1"/>
              <a:t>транкінгового</a:t>
            </a:r>
            <a:r>
              <a:rPr lang="uk-UA" sz="2600" dirty="0"/>
              <a:t> зв'язку можна розвернути як в крупному місті, так і у віддаленому, малонаселеному пункті, де сьогодні також широко представлений радіозв'язок короткохвильовий (КХ).</a:t>
            </a:r>
            <a:endParaRPr lang="ru-RU" sz="26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466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538"/>
            <a:ext cx="10426890" cy="6826462"/>
          </a:xfrm>
        </p:spPr>
        <p:txBody>
          <a:bodyPr>
            <a:normAutofit lnSpcReduction="10000"/>
          </a:bodyPr>
          <a:lstStyle/>
          <a:p>
            <a:r>
              <a:rPr lang="uk-UA" sz="2000" b="1" dirty="0" err="1" smtClean="0"/>
              <a:t>Транкінговий</a:t>
            </a:r>
            <a:r>
              <a:rPr lang="uk-UA" sz="2000" b="1" dirty="0" smtClean="0"/>
              <a:t> радіозв'язок</a:t>
            </a:r>
            <a:r>
              <a:rPr lang="uk-UA" sz="2000" dirty="0" smtClean="0"/>
              <a:t> - призначений для забезпечення голосового зв'язку між великою кількістю рухомих </a:t>
            </a:r>
            <a:r>
              <a:rPr lang="uk-UA" sz="2000" dirty="0" smtClean="0">
                <a:hlinkClick r:id="rId2" tooltip="Абонент"/>
              </a:rPr>
              <a:t>абонентів</a:t>
            </a:r>
            <a:r>
              <a:rPr lang="uk-UA" sz="2000" dirty="0" smtClean="0"/>
              <a:t> при обмеженій кількості радіоканалів.</a:t>
            </a:r>
          </a:p>
          <a:p>
            <a:r>
              <a:rPr lang="uk-UA" sz="2000" dirty="0" smtClean="0"/>
              <a:t>Принцип </a:t>
            </a:r>
            <a:r>
              <a:rPr lang="uk-UA" sz="2000" dirty="0" err="1" smtClean="0"/>
              <a:t>транкінгового</a:t>
            </a:r>
            <a:r>
              <a:rPr lang="uk-UA" sz="2000" dirty="0" smtClean="0"/>
              <a:t> радіозв'язку полягає у вільному доступі абонентів до декількох радіоканалів. При цьому конкретна лінія зв'язку надається абоненту автоматично за певним протоколом. Зараз існує декілька </a:t>
            </a:r>
            <a:r>
              <a:rPr lang="uk-UA" sz="2000" dirty="0" err="1" smtClean="0"/>
              <a:t>транкінгових</a:t>
            </a:r>
            <a:r>
              <a:rPr lang="uk-UA" sz="2000" dirty="0" smtClean="0"/>
              <a:t> протоколів, які розроблювались фірмами-виробниками радіоустаткування. Всі ці протоколи закриті для широкого використання і не є стандартизованими. Тому абонентське устаткування різних фірм-виробників не має сумісності і це є великий недолік таких систем.</a:t>
            </a:r>
          </a:p>
          <a:p>
            <a:r>
              <a:rPr lang="ru-RU" sz="2000" dirty="0" smtClean="0"/>
              <a:t>За </a:t>
            </a:r>
            <a:r>
              <a:rPr lang="ru-RU" sz="2000" dirty="0" err="1"/>
              <a:t>участю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 </a:t>
            </a:r>
            <a:r>
              <a:rPr lang="en-US" sz="2000" dirty="0"/>
              <a:t>Motorola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розроблений</a:t>
            </a:r>
            <a:r>
              <a:rPr lang="ru-RU" sz="2000" dirty="0"/>
              <a:t> </a:t>
            </a:r>
            <a:r>
              <a:rPr lang="ru-RU" sz="2000" dirty="0" err="1"/>
              <a:t>відкритий</a:t>
            </a:r>
            <a:r>
              <a:rPr lang="ru-RU" sz="2000" dirty="0"/>
              <a:t> протокол (МРТ1327) для </a:t>
            </a:r>
            <a:r>
              <a:rPr lang="ru-RU" sz="2000" dirty="0" err="1"/>
              <a:t>транкінгових</a:t>
            </a:r>
            <a:r>
              <a:rPr lang="ru-RU" sz="2000" dirty="0"/>
              <a:t> систем з аналоговою передачею голосу, </a:t>
            </a:r>
            <a:r>
              <a:rPr lang="ru-RU" sz="2000" dirty="0" err="1"/>
              <a:t>який</a:t>
            </a:r>
            <a:r>
              <a:rPr lang="ru-RU" sz="2000" dirty="0"/>
              <a:t> став стандартом у </a:t>
            </a:r>
            <a:r>
              <a:rPr lang="ru-RU" sz="2000" dirty="0" err="1"/>
              <a:t>країнах</a:t>
            </a:r>
            <a:r>
              <a:rPr lang="ru-RU" sz="2000" dirty="0"/>
              <a:t> </a:t>
            </a:r>
            <a:r>
              <a:rPr lang="ru-RU" sz="2000" dirty="0" err="1"/>
              <a:t>Європи</a:t>
            </a:r>
            <a:r>
              <a:rPr lang="ru-RU" sz="2000" dirty="0"/>
              <a:t>.</a:t>
            </a:r>
          </a:p>
          <a:p>
            <a:r>
              <a:rPr lang="uk-UA" sz="2000" dirty="0" smtClean="0"/>
              <a:t>Особливістю стандарту МРТ1327 є наявність виділеного каналу управління, яким з швидкістю 1200 б/с передаються сигнали керування. Всі інші радіоканали, утворені базовими станціями, призначені для голосового зв'язку абонентів і передачі даних. Іншими властивостями систем зв'язку на основі МРТ1327 є автоматичний пошук і реєстрація абонентів з перевіркою серійних номерів радіостанцій, автоматичне звільнення каналу при відсутності передачі. А також сортування всіх викликів, що надходять, за пріоритетами. Виклики з низьким рівнем пріоритету стають у чергу на обслуговування. Таким чином в будь-якому випадку кожен абонент отримує можливість доступу у мережу.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53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0003809" cy="6858000"/>
          </a:xfrm>
        </p:spPr>
        <p:txBody>
          <a:bodyPr>
            <a:normAutofit/>
          </a:bodyPr>
          <a:lstStyle/>
          <a:p>
            <a:r>
              <a:rPr lang="uk-UA" sz="2400" b="1" dirty="0" err="1" smtClean="0"/>
              <a:t>Транкінговий</a:t>
            </a:r>
            <a:r>
              <a:rPr lang="uk-UA" sz="2400" b="1" dirty="0" smtClean="0"/>
              <a:t> протокол МРТ 1327</a:t>
            </a:r>
            <a:r>
              <a:rPr lang="uk-UA" sz="2400" dirty="0" smtClean="0"/>
              <a:t> є відкритим протоколом і в наш час</a:t>
            </a:r>
            <a:r>
              <a:rPr lang="uk-UA" sz="2400" baseline="30000" dirty="0" smtClean="0"/>
              <a:t> </a:t>
            </a:r>
            <a:r>
              <a:rPr lang="uk-UA" sz="2400" dirty="0" smtClean="0"/>
              <a:t>обладнання цього стандарту випускає велика кількість незалежних виробників, що сприяє постійному розвитку і вдосконаленню цієї системи.</a:t>
            </a:r>
          </a:p>
          <a:p>
            <a:r>
              <a:rPr lang="uk-UA" sz="2000" dirty="0" smtClean="0"/>
              <a:t>За багатьма параметрами, які є часом головними для відомчих, </a:t>
            </a:r>
            <a:r>
              <a:rPr lang="uk-UA" sz="2000" dirty="0" smtClean="0">
                <a:hlinkClick r:id="rId2" tooltip="Корпоративна мережа"/>
              </a:rPr>
              <a:t>корпоративних мереж</a:t>
            </a:r>
            <a:r>
              <a:rPr lang="uk-UA" sz="2000" dirty="0" smtClean="0"/>
              <a:t>, системи зв'язку на базі протоколу МРТ 1327 перевершують функціональні можливості стільникових мереж. Наприклад, велика дальність зв'язку, що часто є одним з головних вимог корпоративних клієнтів, можливість створення груп, мінімальний </a:t>
            </a:r>
            <a:r>
              <a:rPr lang="uk-UA" sz="2000" dirty="0" smtClean="0">
                <a:hlinkClick r:id="rId3" tooltip="Час доступу"/>
              </a:rPr>
              <a:t>час доступу</a:t>
            </a:r>
            <a:r>
              <a:rPr lang="uk-UA" sz="2000" dirty="0" smtClean="0"/>
              <a:t> до системи, мінімальний час встановлення зв'язку, динамічна перегрупування і т. д. Абонентське обладнання, що використовується в мережах МРТ 1327, має набагато більший ресурс і високу надійність.</a:t>
            </a:r>
          </a:p>
          <a:p>
            <a:r>
              <a:rPr lang="uk-UA" sz="2000" dirty="0" smtClean="0"/>
              <a:t>Простіші системи </a:t>
            </a:r>
            <a:r>
              <a:rPr lang="uk-UA" sz="2000" dirty="0" err="1" smtClean="0"/>
              <a:t>транкінгового</a:t>
            </a:r>
            <a:r>
              <a:rPr lang="uk-UA" sz="2000" dirty="0" smtClean="0"/>
              <a:t> зв'язку, наприклад </a:t>
            </a:r>
            <a:r>
              <a:rPr lang="uk-UA" sz="2000" dirty="0" err="1" smtClean="0"/>
              <a:t>Smartrunk</a:t>
            </a:r>
            <a:r>
              <a:rPr lang="uk-UA" sz="2000" dirty="0" smtClean="0"/>
              <a:t> поступаються системам протоколу МРТ 1327, оскільки призначені для здійснення індивідуальних викликів і виходу в ТМЗК, а не для оперативного (групового) технологічного зв'язку. У багатоканальних системах </a:t>
            </a:r>
            <a:r>
              <a:rPr lang="uk-UA" sz="2000" dirty="0" err="1" smtClean="0"/>
              <a:t>Smartrunk</a:t>
            </a:r>
            <a:r>
              <a:rPr lang="uk-UA" sz="2000" dirty="0" smtClean="0"/>
              <a:t> час встановлення зв'язку тривалий і не нормований, відсутні </a:t>
            </a:r>
            <a:r>
              <a:rPr lang="uk-UA" sz="2000" dirty="0" err="1" smtClean="0"/>
              <a:t>міжсайтові</a:t>
            </a:r>
            <a:r>
              <a:rPr lang="uk-UA" sz="2000" dirty="0" smtClean="0"/>
              <a:t> зв'язки, таким чином, можливості використання системи для вирішення оперативних завдань сильно обмежені.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88300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0249469" cy="6858000"/>
          </a:xfrm>
        </p:spPr>
        <p:txBody>
          <a:bodyPr>
            <a:normAutofit/>
          </a:bodyPr>
          <a:lstStyle/>
          <a:p>
            <a:r>
              <a:rPr lang="uk-UA" sz="2000" dirty="0" err="1" smtClean="0"/>
              <a:t>Транкінгові</a:t>
            </a:r>
            <a:r>
              <a:rPr lang="uk-UA" sz="2000" dirty="0" smtClean="0"/>
              <a:t> системи МРТ 1327 є системами з виділеним каналом керування. За допомогою контрольного каналу всі абонентські станції системи мають постійний зв'язок з базовою станцією. Для спільного використання контрольного каналу великою кількістю радіостанцій використовується протокол випадкового доступу, що виключає конфлікти при одночасних запитах. Наявність в системі МРТ 1327 постійного контрольного каналу забезпечує малий час встановлення зв'язку (</a:t>
            </a:r>
            <a:r>
              <a:rPr lang="uk-UA" sz="2000" dirty="0" err="1" smtClean="0"/>
              <a:t>типово</a:t>
            </a:r>
            <a:r>
              <a:rPr lang="uk-UA" sz="2000" dirty="0" smtClean="0"/>
              <a:t> 0,5 с). Невеликий пакет даних може передаватися по контрольному каналу без виділення окремого каналу. При невеликій кількості каналів контрольний канал може перемикатися в </a:t>
            </a:r>
            <a:r>
              <a:rPr lang="uk-UA" sz="2000" dirty="0" err="1" smtClean="0"/>
              <a:t>трафіковий</a:t>
            </a:r>
            <a:r>
              <a:rPr lang="uk-UA" sz="2000" dirty="0" smtClean="0"/>
              <a:t> для обслуговування викликів, що дозволяє збільшити кількість абонентів в системі.</a:t>
            </a:r>
          </a:p>
          <a:p>
            <a:r>
              <a:rPr lang="uk-UA" sz="2000" b="1" dirty="0" smtClean="0"/>
              <a:t>Типи викликів, підтримувані стандарту МРТ 1327:</a:t>
            </a:r>
            <a:endParaRPr lang="uk-UA" sz="2000" dirty="0" smtClean="0"/>
          </a:p>
          <a:p>
            <a:r>
              <a:rPr lang="uk-UA" sz="2000" i="1" dirty="0" smtClean="0"/>
              <a:t>Індивідуальний виклик</a:t>
            </a:r>
            <a:r>
              <a:rPr lang="uk-UA" sz="2000" dirty="0" smtClean="0"/>
              <a:t> — Виклик абонента за номером. В залежності від системних налагоджень радіостанція що викликається може автоматично включатися на прийом.</a:t>
            </a:r>
          </a:p>
          <a:p>
            <a:r>
              <a:rPr lang="uk-UA" sz="2000" i="1" dirty="0" smtClean="0"/>
              <a:t>Груповий виклик</a:t>
            </a:r>
            <a:r>
              <a:rPr lang="uk-UA" sz="2000" dirty="0" smtClean="0"/>
              <a:t> — Виклик заздалегідь визначеної групи абонентів. Кожен абонент може належати до кількох груп.</a:t>
            </a:r>
          </a:p>
          <a:p>
            <a:r>
              <a:rPr lang="uk-UA" sz="2000" i="1" dirty="0" err="1" smtClean="0"/>
              <a:t>Мовний</a:t>
            </a:r>
            <a:r>
              <a:rPr lang="uk-UA" sz="2000" i="1" dirty="0" smtClean="0"/>
              <a:t> виклик</a:t>
            </a:r>
            <a:r>
              <a:rPr lang="uk-UA" sz="2000" dirty="0" smtClean="0"/>
              <a:t> — Виклик індивідуального абонента або групи за принципом конференції (один каже — усі слухають).</a:t>
            </a:r>
          </a:p>
          <a:p>
            <a:r>
              <a:rPr lang="uk-UA" sz="2000" i="1" dirty="0" smtClean="0"/>
              <a:t>Вихід в АТС</a:t>
            </a:r>
            <a:r>
              <a:rPr lang="uk-UA" sz="2000" dirty="0" smtClean="0"/>
              <a:t> — Підтримуються вхідні та вихідні виклики місцевих або міських АТС.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315600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0495128" cy="6858000"/>
          </a:xfrm>
        </p:spPr>
        <p:txBody>
          <a:bodyPr/>
          <a:lstStyle/>
          <a:p>
            <a:r>
              <a:rPr lang="uk-UA" sz="2400" b="1" u="sng" dirty="0" smtClean="0"/>
              <a:t>Можливості стандарту МРТ 1327 з передачі даних:</a:t>
            </a:r>
            <a:endParaRPr lang="uk-UA" sz="2400" u="sng" dirty="0" smtClean="0"/>
          </a:p>
          <a:p>
            <a:r>
              <a:rPr lang="uk-UA" i="1" dirty="0" smtClean="0"/>
              <a:t>Статусні повідомлення</a:t>
            </a:r>
            <a:r>
              <a:rPr lang="uk-UA" dirty="0" smtClean="0"/>
              <a:t> — є можливість обміну 32 статусними повідомленнями, зміст яких повинен бути заздалегідь визначений. Статусні повідомлення передаються по контрольному каналу, що сприяє розвантаженню системи.</a:t>
            </a:r>
          </a:p>
          <a:p>
            <a:r>
              <a:rPr lang="uk-UA" i="1" dirty="0" smtClean="0"/>
              <a:t>Короткі пакети даних</a:t>
            </a:r>
            <a:r>
              <a:rPr lang="uk-UA" dirty="0" smtClean="0"/>
              <a:t> — короткі пакети даних (до 184 біт) можуть передаватися по контрольному каналу. Зазвичай використовується в системах телеметрії, контролю доступу.</a:t>
            </a:r>
          </a:p>
          <a:p>
            <a:r>
              <a:rPr lang="uk-UA" i="1" dirty="0" smtClean="0"/>
              <a:t>Дані необмеженої довжини</a:t>
            </a:r>
            <a:r>
              <a:rPr lang="uk-UA" dirty="0" smtClean="0"/>
              <a:t> — для передачі даних довільного формату та обсягу система виділяє окремий канал.</a:t>
            </a:r>
          </a:p>
          <a:p>
            <a:r>
              <a:rPr lang="uk-UA" sz="2400" b="1" u="sng" dirty="0" smtClean="0"/>
              <a:t>Додаткові можливості стандарту МРТ 1327:</a:t>
            </a:r>
            <a:endParaRPr lang="uk-UA" sz="2400" u="sng" dirty="0" smtClean="0"/>
          </a:p>
          <a:p>
            <a:r>
              <a:rPr lang="uk-UA" i="1" dirty="0" smtClean="0"/>
              <a:t>Пріоритет</a:t>
            </a:r>
            <a:r>
              <a:rPr lang="uk-UA" dirty="0" smtClean="0"/>
              <a:t> — виклики в системі МРТ 1327 можуть мати звичайний або високий пріоритет. При повному завантаженні системи для пріоритетного виклику може бути примусово звільнений один з каналів.</a:t>
            </a:r>
          </a:p>
          <a:p>
            <a:r>
              <a:rPr lang="uk-UA" i="1" dirty="0" smtClean="0"/>
              <a:t>Негайний виклик</a:t>
            </a:r>
            <a:r>
              <a:rPr lang="uk-UA" dirty="0" smtClean="0"/>
              <a:t> — Виклик з максимальним пріоритетом заздалегідь визначеного радіо- або телефонного абонента.</a:t>
            </a:r>
          </a:p>
          <a:p>
            <a:r>
              <a:rPr lang="uk-UA" i="1" dirty="0" smtClean="0"/>
              <a:t>Підключення до виклику</a:t>
            </a:r>
            <a:r>
              <a:rPr lang="uk-UA" dirty="0" smtClean="0"/>
              <a:t> — Підключення третього абонента або групи абонентів до розмови, що вже ведеться між двома і більше абонентами.</a:t>
            </a:r>
          </a:p>
          <a:p>
            <a:r>
              <a:rPr lang="uk-UA" i="1" dirty="0" smtClean="0"/>
              <a:t>Переадресація виклику</a:t>
            </a:r>
            <a:r>
              <a:rPr lang="uk-UA" dirty="0" smtClean="0"/>
              <a:t> — </a:t>
            </a:r>
            <a:r>
              <a:rPr lang="uk-UA" dirty="0" err="1" smtClean="0"/>
              <a:t>Радіоабонент</a:t>
            </a:r>
            <a:r>
              <a:rPr lang="uk-UA" dirty="0" smtClean="0"/>
              <a:t> може переадресувати вхідні дзвінки на мобільного абонента або АТС.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52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0590664" cy="68580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Стандарт МРТ 1327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високий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 та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несанкціонованого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. </a:t>
            </a:r>
            <a:r>
              <a:rPr lang="ru-RU" sz="2400" dirty="0" err="1"/>
              <a:t>Кожна</a:t>
            </a:r>
            <a:r>
              <a:rPr lang="ru-RU" sz="2400" dirty="0"/>
              <a:t> МРТ 1327-сумісна </a:t>
            </a:r>
            <a:r>
              <a:rPr lang="ru-RU" sz="2400" dirty="0" err="1"/>
              <a:t>радіостанція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незмінний</a:t>
            </a:r>
            <a:r>
              <a:rPr lang="ru-RU" sz="2400" dirty="0"/>
              <a:t> </a:t>
            </a:r>
            <a:r>
              <a:rPr lang="ru-RU" sz="2400" dirty="0" err="1"/>
              <a:t>індивідуальний</a:t>
            </a:r>
            <a:r>
              <a:rPr lang="ru-RU" sz="2400" dirty="0"/>
              <a:t> код (</a:t>
            </a:r>
            <a:r>
              <a:rPr lang="en-US" sz="2400" dirty="0"/>
              <a:t>ESN),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перевіряється</a:t>
            </a:r>
            <a:r>
              <a:rPr lang="ru-RU" sz="2400" dirty="0"/>
              <a:t> при </a:t>
            </a:r>
            <a:r>
              <a:rPr lang="ru-RU" sz="2400" dirty="0" err="1"/>
              <a:t>вході</a:t>
            </a:r>
            <a:r>
              <a:rPr lang="ru-RU" sz="2400" dirty="0"/>
              <a:t> в систему. </a:t>
            </a:r>
            <a:r>
              <a:rPr lang="ru-RU" sz="2400" dirty="0" err="1"/>
              <a:t>Ретельно</a:t>
            </a:r>
            <a:r>
              <a:rPr lang="ru-RU" sz="2400" dirty="0"/>
              <a:t> </a:t>
            </a:r>
            <a:r>
              <a:rPr lang="ru-RU" sz="2400" dirty="0" err="1"/>
              <a:t>контролюється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справність</a:t>
            </a:r>
            <a:r>
              <a:rPr lang="ru-RU" sz="2400" dirty="0"/>
              <a:t> контрольного каналу (</a:t>
            </a:r>
            <a:r>
              <a:rPr lang="ru-RU" sz="2400" dirty="0" err="1"/>
              <a:t>вихідна</a:t>
            </a:r>
            <a:r>
              <a:rPr lang="ru-RU" sz="2400" dirty="0"/>
              <a:t> </a:t>
            </a:r>
            <a:r>
              <a:rPr lang="ru-RU" sz="2400" dirty="0" err="1"/>
              <a:t>потужність</a:t>
            </a:r>
            <a:r>
              <a:rPr lang="ru-RU" sz="2400" dirty="0"/>
              <a:t>,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перешкоди</a:t>
            </a:r>
            <a:r>
              <a:rPr lang="ru-RU" sz="2400" dirty="0"/>
              <a:t> на </a:t>
            </a:r>
            <a:r>
              <a:rPr lang="ru-RU" sz="2400" dirty="0" err="1"/>
              <a:t>частоті</a:t>
            </a:r>
            <a:r>
              <a:rPr lang="ru-RU" sz="2400" dirty="0"/>
              <a:t> </a:t>
            </a:r>
            <a:r>
              <a:rPr lang="ru-RU" sz="2400" dirty="0" err="1"/>
              <a:t>прийому</a:t>
            </a:r>
            <a:r>
              <a:rPr lang="ru-RU" sz="2400" dirty="0"/>
              <a:t>). При </a:t>
            </a:r>
            <a:r>
              <a:rPr lang="ru-RU" sz="2400" dirty="0" err="1"/>
              <a:t>підозрі</a:t>
            </a:r>
            <a:r>
              <a:rPr lang="ru-RU" sz="2400" dirty="0"/>
              <a:t> на </a:t>
            </a:r>
            <a:r>
              <a:rPr lang="ru-RU" sz="2400" dirty="0" err="1"/>
              <a:t>несправність</a:t>
            </a:r>
            <a:r>
              <a:rPr lang="ru-RU" sz="2400" dirty="0"/>
              <a:t> </a:t>
            </a:r>
            <a:r>
              <a:rPr lang="ru-RU" sz="2400" dirty="0" err="1"/>
              <a:t>контрольним</a:t>
            </a:r>
            <a:r>
              <a:rPr lang="ru-RU" sz="2400" dirty="0"/>
              <a:t> </a:t>
            </a:r>
            <a:r>
              <a:rPr lang="uk-UA" sz="2400" dirty="0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/>
              <a:t>інший</a:t>
            </a:r>
            <a:r>
              <a:rPr lang="ru-RU" sz="2400" dirty="0"/>
              <a:t> канал.</a:t>
            </a:r>
          </a:p>
          <a:p>
            <a:r>
              <a:rPr lang="uk-UA" sz="2400" dirty="0" smtClean="0"/>
              <a:t>На основі стандарту МРТ 1327 можуть бути побудовані </a:t>
            </a:r>
            <a:r>
              <a:rPr lang="uk-UA" sz="2400" dirty="0" err="1" smtClean="0"/>
              <a:t>багатозонові</a:t>
            </a:r>
            <a:r>
              <a:rPr lang="uk-UA" sz="2400" dirty="0" smtClean="0"/>
              <a:t> системи, що робить можливим охоплення </a:t>
            </a:r>
            <a:r>
              <a:rPr lang="uk-UA" sz="2400" dirty="0" err="1" smtClean="0"/>
              <a:t>транкінговим</a:t>
            </a:r>
            <a:r>
              <a:rPr lang="uk-UA" sz="2400" dirty="0" smtClean="0"/>
              <a:t> радіозв'язком великих територій. Передбачені реєстрація радіостанцій при включенні і при переміщенні між зонами. Таким чином, система завжди знає, в якій зоні знаходиться абонент, що сприяє зменшенню часу </a:t>
            </a:r>
            <a:r>
              <a:rPr lang="uk-UA" sz="2400" dirty="0" err="1" smtClean="0"/>
              <a:t>міжзонового</a:t>
            </a:r>
            <a:r>
              <a:rPr lang="uk-UA" sz="2400" dirty="0" smtClean="0"/>
              <a:t> з'єднання. При частковому перекритті зон радіостанція вибере найближчу до неї зону по самому високому рівню контрольного сигналу цієї зони.</a:t>
            </a:r>
          </a:p>
          <a:p>
            <a:r>
              <a:rPr lang="uk-UA" sz="2400" b="1" dirty="0" smtClean="0"/>
              <a:t>Максимальні можливості стандарту МРТ 1327</a:t>
            </a:r>
            <a:endParaRPr lang="uk-UA" sz="2400" dirty="0" smtClean="0"/>
          </a:p>
          <a:p>
            <a:r>
              <a:rPr lang="uk-UA" sz="2400" dirty="0" smtClean="0"/>
              <a:t>до одного мільйона абонентів;</a:t>
            </a:r>
          </a:p>
          <a:p>
            <a:r>
              <a:rPr lang="uk-UA" sz="2400" dirty="0" smtClean="0"/>
              <a:t>до тисячі радіоканалів в системі;</a:t>
            </a:r>
          </a:p>
          <a:p>
            <a:r>
              <a:rPr lang="uk-UA" sz="2400" dirty="0" smtClean="0"/>
              <a:t>до 24 каналів у зоні;</a:t>
            </a:r>
          </a:p>
          <a:p>
            <a:r>
              <a:rPr lang="uk-UA" sz="2400" dirty="0" smtClean="0"/>
              <a:t>до 32000 зон у </a:t>
            </a:r>
            <a:r>
              <a:rPr lang="uk-UA" sz="2400" dirty="0" err="1" smtClean="0"/>
              <a:t>багатозоновій</a:t>
            </a:r>
            <a:r>
              <a:rPr lang="uk-UA" sz="2400" dirty="0" smtClean="0"/>
              <a:t> системі.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70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0951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Мобільний зв’язок в Україні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8391"/>
            <a:ext cx="10044752" cy="6239609"/>
          </a:xfrm>
        </p:spPr>
        <p:txBody>
          <a:bodyPr>
            <a:normAutofit/>
          </a:bodyPr>
          <a:lstStyle/>
          <a:p>
            <a:pPr lvl="0"/>
            <a:r>
              <a:rPr lang="uk-UA" sz="2400" dirty="0">
                <a:hlinkClick r:id="rId2" tooltip="16 червня"/>
              </a:rPr>
              <a:t>16 червня</a:t>
            </a:r>
            <a:r>
              <a:rPr lang="uk-UA" sz="2400" dirty="0"/>
              <a:t> </a:t>
            </a:r>
            <a:r>
              <a:rPr lang="uk-UA" sz="2400" dirty="0">
                <a:hlinkClick r:id="rId3" tooltip="1993"/>
              </a:rPr>
              <a:t>1993</a:t>
            </a:r>
            <a:r>
              <a:rPr lang="uk-UA" sz="2400" dirty="0"/>
              <a:t> року вважається датою, коли в </a:t>
            </a:r>
            <a:r>
              <a:rPr lang="uk-UA" sz="2400" dirty="0">
                <a:hlinkClick r:id="rId4" tooltip="Україна"/>
              </a:rPr>
              <a:t>Україні</a:t>
            </a:r>
            <a:r>
              <a:rPr lang="uk-UA" sz="2400" dirty="0"/>
              <a:t> було запроваджено </a:t>
            </a:r>
            <a:r>
              <a:rPr lang="uk-UA" sz="2400" dirty="0">
                <a:hlinkClick r:id="rId5" tooltip="Мобільний зв'язок"/>
              </a:rPr>
              <a:t>мобільний зв'язок</a:t>
            </a:r>
            <a:r>
              <a:rPr lang="uk-UA" sz="2400" dirty="0"/>
              <a:t> і здійснено перший дзвінок з </a:t>
            </a:r>
            <a:r>
              <a:rPr lang="uk-UA" sz="2400" dirty="0">
                <a:hlinkClick r:id="rId6" tooltip="Мобільний телефон"/>
              </a:rPr>
              <a:t>мобільного телефону</a:t>
            </a:r>
            <a:r>
              <a:rPr lang="uk-UA" sz="2400" dirty="0"/>
              <a:t>. Першою компанією на ринку мобільного зв'язку стала компанія «UMC» (</a:t>
            </a:r>
            <a:r>
              <a:rPr lang="uk-UA" sz="2400" dirty="0" err="1"/>
              <a:t>Ukrainian</a:t>
            </a:r>
            <a:r>
              <a:rPr lang="uk-UA" sz="2400" dirty="0"/>
              <a:t> </a:t>
            </a:r>
            <a:r>
              <a:rPr lang="uk-UA" sz="2400" dirty="0" err="1"/>
              <a:t>Mobile</a:t>
            </a:r>
            <a:r>
              <a:rPr lang="uk-UA" sz="2400" dirty="0"/>
              <a:t> </a:t>
            </a:r>
            <a:r>
              <a:rPr lang="uk-UA" sz="2400" dirty="0" err="1"/>
              <a:t>Communications</a:t>
            </a:r>
            <a:r>
              <a:rPr lang="uk-UA" sz="2400" dirty="0"/>
              <a:t> — Український мобільний зв'язок, тепер — </a:t>
            </a:r>
            <a:r>
              <a:rPr lang="uk-UA" sz="2400" dirty="0">
                <a:hlinkClick r:id="rId7" tooltip="Vodafone Україна"/>
              </a:rPr>
              <a:t>«</a:t>
            </a:r>
            <a:r>
              <a:rPr lang="uk-UA" sz="2400" dirty="0" err="1">
                <a:hlinkClick r:id="rId7" tooltip="Vodafone Україна"/>
              </a:rPr>
              <a:t>Vodafone</a:t>
            </a:r>
            <a:r>
              <a:rPr lang="uk-UA" sz="2400" dirty="0">
                <a:hlinkClick r:id="rId7" tooltip="Vodafone Україна"/>
              </a:rPr>
              <a:t> Україна»</a:t>
            </a:r>
            <a:r>
              <a:rPr lang="uk-UA" sz="2400" dirty="0"/>
              <a:t>).</a:t>
            </a:r>
            <a:endParaRPr lang="ru-RU" sz="2400" dirty="0"/>
          </a:p>
          <a:p>
            <a:pPr lvl="0"/>
            <a:r>
              <a:rPr lang="uk-UA" sz="2400" dirty="0"/>
              <a:t>Регулятором українського ринку телекомунікацій є </a:t>
            </a:r>
            <a:r>
              <a:rPr lang="uk-UA" sz="2400" dirty="0">
                <a:hlinkClick r:id="rId8" tooltip="Національна комісія, що здійснює державне регулювання у сфері зв'язку та інформатизації"/>
              </a:rPr>
              <a:t>Національна комісія, що здійснює державне регулювання у сфері зв'язку та інформатизації</a:t>
            </a:r>
            <a:r>
              <a:rPr lang="uk-UA" sz="2400" dirty="0"/>
              <a:t> (НКРЗІ).</a:t>
            </a:r>
            <a:endParaRPr lang="ru-RU" sz="2400" dirty="0"/>
          </a:p>
          <a:p>
            <a:r>
              <a:rPr lang="uk-UA" sz="2400" dirty="0"/>
              <a:t>Станом на 2015 рік, більшість абонентів в Україні обслуговувалися стандартом </a:t>
            </a:r>
            <a:r>
              <a:rPr lang="uk-UA" sz="2400" dirty="0">
                <a:hlinkClick r:id="rId9" tooltip="GSM"/>
              </a:rPr>
              <a:t>GSM</a:t>
            </a:r>
            <a:r>
              <a:rPr lang="uk-UA" sz="2400" dirty="0"/>
              <a:t>, що належить до другого покоління мобільного зв'язку (</a:t>
            </a:r>
            <a:r>
              <a:rPr lang="uk-UA" sz="2400" dirty="0">
                <a:hlinkClick r:id="rId10" tooltip="2G"/>
              </a:rPr>
              <a:t>2G</a:t>
            </a:r>
            <a:r>
              <a:rPr lang="uk-UA" sz="2400" dirty="0"/>
              <a:t>). На той час Україна була чи не єдиною у Європі країною у якій не був повноцінно запущений зв'язок третього покоління.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7552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0085696" cy="6858000"/>
          </a:xfrm>
        </p:spPr>
        <p:txBody>
          <a:bodyPr>
            <a:normAutofit/>
          </a:bodyPr>
          <a:lstStyle/>
          <a:p>
            <a:pPr lvl="0"/>
            <a:r>
              <a:rPr lang="uk-UA" sz="2000" dirty="0"/>
              <a:t>23 лютого 2015 НКРЗІ провела </a:t>
            </a:r>
            <a:r>
              <a:rPr lang="uk-UA" sz="2000" dirty="0">
                <a:hlinkClick r:id="rId2" tooltip="Тендер (конкурс)"/>
              </a:rPr>
              <a:t>тендер</a:t>
            </a:r>
            <a:r>
              <a:rPr lang="uk-UA" sz="2000" dirty="0"/>
              <a:t>, за результатами якого усі три основні мобільні оператори в Україні (Київстар, </a:t>
            </a:r>
            <a:r>
              <a:rPr lang="uk-UA" sz="2000" dirty="0" err="1"/>
              <a:t>life</a:t>
            </a:r>
            <a:r>
              <a:rPr lang="uk-UA" sz="2000" dirty="0"/>
              <a:t>:) та МТС Україна) отримали ліцензії на надання послуг у стандарті </a:t>
            </a:r>
            <a:r>
              <a:rPr lang="uk-UA" sz="2000" dirty="0">
                <a:hlinkClick r:id="rId3" tooltip="UMTS"/>
              </a:rPr>
              <a:t>UMTS</a:t>
            </a:r>
            <a:r>
              <a:rPr lang="uk-UA" sz="2000" dirty="0"/>
              <a:t>. За умовами тендеру оператори зобов'язуються протягом 18 місяців після проведення конкурсу запустити мережу третього покоління на території всіх обласних центрів України, а протягом 6 років — на території всіх районних центрів і всіх населених пунктів з населенням понад 10 тисяч осіб.</a:t>
            </a:r>
            <a:endParaRPr lang="ru-RU" sz="2000" dirty="0"/>
          </a:p>
          <a:p>
            <a:pPr lvl="0"/>
            <a:r>
              <a:rPr lang="uk-UA" sz="2000" dirty="0"/>
              <a:t>Станом на серпень 2016 року, кількість користувачів стандарту </a:t>
            </a:r>
            <a:r>
              <a:rPr lang="uk-UA" sz="2000" dirty="0">
                <a:hlinkClick r:id="rId3" tooltip="UMTS"/>
              </a:rPr>
              <a:t>UMTS</a:t>
            </a:r>
            <a:r>
              <a:rPr lang="uk-UA" sz="2000" dirty="0"/>
              <a:t> (</a:t>
            </a:r>
            <a:r>
              <a:rPr lang="uk-UA" sz="2000" dirty="0">
                <a:hlinkClick r:id="rId4" tooltip="3G"/>
              </a:rPr>
              <a:t>3G</a:t>
            </a:r>
            <a:r>
              <a:rPr lang="uk-UA" sz="2000" dirty="0"/>
              <a:t>) сягнула 15 млн абонентів (приблизно четверта частина від загальної к-сті). 3G-мережі операторів охоплювали території на якій проживали понад 40 % населення країни.</a:t>
            </a:r>
            <a:endParaRPr lang="ru-RU" sz="2000" dirty="0"/>
          </a:p>
          <a:p>
            <a:pPr lvl="0"/>
            <a:r>
              <a:rPr lang="uk-UA" sz="2000" dirty="0"/>
              <a:t>Ліцензії </a:t>
            </a:r>
            <a:r>
              <a:rPr lang="uk-UA" sz="2000" dirty="0">
                <a:hlinkClick r:id="rId5" tooltip="4G"/>
              </a:rPr>
              <a:t>4G</a:t>
            </a:r>
            <a:r>
              <a:rPr lang="uk-UA" sz="2000" dirty="0"/>
              <a:t> (</a:t>
            </a:r>
            <a:r>
              <a:rPr lang="uk-UA" sz="2000" dirty="0">
                <a:hlinkClick r:id="rId6" tooltip="LTE"/>
              </a:rPr>
              <a:t>LTE</a:t>
            </a:r>
            <a:r>
              <a:rPr lang="uk-UA" sz="2000" dirty="0"/>
              <a:t>) на частотах 2600 та 1800 МГц були продані Київстару, </a:t>
            </a:r>
            <a:r>
              <a:rPr lang="uk-UA" sz="2000" dirty="0" err="1"/>
              <a:t>lifecell</a:t>
            </a:r>
            <a:r>
              <a:rPr lang="uk-UA" sz="2000" dirty="0"/>
              <a:t> та </a:t>
            </a:r>
            <a:r>
              <a:rPr lang="uk-UA" sz="2000" dirty="0" err="1"/>
              <a:t>Vodafone</a:t>
            </a:r>
            <a:r>
              <a:rPr lang="uk-UA" sz="2000" dirty="0"/>
              <a:t> Україна 31 січня та 6 березня 2018 року відповідно.</a:t>
            </a:r>
            <a:endParaRPr lang="ru-RU" sz="2000" dirty="0"/>
          </a:p>
          <a:p>
            <a:pPr lvl="0"/>
            <a:r>
              <a:rPr lang="uk-UA" sz="2000" dirty="0"/>
              <a:t>Попередній запуск 4G у діапазоні 2600 МГц відбувся у квітні 2018 року. «Великий» запуск 4G в діапазоні 1800 МГц було здійснено 2018 року.</a:t>
            </a:r>
            <a:endParaRPr lang="ru-RU" sz="2000" dirty="0"/>
          </a:p>
          <a:p>
            <a:r>
              <a:rPr lang="uk-UA" sz="2000" dirty="0"/>
              <a:t>За оцінками експертів, поява в Україні зв'язку 3G відбулася приблизно із десятирічним запізненням, а четверте покоління мобільного інтернету, в разі запуску у 2018 році, «затримається» в середньому на п'ять років у порівнянні із рештою світу.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811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41696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>
                <a:solidFill>
                  <a:schemeClr val="tx1"/>
                </a:solidFill>
              </a:rPr>
              <a:t>Лекція </a:t>
            </a:r>
            <a:r>
              <a:rPr lang="uk-UA" sz="2800" i="1" dirty="0" smtClean="0">
                <a:solidFill>
                  <a:schemeClr val="tx1"/>
                </a:solidFill>
              </a:rPr>
              <a:t>14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uk-UA" sz="2800" b="1" i="1" dirty="0" smtClean="0">
                <a:solidFill>
                  <a:schemeClr val="tx1"/>
                </a:solidFill>
              </a:rPr>
              <a:t>«</a:t>
            </a:r>
            <a:r>
              <a:rPr lang="uk-UA" sz="2800" b="1" dirty="0" smtClean="0">
                <a:solidFill>
                  <a:schemeClr val="tx1"/>
                </a:solidFill>
              </a:rPr>
              <a:t>Стільникові </a:t>
            </a:r>
            <a:r>
              <a:rPr lang="uk-UA" sz="2800" b="1" dirty="0">
                <a:solidFill>
                  <a:schemeClr val="tx1"/>
                </a:solidFill>
              </a:rPr>
              <a:t>системи </a:t>
            </a:r>
            <a:r>
              <a:rPr lang="uk-UA" sz="2800" b="1" dirty="0" smtClean="0">
                <a:solidFill>
                  <a:schemeClr val="tx1"/>
                </a:solidFill>
              </a:rPr>
              <a:t>радіозв’язку</a:t>
            </a:r>
            <a:r>
              <a:rPr lang="uk-UA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41696"/>
            <a:ext cx="8596668" cy="2402005"/>
          </a:xfrm>
        </p:spPr>
        <p:txBody>
          <a:bodyPr>
            <a:normAutofit/>
          </a:bodyPr>
          <a:lstStyle/>
          <a:p>
            <a:r>
              <a:rPr lang="uk-UA" sz="2400" dirty="0"/>
              <a:t>Загальні уяви про стільникові (</a:t>
            </a:r>
            <a:r>
              <a:rPr lang="uk-UA" sz="2400" dirty="0" err="1"/>
              <a:t>сотові</a:t>
            </a:r>
            <a:r>
              <a:rPr lang="uk-UA" sz="2400" dirty="0"/>
              <a:t>) системи персонального мобільного зв'язку. </a:t>
            </a:r>
            <a:endParaRPr lang="uk-UA" sz="2400" dirty="0" smtClean="0"/>
          </a:p>
          <a:p>
            <a:r>
              <a:rPr lang="uk-UA" sz="2400" dirty="0" smtClean="0"/>
              <a:t>Стандарти </a:t>
            </a:r>
            <a:r>
              <a:rPr lang="uk-UA" sz="2400" dirty="0"/>
              <a:t>мобільного зв'язку. </a:t>
            </a:r>
            <a:endParaRPr lang="uk-UA" sz="2400" dirty="0" smtClean="0"/>
          </a:p>
          <a:p>
            <a:r>
              <a:rPr lang="uk-UA" sz="2400" dirty="0" smtClean="0"/>
              <a:t>Основні </a:t>
            </a:r>
            <a:r>
              <a:rPr lang="uk-UA" sz="2400" dirty="0"/>
              <a:t>принципи побудови </a:t>
            </a:r>
            <a:r>
              <a:rPr lang="uk-UA" sz="2400" dirty="0" err="1"/>
              <a:t>транкінгового</a:t>
            </a:r>
            <a:r>
              <a:rPr lang="uk-UA" sz="2400" dirty="0"/>
              <a:t> зв'язку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Мобільний зв’язок в Україні.</a:t>
            </a:r>
          </a:p>
          <a:p>
            <a:endParaRPr lang="ru-RU" sz="2400" dirty="0"/>
          </a:p>
        </p:txBody>
      </p:sp>
      <p:pic>
        <p:nvPicPr>
          <p:cNvPr id="4" name="Рисунок 3" descr="Схема стільникової мобільної радіосисте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70" y="3343701"/>
            <a:ext cx="5079365" cy="3334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096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376012" cy="6858000"/>
          </a:xfrm>
        </p:spPr>
        <p:txBody>
          <a:bodyPr>
            <a:normAutofit/>
          </a:bodyPr>
          <a:lstStyle/>
          <a:p>
            <a:pPr lvl="0"/>
            <a:r>
              <a:rPr lang="uk-UA" sz="2400" dirty="0"/>
              <a:t>17 травня 2019 року, у всесвітній день радіозв'язку, </a:t>
            </a:r>
            <a:r>
              <a:rPr lang="uk-UA" sz="2400" dirty="0">
                <a:hlinkClick r:id="rId2" tooltip="Петро Порошенко"/>
              </a:rPr>
              <a:t>Петро Порошенко</a:t>
            </a:r>
            <a:r>
              <a:rPr lang="uk-UA" sz="2400" dirty="0"/>
              <a:t> підписав Указ «Про забезпечення умов для впровадження системи рухомого (мобільного) зв'язку п'ятого покоління», який чітко визначить графік запуску </a:t>
            </a:r>
            <a:r>
              <a:rPr lang="uk-UA" sz="2400" dirty="0">
                <a:hlinkClick r:id="rId3" tooltip="5G"/>
              </a:rPr>
              <a:t>5G</a:t>
            </a:r>
            <a:r>
              <a:rPr lang="uk-UA" sz="2400" dirty="0"/>
              <a:t> у 2020 році в Україні.</a:t>
            </a:r>
            <a:endParaRPr lang="ru-RU" sz="2400" dirty="0"/>
          </a:p>
          <a:p>
            <a:r>
              <a:rPr lang="uk-UA" sz="2400" dirty="0"/>
              <a:t>Станом на 1 квітня 2016 року, кількість активних </a:t>
            </a:r>
            <a:r>
              <a:rPr lang="uk-UA" sz="2400" dirty="0">
                <a:hlinkClick r:id="rId4" tooltip="SIM-картка"/>
              </a:rPr>
              <a:t>SIM-карток</a:t>
            </a:r>
            <a:r>
              <a:rPr lang="uk-UA" sz="2400" dirty="0"/>
              <a:t> в Україні зменшилась порівняно з 2015 роком на 3,6 млн і становила 57,1 млн штук, таким чином рівень проникнення мобільного зв'язку в Україні становив 133 %. Це зумовлено популярністю мобільних телефонів із двома SIM-картками. Реально користувачами мобільного зв'язку, за даними дослідження </a:t>
            </a:r>
            <a:r>
              <a:rPr lang="uk-UA" sz="2400" dirty="0">
                <a:hlinkClick r:id="rId5" tooltip="Київський міжнародний інститут соціології"/>
              </a:rPr>
              <a:t>Київського міжнародного інституту соціології</a:t>
            </a:r>
            <a:r>
              <a:rPr lang="uk-UA" sz="2400" dirty="0"/>
              <a:t>, на кінець 2013 року були 88 % жителів країни. Крім мобільних телефонів сім-картки використовуються також в інших пристроях, які потребують зв'язку для передачі даних чи їх віддаленого керування (наприклад різноманітні промислові датчики, сигналізації, термінали, тощо.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504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516" y="0"/>
            <a:ext cx="8596668" cy="5368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tx1"/>
                </a:solidFill>
              </a:rPr>
              <a:t>Види і особливості систем мобільного зв'язку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6812"/>
            <a:ext cx="10495128" cy="6321188"/>
          </a:xfrm>
        </p:spPr>
        <p:txBody>
          <a:bodyPr>
            <a:normAutofit/>
          </a:bodyPr>
          <a:lstStyle/>
          <a:p>
            <a:pPr lvl="0"/>
            <a:r>
              <a:rPr lang="uk-UA" sz="2400" b="1" i="1" dirty="0"/>
              <a:t>Стільниковий зв'язок</a:t>
            </a:r>
            <a:r>
              <a:rPr lang="uk-UA" sz="2400" dirty="0"/>
              <a:t>— один із видів </a:t>
            </a:r>
            <a:r>
              <a:rPr lang="uk-UA" sz="2400" dirty="0">
                <a:hlinkClick r:id="rId2" tooltip="Мобільний зв'язок"/>
              </a:rPr>
              <a:t>мобільного радіозв'язку</a:t>
            </a:r>
            <a:r>
              <a:rPr lang="uk-UA" sz="2400" dirty="0"/>
              <a:t>, в основі якого лежить стільникова мережа. </a:t>
            </a:r>
            <a:endParaRPr lang="ru-RU" sz="2400" dirty="0"/>
          </a:p>
          <a:p>
            <a:r>
              <a:rPr lang="uk-UA" sz="2400" dirty="0"/>
              <a:t>Особливість стільникового зв'язку полягає в тому, що </a:t>
            </a:r>
            <a:r>
              <a:rPr lang="uk-UA" sz="2400" dirty="0">
                <a:hlinkClick r:id="rId3" tooltip="Зона покриття (зв'язок)"/>
              </a:rPr>
              <a:t>зона покриття</a:t>
            </a:r>
            <a:r>
              <a:rPr lang="uk-UA" sz="2400" dirty="0"/>
              <a:t> ділиться на </a:t>
            </a:r>
            <a:r>
              <a:rPr lang="uk-UA" sz="2400" dirty="0">
                <a:hlinkClick r:id="rId4" tooltip="Стільник"/>
              </a:rPr>
              <a:t>«стільники»</a:t>
            </a:r>
            <a:r>
              <a:rPr lang="uk-UA" sz="2400" dirty="0"/>
              <a:t>, що визначається зонами покриття окремих </a:t>
            </a:r>
            <a:r>
              <a:rPr lang="uk-UA" sz="2400" dirty="0">
                <a:hlinkClick r:id="rId5" tooltip="Базова станція"/>
              </a:rPr>
              <a:t>базових станцій</a:t>
            </a:r>
            <a:r>
              <a:rPr lang="uk-UA" sz="2400" dirty="0"/>
              <a:t>. Стільники частково перекриваються й разом утворюють мережу. На ідеальній (рівній і без забудови) поверхні, зона покриття однієї базової станції являє собою коло, тому складена з них мережа має вигляд шестикутних зон (бджолиних стільників).</a:t>
            </a:r>
            <a:endParaRPr lang="ru-RU" sz="2400" dirty="0"/>
          </a:p>
          <a:p>
            <a:r>
              <a:rPr lang="uk-UA" sz="2400" i="1" dirty="0"/>
              <a:t>Мережу становлять</a:t>
            </a:r>
            <a:r>
              <a:rPr lang="uk-UA" sz="2400" dirty="0"/>
              <a:t> рознесені в просторі </a:t>
            </a:r>
            <a:r>
              <a:rPr lang="uk-UA" sz="2400" dirty="0" err="1" smtClean="0"/>
              <a:t>прийомо</a:t>
            </a:r>
            <a:r>
              <a:rPr lang="uk-UA" sz="2400" dirty="0" smtClean="0"/>
              <a:t>-передавачі</a:t>
            </a:r>
            <a:r>
              <a:rPr lang="uk-UA" sz="2400" dirty="0"/>
              <a:t>, що працюють у тому самому </a:t>
            </a:r>
            <a:r>
              <a:rPr lang="uk-UA" sz="2400" dirty="0">
                <a:hlinkClick r:id="rId6" tooltip="Радіочастотний спектр"/>
              </a:rPr>
              <a:t>частотному діапазоні</a:t>
            </a:r>
            <a:r>
              <a:rPr lang="uk-UA" sz="2400" dirty="0"/>
              <a:t>, і комутуюче устаткування, що дозволяє визначати поточне місце розташування рухливих абонентів і забезпечувати безперервність зв'язку при переміщенні абонента із зони дії одного </a:t>
            </a:r>
            <a:r>
              <a:rPr lang="uk-UA" sz="2400" dirty="0" err="1" smtClean="0"/>
              <a:t>прийомо</a:t>
            </a:r>
            <a:r>
              <a:rPr lang="uk-UA" sz="2400" dirty="0" smtClean="0"/>
              <a:t>-передавача </a:t>
            </a:r>
            <a:r>
              <a:rPr lang="uk-UA" sz="2400" dirty="0"/>
              <a:t>в зону дії іншого.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313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0201275" cy="6858000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/>
              <a:t>В 1947 році Д. Г. Рингом, співробітником відомої лабораторії, створеної винахідником телефону </a:t>
            </a:r>
            <a:r>
              <a:rPr lang="uk-UA" sz="2400" dirty="0" err="1" smtClean="0">
                <a:hlinkClick r:id="rId2" tooltip="Александер Грем Белл"/>
              </a:rPr>
              <a:t>Беллом</a:t>
            </a:r>
            <a:r>
              <a:rPr lang="uk-UA" sz="2400" dirty="0" smtClean="0"/>
              <a:t>, була висунута ідея стільникового принципу організації мереж рухомого зв'язку. У таких мережах зони обслуговування окремих БС утворюють стільники, розмір яких визначається територіальною щільністю абонентів мережі. Частотні канали, які використовуються для роботи однією з БС мережі, можуть повторно розподілятися за певним законом для роботи інших БС, що входять у цю мережу. Це забезпечує високу ефективність використання РПС. В стільникових мережах абонент, переміщаючись із зони дії однієї </a:t>
            </a:r>
            <a:r>
              <a:rPr lang="uk-UA" sz="2400" dirty="0" err="1" smtClean="0"/>
              <a:t>бс</a:t>
            </a:r>
            <a:r>
              <a:rPr lang="uk-UA" sz="2400" dirty="0" smtClean="0"/>
              <a:t> в іншу, може підтримувати постійний зв'язок як з рухомим абонентом, так і з абонентом ТМЗК. Такі мережі охоплюють великі території, і абонент, якщо він знаходиться в зоні дії хоча б однієї з БС, що входить в загальну мережу, може вийти на зв'язок або його може викликати інший абонент незалежно від свого місцеперебування (послуга роумінгу).</a:t>
            </a:r>
          </a:p>
          <a:p>
            <a:r>
              <a:rPr lang="uk-UA" sz="2400" dirty="0" smtClean="0"/>
              <a:t>Через двадцять років ця ідея знайшла своє втілення в стільникових мережах рухомого зв'язку загального користування. Впровадження таких мереж починається з 70-х років, спочатку в США, а пізніше в європейських країнах, в Японії та в інших регіонах світу. Завдяки їхньому створенню нові послуги рухомого зв'язку стали доступними для сотень мільйонів людей багатьох країн світу.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35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071" y="0"/>
            <a:ext cx="8596668" cy="56197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Принципи дії та обладнання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8977"/>
            <a:ext cx="10229850" cy="6169023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Основні складові стільникової мережі — це </a:t>
            </a:r>
            <a:r>
              <a:rPr lang="uk-UA" sz="2400" dirty="0" smtClean="0">
                <a:hlinkClick r:id="rId2" tooltip="Стільниковий телефон"/>
              </a:rPr>
              <a:t>стільникові телефони</a:t>
            </a:r>
            <a:r>
              <a:rPr lang="uk-UA" sz="2400" dirty="0" smtClean="0"/>
              <a:t> і базові станції. Базові станції звичайно розташовують на дахах будинків і окремих вежах. Увімкнений стільниковий телефон прослуховує </a:t>
            </a:r>
            <a:r>
              <a:rPr lang="uk-UA" sz="2400" dirty="0" smtClean="0">
                <a:hlinkClick r:id="rId3" tooltip="Ефір (фізика)"/>
              </a:rPr>
              <a:t>радіоефір</a:t>
            </a:r>
            <a:r>
              <a:rPr lang="uk-UA" sz="2400" dirty="0" smtClean="0"/>
              <a:t>, шукаючи сигнал базової станції. Після цього телефон посилає станції свій унікальний ідентифікаційний код. Телефон і станція підтримують постійний радіоконтакт, періодично обмінюючись пакетами даних. Зв'язок телефону зі станцією може йти по а</a:t>
            </a:r>
            <a:r>
              <a:rPr lang="ru-RU" sz="2400" dirty="0" smtClean="0"/>
              <a:t>налоговому </a:t>
            </a:r>
            <a:r>
              <a:rPr lang="ru-RU" sz="2400" dirty="0"/>
              <a:t>(</a:t>
            </a:r>
            <a:r>
              <a:rPr lang="en-US" sz="2400" dirty="0">
                <a:hlinkClick r:id="rId4" tooltip="AMPS"/>
              </a:rPr>
              <a:t>AMPS</a:t>
            </a:r>
            <a:r>
              <a:rPr lang="en-US" sz="2400" dirty="0"/>
              <a:t>, </a:t>
            </a:r>
            <a:r>
              <a:rPr lang="en-US" sz="2400" dirty="0">
                <a:hlinkClick r:id="rId5" tooltip="NAMPS (ще не написана)"/>
              </a:rPr>
              <a:t>NAMPS</a:t>
            </a:r>
            <a:r>
              <a:rPr lang="en-US" sz="2400" dirty="0"/>
              <a:t>, </a:t>
            </a:r>
            <a:r>
              <a:rPr lang="en-US" sz="2400" dirty="0">
                <a:hlinkClick r:id="rId6" tooltip="NMT-450 (ще не написана)"/>
              </a:rPr>
              <a:t>NMT-450</a:t>
            </a:r>
            <a:r>
              <a:rPr lang="en-US" sz="2400" dirty="0"/>
              <a:t>) </a:t>
            </a:r>
            <a:r>
              <a:rPr lang="ru-RU" sz="2400" dirty="0" err="1"/>
              <a:t>або</a:t>
            </a:r>
            <a:r>
              <a:rPr lang="ru-RU" sz="2400" dirty="0"/>
              <a:t> цифровому (</a:t>
            </a:r>
            <a:r>
              <a:rPr lang="en-US" sz="2400" dirty="0">
                <a:hlinkClick r:id="rId7" tooltip="D-AMPS"/>
              </a:rPr>
              <a:t>DAMPS</a:t>
            </a:r>
            <a:r>
              <a:rPr lang="en-US" sz="2400" dirty="0"/>
              <a:t>, </a:t>
            </a:r>
            <a:r>
              <a:rPr lang="en-US" sz="2400" dirty="0">
                <a:hlinkClick r:id="rId8" tooltip="CDMA"/>
              </a:rPr>
              <a:t>CDMA</a:t>
            </a:r>
            <a:r>
              <a:rPr lang="en-US" sz="2400" dirty="0"/>
              <a:t>, </a:t>
            </a:r>
            <a:r>
              <a:rPr lang="en-US" sz="2400" dirty="0">
                <a:hlinkClick r:id="rId9" tooltip="GSM"/>
              </a:rPr>
              <a:t>GSM</a:t>
            </a:r>
            <a:r>
              <a:rPr lang="en-US" sz="2400" dirty="0"/>
              <a:t>, </a:t>
            </a:r>
            <a:r>
              <a:rPr lang="en-US" sz="2400" dirty="0">
                <a:hlinkClick r:id="rId10" tooltip="UMTS"/>
              </a:rPr>
              <a:t>UMTS</a:t>
            </a:r>
            <a:r>
              <a:rPr lang="en-US" sz="2400" dirty="0"/>
              <a:t>) </a:t>
            </a:r>
            <a:r>
              <a:rPr lang="ru-RU" sz="2400" dirty="0"/>
              <a:t>протоколу.</a:t>
            </a:r>
          </a:p>
          <a:p>
            <a:r>
              <a:rPr lang="uk-UA" sz="2400" dirty="0" smtClean="0"/>
              <a:t>Стільникові мережі різних операторів з'єднані одна з одною, а також зі стаціонарною телефонною мережею. Це дозволяє абонентам одного оператора робити дзвінки абонентам іншого оператора, з мобільних телефонів на стаціонарні й зі стаціонарних на мобільні.</a:t>
            </a:r>
          </a:p>
          <a:p>
            <a:r>
              <a:rPr lang="uk-UA" sz="2400" dirty="0" smtClean="0"/>
              <a:t>Головні постачальники обладнання для мобільного зв'язку </a:t>
            </a:r>
            <a:r>
              <a:rPr lang="ru-RU" sz="2400" dirty="0" smtClean="0"/>
              <a:t>стандарту </a:t>
            </a:r>
            <a:r>
              <a:rPr lang="en-US" sz="2400" dirty="0"/>
              <a:t>GSM/UMTS </a:t>
            </a:r>
            <a:r>
              <a:rPr lang="ru-RU" sz="2400" dirty="0"/>
              <a:t>у </a:t>
            </a:r>
            <a:r>
              <a:rPr lang="ru-RU" sz="2400" dirty="0" err="1"/>
              <a:t>світі</a:t>
            </a:r>
            <a:r>
              <a:rPr lang="ru-RU" sz="2400" dirty="0"/>
              <a:t>: </a:t>
            </a:r>
            <a:r>
              <a:rPr lang="en-US" sz="2400" dirty="0" err="1">
                <a:hlinkClick r:id="rId11" tooltip="Ericcson (ще не написана)"/>
              </a:rPr>
              <a:t>Ericcson</a:t>
            </a:r>
            <a:r>
              <a:rPr lang="en-US" sz="2400" dirty="0"/>
              <a:t>, </a:t>
            </a:r>
            <a:r>
              <a:rPr lang="en-US" sz="2400" dirty="0">
                <a:hlinkClick r:id="rId12" tooltip="NSN (ще не написана)"/>
              </a:rPr>
              <a:t>NSN</a:t>
            </a:r>
            <a:r>
              <a:rPr lang="en-US" sz="2400" dirty="0"/>
              <a:t>, </a:t>
            </a:r>
            <a:r>
              <a:rPr lang="en-US" sz="2400" dirty="0">
                <a:hlinkClick r:id="rId13" tooltip="Huawei"/>
              </a:rPr>
              <a:t>Huawei</a:t>
            </a:r>
            <a:r>
              <a:rPr lang="en-US" sz="2400" dirty="0"/>
              <a:t>, </a:t>
            </a:r>
            <a:r>
              <a:rPr lang="en-US" sz="2400" dirty="0">
                <a:hlinkClick r:id="rId14" tooltip="ZTE"/>
              </a:rPr>
              <a:t>ZTE</a:t>
            </a:r>
            <a:r>
              <a:rPr lang="en-US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07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d/d1/Gsm_structures.svg/1024px-Gsm_structure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742950"/>
            <a:ext cx="975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9735" y="0"/>
            <a:ext cx="7093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Принципова</a:t>
            </a:r>
            <a:r>
              <a:rPr lang="ru-RU" sz="2400" b="1" u="sng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схема </a:t>
            </a:r>
            <a:r>
              <a:rPr lang="ru-RU" sz="2400" b="1" u="sng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u="sng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стільникового</a:t>
            </a:r>
            <a:r>
              <a:rPr lang="ru-RU" sz="2400" b="1" u="sng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b="1" u="sng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6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6858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Базова станція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531814"/>
            <a:ext cx="10429875" cy="632618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/>
              <a:t>Антена</a:t>
            </a:r>
            <a:r>
              <a:rPr lang="ru-RU" sz="2400" dirty="0"/>
              <a:t> </a:t>
            </a:r>
            <a:r>
              <a:rPr lang="uk-UA" sz="2400" dirty="0" smtClean="0"/>
              <a:t>базової</a:t>
            </a:r>
            <a:r>
              <a:rPr lang="ru-RU" sz="2400" dirty="0" smtClean="0"/>
              <a:t> </a:t>
            </a:r>
            <a:r>
              <a:rPr lang="ru-RU" sz="2400" dirty="0" err="1"/>
              <a:t>станції</a:t>
            </a:r>
            <a:r>
              <a:rPr lang="ru-RU" sz="2400" dirty="0"/>
              <a:t> </a:t>
            </a:r>
            <a:r>
              <a:rPr lang="ru-RU" sz="2400" dirty="0" err="1"/>
              <a:t>розділена</a:t>
            </a:r>
            <a:r>
              <a:rPr lang="ru-RU" sz="2400" dirty="0"/>
              <a:t> на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секторів</a:t>
            </a:r>
            <a:r>
              <a:rPr lang="ru-RU" sz="2400" dirty="0"/>
              <a:t> </a:t>
            </a:r>
            <a:r>
              <a:rPr lang="ru-RU" sz="2400" dirty="0">
                <a:hlinkClick r:id="rId2" tooltip="Англійська мова"/>
              </a:rPr>
              <a:t>англ.</a:t>
            </a:r>
            <a:r>
              <a:rPr lang="ru-RU" sz="2400" dirty="0"/>
              <a:t> </a:t>
            </a:r>
            <a:r>
              <a:rPr lang="en-US" sz="2400" i="1" dirty="0">
                <a:hlinkClick r:id="rId3" tooltip="Sector antenna (ще не написана)"/>
              </a:rPr>
              <a:t>Sector </a:t>
            </a:r>
            <a:r>
              <a:rPr lang="en-US" sz="2400" i="1" dirty="0" smtClean="0">
                <a:hlinkClick r:id="rId3" tooltip="Sector antenna (ще не написана)"/>
              </a:rPr>
              <a:t>antenna</a:t>
            </a:r>
            <a:r>
              <a:rPr lang="en-US" sz="2400" dirty="0" smtClean="0"/>
              <a:t>, </a:t>
            </a:r>
            <a:r>
              <a:rPr lang="uk-UA" sz="2400" dirty="0" smtClean="0"/>
              <a:t>кожен з яких спрямований у свій бік. Кожен сектор може обслуговувати до 72 дзвінків одночасно, в залежності від налаштування та конфігурації. Усього може бути 6 секторів («граней стільника»), таким чином, одна базова станція може обслуговувати до 432 дзвінків. Зазвичай на більшості станцій через недоцільність встановлено меншу кількість передавачів і секторів, натомість воліють ставити більше базових станцій для поліпшення якості зв'язку. Вертикальна антена здійснює зв'язок з телефонами, кругла з'єднує станцію </a:t>
            </a:r>
            <a:r>
              <a:rPr lang="ru-RU" sz="2400" dirty="0" smtClean="0"/>
              <a:t>з </a:t>
            </a:r>
            <a:r>
              <a:rPr lang="ru-RU" sz="2400" dirty="0"/>
              <a:t>контролером.</a:t>
            </a:r>
          </a:p>
          <a:p>
            <a:r>
              <a:rPr lang="uk-UA" sz="2400" dirty="0" smtClean="0"/>
              <a:t>Стільникові мережі можуть складатися з базових станцій різного стандарту, що дозволяє оптимізувати роботу мережі й поліпшити її покриття. Базові станції проектуються таким чином, щоб забезпечити оптимальне покриття радіосигналом на рівні землі. Деякі </a:t>
            </a:r>
            <a:r>
              <a:rPr lang="uk-UA" sz="2400" dirty="0" smtClean="0">
                <a:hlinkClick r:id="rId4" tooltip="Авіація"/>
              </a:rPr>
              <a:t>авіакомпанії</a:t>
            </a:r>
            <a:r>
              <a:rPr lang="uk-UA" sz="2400" dirty="0" smtClean="0"/>
              <a:t> вже почали встановлювати на своїх літаках малопотужні базові станції, які забезпечують покриття всередині літака, вони з'єднуються з наземною мережею за допомогою супутникового каналу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У </a:t>
            </a:r>
            <a:r>
              <a:rPr lang="uk-UA" sz="2400" dirty="0" smtClean="0">
                <a:hlinkClick r:id="rId5" tooltip="Тунель"/>
              </a:rPr>
              <a:t>тунелі</a:t>
            </a:r>
            <a:r>
              <a:rPr lang="uk-UA" sz="2400" dirty="0" smtClean="0"/>
              <a:t> </a:t>
            </a:r>
            <a:r>
              <a:rPr lang="uk-UA" sz="2400" dirty="0" smtClean="0">
                <a:hlinkClick r:id="rId6" tooltip="Метрополітен"/>
              </a:rPr>
              <a:t>метрополітену</a:t>
            </a:r>
            <a:r>
              <a:rPr lang="uk-UA" sz="2400" dirty="0" smtClean="0"/>
              <a:t> покриття стільникового зв'язку відбувається спеціальним випромінюючим кабелем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15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0729913" cy="6858000"/>
          </a:xfrm>
        </p:spPr>
        <p:txBody>
          <a:bodyPr>
            <a:norm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залежності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обладнання</a:t>
            </a:r>
            <a:r>
              <a:rPr lang="ru-RU" sz="2000" dirty="0"/>
              <a:t>, контролер </a:t>
            </a:r>
            <a:r>
              <a:rPr lang="ru-RU" sz="2000" dirty="0" err="1">
                <a:hlinkClick r:id="rId2" tooltip="BSS"/>
              </a:rPr>
              <a:t>Контролер</a:t>
            </a:r>
            <a:r>
              <a:rPr lang="ru-RU" sz="2000" dirty="0">
                <a:hlinkClick r:id="rId2" tooltip="BSS"/>
              </a:rPr>
              <a:t> </a:t>
            </a:r>
            <a:r>
              <a:rPr lang="ru-RU" sz="2000" dirty="0" err="1">
                <a:hlinkClick r:id="rId2" tooltip="BSS"/>
              </a:rPr>
              <a:t>базових</a:t>
            </a:r>
            <a:r>
              <a:rPr lang="ru-RU" sz="2000" dirty="0">
                <a:hlinkClick r:id="rId2" tooltip="BSS"/>
              </a:rPr>
              <a:t> </a:t>
            </a:r>
            <a:r>
              <a:rPr lang="ru-RU" sz="2000" dirty="0" err="1">
                <a:hlinkClick r:id="rId2" tooltip="BSS"/>
              </a:rPr>
              <a:t>станцій</a:t>
            </a:r>
            <a:r>
              <a:rPr lang="ru-RU" sz="2000" dirty="0"/>
              <a:t> (</a:t>
            </a:r>
            <a:r>
              <a:rPr lang="en-US" sz="2000" dirty="0"/>
              <a:t>BSC)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обслуговувати</a:t>
            </a:r>
            <a:r>
              <a:rPr lang="ru-RU" sz="2000" dirty="0"/>
              <a:t> до 60 </a:t>
            </a:r>
            <a:r>
              <a:rPr lang="uk-UA" sz="2000" dirty="0" smtClean="0"/>
              <a:t>базових станцій. Зв'язок між базовою станцією та контролером може здійснюватися через радіорелейний канал або по </a:t>
            </a:r>
            <a:r>
              <a:rPr lang="uk-UA" sz="2000" dirty="0" err="1" smtClean="0"/>
              <a:t>оптволоконному</a:t>
            </a:r>
            <a:r>
              <a:rPr lang="uk-UA" sz="2000" dirty="0" smtClean="0"/>
              <a:t> кабелю. Контролер здійснює керування роботою радіоканалів, контролює пересування абонента й здійснює передачу сигналу з однієї базової станції на іншу.</a:t>
            </a:r>
          </a:p>
          <a:p>
            <a:r>
              <a:rPr lang="uk-UA" sz="2000" dirty="0" smtClean="0"/>
              <a:t>Цілодобовий контроль за комутаторами і контролерами здійснюється з Центру контролю мережі мобільного оператора — допоміжної структури, що має призначення запобігати й усувати нештатні ситуації в </a:t>
            </a:r>
            <a:r>
              <a:rPr lang="uk-UA" sz="2000" dirty="0" smtClean="0">
                <a:hlinkClick r:id="rId3" tooltip="Автоматичні системи (ще не написана)"/>
              </a:rPr>
              <a:t>автоматизованій системі</a:t>
            </a:r>
            <a:r>
              <a:rPr lang="uk-UA" sz="2000" dirty="0" smtClean="0"/>
              <a:t> стільникової мережі, збирати й обробляти </a:t>
            </a:r>
            <a:r>
              <a:rPr lang="uk-UA" sz="2000" u="sng" dirty="0" smtClean="0">
                <a:hlinkClick r:id="rId4"/>
              </a:rPr>
              <a:t>статистичні дані</a:t>
            </a:r>
            <a:r>
              <a:rPr lang="uk-UA" sz="2000" dirty="0" smtClean="0"/>
              <a:t> та працювати з запитами абонентів. На всьому обладнанні мережі стоять </a:t>
            </a:r>
            <a:r>
              <a:rPr lang="uk-UA" sz="2000" dirty="0" smtClean="0">
                <a:hlinkClick r:id="rId5" tooltip="Датчик"/>
              </a:rPr>
              <a:t>датчики</a:t>
            </a:r>
            <a:r>
              <a:rPr lang="uk-UA" sz="2000" dirty="0" smtClean="0"/>
              <a:t>, що посилають сигнал у ЦКС і виводять інформацію на комп'ютери </a:t>
            </a:r>
            <a:r>
              <a:rPr lang="uk-UA" sz="2000" dirty="0" smtClean="0">
                <a:hlinkClick r:id="rId6" tooltip="Диспетчер"/>
              </a:rPr>
              <a:t>диспетчерів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Після того, як набраний номер </a:t>
            </a:r>
            <a:r>
              <a:rPr lang="uk-UA" sz="2000" dirty="0" smtClean="0">
                <a:hlinkClick r:id="rId7" tooltip="Адресат (ще не написана)"/>
              </a:rPr>
              <a:t>адресата</a:t>
            </a:r>
            <a:r>
              <a:rPr lang="uk-UA" sz="2000" dirty="0" smtClean="0"/>
              <a:t>, телефон зв'язується з найближчою базовою станцією службовим каналом і подає запит виділити голосовий канал. Базова станція відправляє запит на </a:t>
            </a:r>
            <a:r>
              <a:rPr lang="uk-UA" sz="2000" dirty="0" smtClean="0">
                <a:hlinkClick r:id="rId8" tooltip="Контролер"/>
              </a:rPr>
              <a:t>контролер</a:t>
            </a:r>
            <a:r>
              <a:rPr lang="uk-UA" sz="2000" dirty="0" smtClean="0"/>
              <a:t> (BSC), а той переадресує його на </a:t>
            </a:r>
            <a:r>
              <a:rPr lang="uk-UA" sz="2000" dirty="0" smtClean="0">
                <a:hlinkClick r:id="rId9" tooltip="Комутатор"/>
              </a:rPr>
              <a:t>комутатор</a:t>
            </a:r>
            <a:r>
              <a:rPr lang="uk-UA" sz="2000" dirty="0" smtClean="0"/>
              <a:t> (MSC). Якщо адресат належить до </a:t>
            </a:r>
            <a:r>
              <a:rPr lang="uk-UA" sz="2000" dirty="0" smtClean="0">
                <a:hlinkClick r:id="rId10" tooltip="Абонент"/>
              </a:rPr>
              <a:t>абонентів</a:t>
            </a:r>
            <a:r>
              <a:rPr lang="uk-UA" sz="2000" dirty="0" smtClean="0"/>
              <a:t> даної мережі, то комутатор звіриться з </a:t>
            </a:r>
            <a:r>
              <a:rPr lang="uk-UA" sz="2000" dirty="0" err="1" smtClean="0"/>
              <a:t>Home</a:t>
            </a:r>
            <a:r>
              <a:rPr lang="uk-UA" sz="2000" dirty="0" smtClean="0"/>
              <a:t> </a:t>
            </a:r>
            <a:r>
              <a:rPr lang="uk-UA" sz="2000" dirty="0" err="1" smtClean="0"/>
              <a:t>Location</a:t>
            </a:r>
            <a:r>
              <a:rPr lang="uk-UA" sz="2000" dirty="0" smtClean="0"/>
              <a:t> </a:t>
            </a:r>
            <a:r>
              <a:rPr lang="uk-UA" sz="2000" dirty="0" err="1" smtClean="0"/>
              <a:t>Register</a:t>
            </a:r>
            <a:r>
              <a:rPr lang="uk-UA" sz="2000" dirty="0" smtClean="0"/>
              <a:t> (HLR), з'ясує, де в цей час знаходиться адресат, і переведе дзвінок на відповідний комутатор, звідки той його переправить на контролер, а потім на базову станцію, у радіусі дії якої в цей час знаходиться адресат. Базова станція зв'яжеться з його мобільним телефоном і з'єднає один з одним. Якщо ваш адресат абонент іншої мережі, то комутатор звернеться до відповідного комутатора іншої мережі.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79754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0186988" cy="68580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Якщо стільниковий телефон виходить із поля дії базової станції (радіус до 35 км), він налагоджує, при активній участі самої базової станції, зв'язок з іншою. Телефон може вимірювати рівень сигналу від 32 базових станцій одночасно. Інформацію про 6 найкращих за рівнем сигналу він відправляє по службовому каналу, і відбувається передача сигналу однією станцією іншій — </a:t>
            </a:r>
            <a:r>
              <a:rPr lang="uk-UA" sz="2400" dirty="0" err="1" smtClean="0">
                <a:hlinkClick r:id="rId2" tooltip="Хендовер"/>
              </a:rPr>
              <a:t>хендовер</a:t>
            </a:r>
            <a:r>
              <a:rPr lang="uk-UA" sz="2400" dirty="0" smtClean="0"/>
              <a:t>. Телефон може перекинути сигнал на базову станцію з гіршим сигналом або де всі голосові лінії зайняті, у цьому випадку розмова обривається.</a:t>
            </a:r>
          </a:p>
          <a:p>
            <a:r>
              <a:rPr lang="uk-UA" sz="2400" dirty="0" smtClean="0"/>
              <a:t>Оператори можуть мати укладені між собою договори </a:t>
            </a:r>
            <a:r>
              <a:rPr lang="uk-UA" sz="2400" dirty="0" smtClean="0">
                <a:hlinkClick r:id="rId3" tooltip="Роумінг"/>
              </a:rPr>
              <a:t>роумінгу</a:t>
            </a:r>
            <a:r>
              <a:rPr lang="uk-UA" sz="2400" dirty="0" smtClean="0"/>
              <a:t>. Завдяки таким договорам абонент, перебуваючи поза зоною покриття своєї мережі, може робити й приймати дзвінки через мережу іншого оператора. Як правило, це здійснюється за підвищеними тарифами.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6972069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2907</Words>
  <Application>Microsoft Office PowerPoint</Application>
  <PresentationFormat>Широкоэкранный</PresentationFormat>
  <Paragraphs>80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Аспект</vt:lpstr>
      <vt:lpstr>     </vt:lpstr>
      <vt:lpstr>Лекція 14 «Стільникові системи радіозв’язку»</vt:lpstr>
      <vt:lpstr>Види і особливості систем мобільного зв'язку </vt:lpstr>
      <vt:lpstr>Презентация PowerPoint</vt:lpstr>
      <vt:lpstr>Принципи дії та обладнання</vt:lpstr>
      <vt:lpstr>Презентация PowerPoint</vt:lpstr>
      <vt:lpstr>Базова станція</vt:lpstr>
      <vt:lpstr>Презентация PowerPoint</vt:lpstr>
      <vt:lpstr>Презентация PowerPoint</vt:lpstr>
      <vt:lpstr>Стільникові технології пройшли декілька етапів розвитку:</vt:lpstr>
      <vt:lpstr>Транкінгові системи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Мобільний зв’язок в Україні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Маришка</dc:creator>
  <cp:lastModifiedBy>Маришка</cp:lastModifiedBy>
  <cp:revision>5</cp:revision>
  <dcterms:created xsi:type="dcterms:W3CDTF">2020-10-22T11:05:35Z</dcterms:created>
  <dcterms:modified xsi:type="dcterms:W3CDTF">2020-10-22T11:48:48Z</dcterms:modified>
</cp:coreProperties>
</file>