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86" autoAdjust="0"/>
  </p:normalViewPr>
  <p:slideViewPr>
    <p:cSldViewPr snapToGrid="0">
      <p:cViewPr varScale="1">
        <p:scale>
          <a:sx n="67" d="100"/>
          <a:sy n="67" d="100"/>
        </p:scale>
        <p:origin x="7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53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48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655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338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5023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649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407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629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56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324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46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749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2007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97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75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02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7D4FB-BFEE-4299-AD33-B4D4E99EB601}" type="datetimeFigureOut">
              <a:rPr lang="ru-RU" smtClean="0"/>
              <a:t>18.10.2020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C9DCDB-8D1E-44A7-A7CD-0E4E66077D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5802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1951" TargetMode="External"/><Relationship Id="rId13" Type="http://schemas.openxmlformats.org/officeDocument/2006/relationships/hyperlink" Target="https://uk.wikipedia.org/wiki/1961" TargetMode="External"/><Relationship Id="rId3" Type="http://schemas.openxmlformats.org/officeDocument/2006/relationships/hyperlink" Target="https://uk.wikipedia.org/wiki/%D0%9E%D0%B4%D0%B5%D1%81%D0%B0" TargetMode="External"/><Relationship Id="rId7" Type="http://schemas.openxmlformats.org/officeDocument/2006/relationships/hyperlink" Target="https://uk.wikipedia.org/wiki/1934" TargetMode="External"/><Relationship Id="rId12" Type="http://schemas.openxmlformats.org/officeDocument/2006/relationships/hyperlink" Target="https://uk.wikipedia.org/wiki/1960" TargetMode="External"/><Relationship Id="rId17" Type="http://schemas.openxmlformats.org/officeDocument/2006/relationships/hyperlink" Target="https://uk.wikipedia.org/wiki/%D0%92%D1%81%D0%B5%D1%81%D0%B2%D1%96%D1%82%D0%BD%D1%96%D0%B9_%D0%B4%D0%B5%D0%BD%D1%8C_%D1%82%D0%B5%D0%BB%D0%B5%D0%B1%D0%B0%D1%87%D0%B5%D0%BD%D0%BD%D1%8F" TargetMode="External"/><Relationship Id="rId2" Type="http://schemas.openxmlformats.org/officeDocument/2006/relationships/hyperlink" Target="https://uk.wikipedia.org/wiki/%D0%A3%D0%BA%D1%80%D0%B0%D1%97%D0%BD%D1%81%D1%8C%D0%BA%D0%B0_%D0%A0%D0%A1%D0%A0" TargetMode="External"/><Relationship Id="rId16" Type="http://schemas.openxmlformats.org/officeDocument/2006/relationships/hyperlink" Target="https://uk.wikipedia.org/wiki/197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1932" TargetMode="External"/><Relationship Id="rId11" Type="http://schemas.openxmlformats.org/officeDocument/2006/relationships/hyperlink" Target="https://uk.wikipedia.org/wiki/%D0%9A%D0%B8%D1%97%D0%B2%D1%81%D1%8C%D0%BA%D0%B8%D0%B9_%D1%82%D0%B5%D0%BB%D0%B5%D1%86%D0%B5%D0%BD%D1%82%D1%80" TargetMode="External"/><Relationship Id="rId5" Type="http://schemas.openxmlformats.org/officeDocument/2006/relationships/hyperlink" Target="https://uk.wikipedia.org/wiki/%D0%A5%D0%B0%D1%80%D0%BA%D1%96%D0%B2" TargetMode="External"/><Relationship Id="rId15" Type="http://schemas.openxmlformats.org/officeDocument/2006/relationships/hyperlink" Target="https://uk.wikipedia.org/wiki/%D0%9B%D1%8C%D0%B2%D1%96%D0%B2" TargetMode="External"/><Relationship Id="rId10" Type="http://schemas.openxmlformats.org/officeDocument/2006/relationships/hyperlink" Target="https://uk.wikipedia.org/wiki/1946" TargetMode="External"/><Relationship Id="rId4" Type="http://schemas.openxmlformats.org/officeDocument/2006/relationships/hyperlink" Target="https://uk.wikipedia.org/wiki/%D0%9A%D0%B8%D1%97%D0%B2" TargetMode="External"/><Relationship Id="rId9" Type="http://schemas.openxmlformats.org/officeDocument/2006/relationships/hyperlink" Target="https://uk.wikipedia.org/wiki/%D0%9C%D0%BE%D1%81%D0%BA%D0%B2%D0%B0" TargetMode="External"/><Relationship Id="rId14" Type="http://schemas.openxmlformats.org/officeDocument/2006/relationships/hyperlink" Target="https://uk.wikipedia.org/wiki/1967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/index.php?title=%D0%95%D1%84%D1%96%D1%80%D0%BD%D0%B5_%D1%82%D0%B5%D0%BB%D0%B5%D0%B1%D0%B0%D1%87%D0%B5%D0%BD%D0%BD%D1%8F&amp;action=edit&amp;redlink=1" TargetMode="External"/><Relationship Id="rId3" Type="http://schemas.openxmlformats.org/officeDocument/2006/relationships/hyperlink" Target="https://uk.wikipedia.org/wiki/%D0%A2%D0%B5%D0%BB%D0%B5%D0%B2%D1%96%D0%B7%D1%96%D0%B9%D0%BD%D0%B0_%D0%BA%D0%B0%D0%BC%D0%B5%D1%80%D0%B0" TargetMode="External"/><Relationship Id="rId7" Type="http://schemas.openxmlformats.org/officeDocument/2006/relationships/hyperlink" Target="https://uk.wikipedia.org/wiki/%D0%9D%D0%BE%D1%81%D1%96%D0%B9_%D1%96%D0%BD%D1%84%D0%BE%D1%80%D0%BC%D0%B0%D1%86%D1%96%D1%97" TargetMode="External"/><Relationship Id="rId2" Type="http://schemas.openxmlformats.org/officeDocument/2006/relationships/hyperlink" Target="https://uk.wikipedia.org/w/index.php?title=%D0%A1%D0%BA%D0%B0%D0%BD%D1%83%D0%B2%D0%B0%D0%BD%D0%BD%D1%8F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A%D0%B0%D0%B4%D1%80" TargetMode="External"/><Relationship Id="rId5" Type="http://schemas.openxmlformats.org/officeDocument/2006/relationships/hyperlink" Target="https://uk.wikipedia.org/wiki/%D0%A1%D0%B2%D1%96%D1%82%D0%BB%D0%BE%D0%B2%D0%B8%D0%B9_%D0%BF%D0%BE%D1%82%D1%96%D0%BA" TargetMode="External"/><Relationship Id="rId4" Type="http://schemas.openxmlformats.org/officeDocument/2006/relationships/hyperlink" Target="https://uk.wikipedia.org/wiki/%D0%9A%D0%BE%D0%BB%D0%B8%D0%B2%D0%B0%D0%BD%D0%BD%D1%8F" TargetMode="External"/><Relationship Id="rId9" Type="http://schemas.openxmlformats.org/officeDocument/2006/relationships/hyperlink" Target="https://uk.wikipedia.org/wiki/%D0%A2%D0%B5%D0%BB%D0%B5%D0%B2%D1%96%D0%B7%D0%BE%D1%8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F%D1%80%D0%BE%D0%BC%D0%B8%D1%81%D0%BB%D0%BE%D0%B2%D1%96%D1%81%D1%82%D1%8C" TargetMode="External"/><Relationship Id="rId7" Type="http://schemas.openxmlformats.org/officeDocument/2006/relationships/hyperlink" Target="https://uk.wikipedia.org/wiki/%D0%9C%D0%B5%D1%82%D0%B5%D0%BE%D1%80%D0%BE%D0%BB%D0%BE%D0%B3%D1%96%D1%8F" TargetMode="External"/><Relationship Id="rId2" Type="http://schemas.openxmlformats.org/officeDocument/2006/relationships/hyperlink" Target="https://uk.wikipedia.org/wiki/%D0%A0%D0%B0%D0%B4%D1%96%D0%B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1%D1%96%D0%BB%D1%8C%D1%81%D1%8C%D0%BA%D0%B5_%D0%B3%D0%BE%D1%81%D0%BF%D0%BE%D0%B4%D0%B0%D1%80%D1%81%D1%82%D0%B2%D0%BE" TargetMode="External"/><Relationship Id="rId5" Type="http://schemas.openxmlformats.org/officeDocument/2006/relationships/hyperlink" Target="https://uk.wikipedia.org/wiki/%D0%91%D1%83%D0%B4%D1%96%D0%B2%D0%BD%D0%B8%D1%86%D1%82%D0%B2%D0%BE" TargetMode="External"/><Relationship Id="rId4" Type="http://schemas.openxmlformats.org/officeDocument/2006/relationships/hyperlink" Target="https://uk.wikipedia.org/wiki/%D0%A2%D1%80%D0%B0%D0%BD%D1%81%D0%BF%D0%BE%D1%80%D1%82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0%D0%BE%D1%81%D1%96%D1%8F" TargetMode="External"/><Relationship Id="rId13" Type="http://schemas.openxmlformats.org/officeDocument/2006/relationships/hyperlink" Target="https://uk.wikipedia.org/wiki/PAL" TargetMode="External"/><Relationship Id="rId18" Type="http://schemas.openxmlformats.org/officeDocument/2006/relationships/hyperlink" Target="https://uk.wikipedia.org/wiki/%D0%90%D0%BD%D1%82%D0%B5%D0%BD%D0%B0" TargetMode="External"/><Relationship Id="rId3" Type="http://schemas.openxmlformats.org/officeDocument/2006/relationships/hyperlink" Target="https://uk.wikipedia.org/w/index.php?title=%D0%A1%D1%82%D0%B0%D0%BD%D0%B4%D0%B0%D1%80%D1%82_%D1%80%D0%BE%D0%B7%D0%BA%D0%BB%D0%B0%D0%B4%D0%B0%D0%BD%D0%BD%D1%8F_(%D1%82%D0%B5%D0%BB%D0%B5%D0%B1%D0%B0%D1%87%D0%B5%D0%BD%D0%BD%D1%8F)&amp;action=edit&amp;redlink=1" TargetMode="External"/><Relationship Id="rId7" Type="http://schemas.openxmlformats.org/officeDocument/2006/relationships/hyperlink" Target="https://uk.wikipedia.org/wiki/%D0%A4%D1%80%D0%B0%D0%BD%D1%86%D1%96%D1%8F" TargetMode="External"/><Relationship Id="rId12" Type="http://schemas.openxmlformats.org/officeDocument/2006/relationships/hyperlink" Target="https://uk.wikipedia.org/wiki/NTSC" TargetMode="External"/><Relationship Id="rId17" Type="http://schemas.openxmlformats.org/officeDocument/2006/relationships/hyperlink" Target="https://uk.wikipedia.org/wiki/%D0%9C%D0%93%D1%86" TargetMode="External"/><Relationship Id="rId2" Type="http://schemas.openxmlformats.org/officeDocument/2006/relationships/hyperlink" Target="https://uk.wikipedia.org/wiki/%D0%A1%D1%82%D0%B0%D0%BD%D0%B4%D0%B0%D1%80%D1%82%D0%B8_%D1%82%D0%B5%D0%BB%D0%B5%D0%B2%D1%96%D0%B7%D1%96%D0%B9%D0%BD%D0%BE%D0%B3%D0%BE_%D0%BC%D0%BE%D0%B2%D0%BB%D0%B5%D0%BD%D0%BD%D1%8F" TargetMode="External"/><Relationship Id="rId16" Type="http://schemas.openxmlformats.org/officeDocument/2006/relationships/hyperlink" Target="https://uk.wikipedia.org/w/index.php?title=%D0%A2%D0%B5%D0%BB%D0%B5%D0%B2%D1%96%D0%B7%D1%96%D0%B9%D0%BD%D0%B0_%D0%B2%D0%B8%D1%88%D0%BA%D0%B0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84%D0%B2%D1%80%D0%BE%D0%BF%D0%B0" TargetMode="External"/><Relationship Id="rId11" Type="http://schemas.openxmlformats.org/officeDocument/2006/relationships/hyperlink" Target="https://uk.wikipedia.org/wiki/%D0%A2%D0%B5%D0%BB%D0%B5%D0%B1%D0%B0%D1%87%D0%B5%D0%BD%D0%BD%D1%8F_%D0%B2%D0%B8%D1%81%D0%BE%D0%BA%D0%BE%D1%97_%D1%87%D1%96%D1%82%D0%BA%D0%BE%D1%81%D1%82%D1%96" TargetMode="External"/><Relationship Id="rId5" Type="http://schemas.openxmlformats.org/officeDocument/2006/relationships/hyperlink" Target="https://uk.wikipedia.org/wiki/%D0%AF%D0%BF%D0%BE%D0%BD%D1%96%D1%8F" TargetMode="External"/><Relationship Id="rId15" Type="http://schemas.openxmlformats.org/officeDocument/2006/relationships/hyperlink" Target="https://uk.wikipedia.org/w/index.php?title=%D0%A2%D0%B5%D0%BB%D0%B5%D0%B2%D1%96%D0%B7%D1%96%D0%B9%D0%BD%D0%B8%D0%B9_%D1%81%D0%B8%D0%B3%D0%BD%D0%B0%D0%BB&amp;action=edit&amp;redlink=1" TargetMode="External"/><Relationship Id="rId10" Type="http://schemas.openxmlformats.org/officeDocument/2006/relationships/hyperlink" Target="https://uk.wikipedia.org/wiki/%D0%91%D0%BB%D0%B8%D0%B7%D1%8C%D0%BA%D0%B8%D0%B9_%D0%A1%D1%85%D1%96%D0%B4" TargetMode="External"/><Relationship Id="rId4" Type="http://schemas.openxmlformats.org/officeDocument/2006/relationships/hyperlink" Target="https://uk.wikipedia.org/wiki/%D0%90%D0%BC%D0%B5%D1%80%D0%B8%D0%BA%D0%B0" TargetMode="External"/><Relationship Id="rId9" Type="http://schemas.openxmlformats.org/officeDocument/2006/relationships/hyperlink" Target="https://uk.wikipedia.org/wiki/%D0%9A%D0%B8%D1%82%D0%B0%D0%B9" TargetMode="External"/><Relationship Id="rId14" Type="http://schemas.openxmlformats.org/officeDocument/2006/relationships/hyperlink" Target="https://uk.wikipedia.org/wiki/SECAM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MYtv" TargetMode="External"/><Relationship Id="rId13" Type="http://schemas.openxmlformats.org/officeDocument/2006/relationships/hyperlink" Target="https://uk.wikipedia.org/wiki/Amos_3" TargetMode="External"/><Relationship Id="rId18" Type="http://schemas.openxmlformats.org/officeDocument/2006/relationships/hyperlink" Target="https://uk.wikipedia.org/wiki/%D0%A1%D0%BB%D0%BE%D0%B2%D0%B5%D0%BD%D1%96%D1%8F" TargetMode="External"/><Relationship Id="rId3" Type="http://schemas.openxmlformats.org/officeDocument/2006/relationships/hyperlink" Target="https://uk.wikipedia.org/wiki/%D0%97%D0%B5%D0%BC%D0%BB%D1%8F" TargetMode="External"/><Relationship Id="rId7" Type="http://schemas.openxmlformats.org/officeDocument/2006/relationships/hyperlink" Target="https://uk.wikipedia.org/wiki/%D0%A3%D0%BA%D1%80%D0%B0%D1%97%D0%BD%D0%B0" TargetMode="External"/><Relationship Id="rId12" Type="http://schemas.openxmlformats.org/officeDocument/2006/relationships/hyperlink" Target="https://uk.wikipedia.org/w/index.php?title=Thor&amp;action=edit&amp;redlink=1" TargetMode="External"/><Relationship Id="rId17" Type="http://schemas.openxmlformats.org/officeDocument/2006/relationships/hyperlink" Target="https://uk.wikipedia.org/wiki/%D0%A2%D0%B5%D0%BB%D0%B5%D0%B1%D0%B0%D1%87%D0%B5%D0%BD%D0%BD%D1%8F#cite_note-dsnews-25" TargetMode="External"/><Relationship Id="rId2" Type="http://schemas.openxmlformats.org/officeDocument/2006/relationships/hyperlink" Target="https://uk.wikipedia.org/wiki/%D0%A8%D1%82%D1%83%D1%87%D0%BD%D0%B8%D0%B9_%D1%81%D1%83%D0%BF%D1%83%D1%82%D0%BD%D0%B8%D0%BA" TargetMode="External"/><Relationship Id="rId16" Type="http://schemas.openxmlformats.org/officeDocument/2006/relationships/hyperlink" Target="https://uk.wikipedia.org/wiki/%D0%9D%D0%A2%D0%92%2B_(%D0%A3%D0%BA%D1%80%D0%B0%D1%97%D0%BD%D0%B0)" TargetMode="External"/><Relationship Id="rId20" Type="http://schemas.openxmlformats.org/officeDocument/2006/relationships/hyperlink" Target="https://uk.wikipedia.org/wiki/%D0%9D%D0%A2%D0%92-%D0%9F%D0%BB%D1%8E%D1%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2010" TargetMode="External"/><Relationship Id="rId11" Type="http://schemas.openxmlformats.org/officeDocument/2006/relationships/hyperlink" Target="https://uk.wikipedia.org/wiki/Astra_4A" TargetMode="External"/><Relationship Id="rId5" Type="http://schemas.openxmlformats.org/officeDocument/2006/relationships/hyperlink" Target="https://uk.wikipedia.org/wiki/%D0%95%D0%BA%D0%B2%D0%B0%D1%82%D0%BE%D1%80" TargetMode="External"/><Relationship Id="rId15" Type="http://schemas.openxmlformats.org/officeDocument/2006/relationships/hyperlink" Target="https://uk.wikipedia.org/w/index.php?title=Eutelsat_W4&amp;action=edit&amp;redlink=1" TargetMode="External"/><Relationship Id="rId10" Type="http://schemas.openxmlformats.org/officeDocument/2006/relationships/hyperlink" Target="https://uk.wikipedia.org/wiki/Hot_Bird" TargetMode="External"/><Relationship Id="rId19" Type="http://schemas.openxmlformats.org/officeDocument/2006/relationships/hyperlink" Target="https://uk.wikipedia.org/wiki/%D0%9D%D1%96%D0%BC%D0%B5%D1%87%D1%87%D0%B8%D0%BD%D0%B0" TargetMode="External"/><Relationship Id="rId4" Type="http://schemas.openxmlformats.org/officeDocument/2006/relationships/hyperlink" Target="https://uk.wikipedia.org/wiki/%D0%93%D0%B5%D0%BE%D1%81%D1%82%D0%B0%D1%86%D1%96%D0%BE%D0%BD%D0%B0%D1%80%D0%BD%D0%B0_%D0%BE%D1%80%D0%B1%D1%96%D1%82%D0%B0" TargetMode="External"/><Relationship Id="rId9" Type="http://schemas.openxmlformats.org/officeDocument/2006/relationships/hyperlink" Target="https://uk.wikipedia.org/w/index.php?title=Thor-6&amp;action=edit&amp;redlink=1" TargetMode="External"/><Relationship Id="rId14" Type="http://schemas.openxmlformats.org/officeDocument/2006/relationships/hyperlink" Target="https://uk.wikipedia.org/wiki/Viasat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2009" TargetMode="External"/><Relationship Id="rId3" Type="http://schemas.openxmlformats.org/officeDocument/2006/relationships/hyperlink" Target="https://uk.wikipedia.org/wiki/H.261" TargetMode="External"/><Relationship Id="rId7" Type="http://schemas.openxmlformats.org/officeDocument/2006/relationships/hyperlink" Target="https://uk.wikipedia.org/wiki/DVB-T" TargetMode="External"/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MPEG-4" TargetMode="External"/><Relationship Id="rId5" Type="http://schemas.openxmlformats.org/officeDocument/2006/relationships/hyperlink" Target="https://uk.wikipedia.org/wiki/H.263" TargetMode="External"/><Relationship Id="rId4" Type="http://schemas.openxmlformats.org/officeDocument/2006/relationships/hyperlink" Target="https://uk.wikipedia.org/w/index.php?title=H.262&amp;action=edit&amp;redlink=1" TargetMode="External"/><Relationship Id="rId9" Type="http://schemas.openxmlformats.org/officeDocument/2006/relationships/hyperlink" Target="https://uk.wikipedia.org/wiki/%D0%A7%D0%B5%D0%BC%D0%BF%D1%96%D0%BE%D0%BD%D0%B0%D1%82_%D0%84%D0%B2%D1%80%D0%BE%D0%BF%D0%B8_%D0%B7_%D1%84%D1%83%D1%82%D0%B1%D0%BE%D0%BB%D1%83_2012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B%D1%8C%D0%B2%D1%96%D0%B2%D1%81%D1%8C%D0%BA%D0%B0_%D0%BE%D0%B1%D0%BB%D0%B0%D1%81%D1%82%D1%8C" TargetMode="External"/><Relationship Id="rId13" Type="http://schemas.openxmlformats.org/officeDocument/2006/relationships/hyperlink" Target="https://uk.wikipedia.org/wiki/%D0%A2%D0%B5%D1%80%D0%BD%D0%BE%D0%BF%D1%96%D0%BB%D1%8C%D1%81%D1%8C%D0%BA%D0%B0_%D0%BE%D0%B1%D0%BB%D0%B0%D1%81%D1%82%D1%8C" TargetMode="External"/><Relationship Id="rId18" Type="http://schemas.openxmlformats.org/officeDocument/2006/relationships/hyperlink" Target="https://uk.wikipedia.org/wiki/%D0%9A%D0%B0%D0%B1%D1%96%D0%BD%D0%B5%D1%82_%D0%9C%D1%96%D0%BD%D1%96%D1%81%D1%82%D1%80%D1%96%D0%B2_%D0%A3%D0%BA%D1%80%D0%B0%D1%97%D0%BD%D0%B8" TargetMode="External"/><Relationship Id="rId3" Type="http://schemas.openxmlformats.org/officeDocument/2006/relationships/hyperlink" Target="https://uk.wikipedia.org/wiki/2010" TargetMode="External"/><Relationship Id="rId7" Type="http://schemas.openxmlformats.org/officeDocument/2006/relationships/hyperlink" Target="https://uk.wikipedia.org/wiki/%D0%94%D0%BD%D1%96%D0%BF%D1%80%D0%BE%D0%BF%D0%B5%D1%82%D1%80%D0%BE%D0%B2%D1%81%D1%8C%D0%BA%D0%B0_%D0%BE%D0%B1%D0%BB%D0%B0%D1%81%D1%82%D1%8C" TargetMode="External"/><Relationship Id="rId12" Type="http://schemas.openxmlformats.org/officeDocument/2006/relationships/hyperlink" Target="https://uk.wikipedia.org/wiki/%D0%9C%D0%B8%D0%BA%D0%BE%D0%BB%D0%B0%D1%97%D0%B2%D1%81%D1%8C%D0%BA%D0%B0_%D0%BE%D0%B1%D0%BB%D0%B0%D1%81%D1%82%D1%8C" TargetMode="External"/><Relationship Id="rId17" Type="http://schemas.openxmlformats.org/officeDocument/2006/relationships/hyperlink" Target="https://uk.wikipedia.org/wiki/DVB-T2" TargetMode="External"/><Relationship Id="rId2" Type="http://schemas.openxmlformats.org/officeDocument/2006/relationships/hyperlink" Target="https://uk.wikipedia.org/wiki/4_%D0%BB%D1%8E%D1%82%D0%BE%D0%B3%D0%BE" TargetMode="External"/><Relationship Id="rId16" Type="http://schemas.openxmlformats.org/officeDocument/2006/relationships/hyperlink" Target="https://uk.wikipedia.org/wiki/%D0%9D%D0%B0%D1%86%D1%96%D0%BE%D0%BD%D0%B0%D0%BB%D1%8C%D0%BD%D0%B0_%D1%80%D0%B0%D0%B4%D0%B0_%D0%A3%D0%BA%D1%80%D0%B0%D1%97%D0%BD%D0%B8_%D0%B7_%D0%BF%D0%B8%D1%82%D0%B0%D0%BD%D1%8C_%D1%82%D0%B5%D0%BB%D0%B5%D0%B1%D0%B0%D1%87%D0%B5%D0%BD%D0%BD%D1%8F_%D1%96_%D1%80%D0%B0%D0%B4%D1%96%D0%BE%D0%BC%D0%BE%D0%B2%D0%BB%D0%B5%D0%BD%D0%BD%D1%8F" TargetMode="External"/><Relationship Id="rId20" Type="http://schemas.openxmlformats.org/officeDocument/2006/relationships/hyperlink" Target="https://uk.wikipedia.org/wiki/HDTV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6%D0%B8%D1%82%D0%BE%D0%BC%D0%B8%D1%80%D1%81%D1%8C%D0%BA%D0%B0_%D0%BE%D0%B1%D0%BB%D0%B0%D1%81%D1%82%D1%8C" TargetMode="External"/><Relationship Id="rId11" Type="http://schemas.openxmlformats.org/officeDocument/2006/relationships/hyperlink" Target="https://uk.wikipedia.org/wiki/%D0%97%D0%B0%D0%BF%D0%BE%D1%80%D1%96%D0%B7%D1%8C%D0%BA%D0%B0_%D0%BE%D0%B1%D0%BB%D0%B0%D1%81%D1%82%D1%8C" TargetMode="External"/><Relationship Id="rId5" Type="http://schemas.openxmlformats.org/officeDocument/2006/relationships/hyperlink" Target="https://uk.wikipedia.org/wiki/%D0%9E%D0%B4%D0%B5%D1%81%D1%8C%D0%BA%D0%B0_%D0%BE%D0%B1%D0%BB%D0%B0%D1%81%D1%82%D1%8C" TargetMode="External"/><Relationship Id="rId15" Type="http://schemas.openxmlformats.org/officeDocument/2006/relationships/hyperlink" Target="https://uk.wikipedia.org/wiki/%D0%9A%D1%80%D0%B8%D0%BC" TargetMode="External"/><Relationship Id="rId10" Type="http://schemas.openxmlformats.org/officeDocument/2006/relationships/hyperlink" Target="https://uk.wikipedia.org/wiki/%D0%92%D1%96%D0%BD%D0%BD%D0%B8%D1%86%D1%8C%D0%BA%D0%B0_%D0%BE%D0%B1%D0%BB%D0%B0%D1%81%D1%82%D1%8C" TargetMode="External"/><Relationship Id="rId19" Type="http://schemas.openxmlformats.org/officeDocument/2006/relationships/hyperlink" Target="https://uk.wikipedia.org/wiki/%D0%97%D0%B5%D0%BE%D0%BD%D0%B1%D1%83%D0%B4" TargetMode="External"/><Relationship Id="rId4" Type="http://schemas.openxmlformats.org/officeDocument/2006/relationships/hyperlink" Target="https://uk.wikipedia.org/wiki/%D0%9A%D0%B8%D1%97%D0%B2%D1%81%D1%8C%D0%BA%D0%B0_%D0%BE%D0%B1%D0%BB%D0%B0%D1%81%D1%82%D1%8C" TargetMode="External"/><Relationship Id="rId9" Type="http://schemas.openxmlformats.org/officeDocument/2006/relationships/hyperlink" Target="https://uk.wikipedia.org/wiki/%D0%A7%D0%B5%D1%80%D0%BD%D1%96%D0%B3%D1%96%D0%B2%D1%81%D1%8C%D0%BA%D0%B0_%D0%BE%D0%B1%D0%BB%D0%B0%D1%81%D1%82%D1%8C" TargetMode="External"/><Relationship Id="rId14" Type="http://schemas.openxmlformats.org/officeDocument/2006/relationships/hyperlink" Target="https://uk.wikipedia.org/wiki/%D0%97%D0%B0%D0%BA%D0%B0%D1%80%D0%BF%D0%B0%D1%82%D1%81%D1%8C%D0%BA%D0%B0_%D0%BE%D0%B1%D0%BB%D0%B0%D1%81%D1%82%D1%8C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1%D0%A2%D0%91" TargetMode="External"/><Relationship Id="rId3" Type="http://schemas.openxmlformats.org/officeDocument/2006/relationships/hyperlink" Target="https://uk.wikipedia.org/wiki/%D0%9D%D0%BE%D0%B2%D0%BE%D1%80%D1%96%D1%87%D0%BD%D0%B5_%D0%B7%D0%B2%D0%B5%D1%80%D0%BD%D0%B5%D0%BD%D0%BD%D1%8F_%D0%9F%D1%80%D0%B5%D0%B7%D0%B8%D0%B4%D0%B5%D0%BD%D1%82%D0%B0_%D0%A3%D0%BA%D1%80%D0%B0%D1%97%D0%BD%D0%B8" TargetMode="External"/><Relationship Id="rId7" Type="http://schemas.openxmlformats.org/officeDocument/2006/relationships/hyperlink" Target="https://uk.wikipedia.org/wiki/%D0%9D%D0%BE%D0%B2%D0%B8%D0%B9_%D0%BA%D0%B0%D0%BD%D0%B0%D0%BB" TargetMode="External"/><Relationship Id="rId2" Type="http://schemas.openxmlformats.org/officeDocument/2006/relationships/hyperlink" Target="https://uk.wikipedia.org/wiki/%D0%86%D0%BD%D1%82%D0%B5%D1%80_(%D1%82%D0%B5%D0%BB%D0%B5%D0%BA%D0%B0%D0%BD%D0%B0%D0%BB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ICTV" TargetMode="External"/><Relationship Id="rId5" Type="http://schemas.openxmlformats.org/officeDocument/2006/relationships/hyperlink" Target="https://uk.wikipedia.org/wiki/%D0%A2%D0%BE%D0%BD%D1%96%D1%81" TargetMode="External"/><Relationship Id="rId4" Type="http://schemas.openxmlformats.org/officeDocument/2006/relationships/hyperlink" Target="https://uk.wikipedia.org/wiki/%D0%A3%D0%BA%D1%80%D0%B0%D1%97%D0%BD%D0%B0_(%D1%82%D0%B5%D0%BB%D0%B5%D0%BA%D0%B0%D0%BD%D0%B0%D0%BB)" TargetMode="External"/><Relationship Id="rId9" Type="http://schemas.openxmlformats.org/officeDocument/2006/relationships/hyperlink" Target="https://uk.wikipedia.org/wiki/%D0%9D%D0%B0%D1%86%D1%96%D0%BE%D0%BD%D0%B0%D0%BB%D1%8C%D0%BD%D0%B0_%D1%82%D0%B5%D0%BB%D0%B5%D0%BA%D0%BE%D0%BC%D0%BF%D0%B0%D0%BD%D1%96%D1%8F_%D0%A3%D0%BA%D1%80%D0%B0%D1%97%D0%BD%D0%B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A2%D0%B5%D0%BB%D0%B5%D1%84%D0%BE%D0%BD" TargetMode="External"/><Relationship Id="rId13" Type="http://schemas.openxmlformats.org/officeDocument/2006/relationships/hyperlink" Target="https://uk.wikipedia.org/wiki/%D0%9C%D0%B0%D1%8F%D1%82%D0%BD%D0%B8%D0%BA" TargetMode="External"/><Relationship Id="rId3" Type="http://schemas.openxmlformats.org/officeDocument/2006/relationships/hyperlink" Target="https://uk.wikipedia.org/wiki/%D0%9C%D0%B5%D1%85%D0%B0%D0%BD%D1%96%D0%B7%D0%BC" TargetMode="External"/><Relationship Id="rId7" Type="http://schemas.openxmlformats.org/officeDocument/2006/relationships/hyperlink" Target="https://uk.wikipedia.org/wiki/%D0%95%D0%BB%D0%B5%D0%BA%D1%82%D1%80%D0%B8%D0%BA%D0%B0" TargetMode="External"/><Relationship Id="rId12" Type="http://schemas.openxmlformats.org/officeDocument/2006/relationships/hyperlink" Target="https://uk.wikipedia.org/wiki/%D0%A1%D0%BA%D0%B0%D0%BD%D0%B5%D1%80" TargetMode="External"/><Relationship Id="rId2" Type="http://schemas.openxmlformats.org/officeDocument/2006/relationships/hyperlink" Target="https://uk.wikipedia.org/wiki/%D0%9E%D0%BF%D1%82%D0%B8%D0%BA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F%D0%B0%D0%BD%D1%82%D0%B5%D0%BB%D0%B5%D0%B3%D1%80%D0%B0%D1%84" TargetMode="External"/><Relationship Id="rId11" Type="http://schemas.openxmlformats.org/officeDocument/2006/relationships/hyperlink" Target="https://uk.wikipedia.org/wiki/%D0%9D%D0%B0%D1%83%D0%BA%D0%BE%D0%B2%D0%B0_%D1%84%D0%B0%D0%BD%D1%82%D0%B0%D1%81%D1%82%D0%B8%D0%BA%D0%B0" TargetMode="External"/><Relationship Id="rId5" Type="http://schemas.openxmlformats.org/officeDocument/2006/relationships/hyperlink" Target="https://uk.wikipedia.org/wiki/%D0%A4%D0%B0%D0%BA%D1%81" TargetMode="External"/><Relationship Id="rId10" Type="http://schemas.openxmlformats.org/officeDocument/2006/relationships/hyperlink" Target="https://uk.wikipedia.org/wiki/%D0%A1%D0%B2%D1%96%D1%82%D0%BB%D0%BE" TargetMode="External"/><Relationship Id="rId4" Type="http://schemas.openxmlformats.org/officeDocument/2006/relationships/hyperlink" Target="https://uk.wikipedia.org/wiki/%D0%95%D0%BB%D0%B5%D0%BA%D1%82%D1%80%D0%BE%D0%BD%D1%96%D0%BA%D0%B0" TargetMode="External"/><Relationship Id="rId9" Type="http://schemas.openxmlformats.org/officeDocument/2006/relationships/hyperlink" Target="https://uk.wikipedia.org/w/index.php?title=%D0%A2%D0%B5%D0%BB%D0%B5%D1%84%D0%BE%D0%BD%D0%BE%D1%81%D0%BA%D0%BE%D0%BF&amp;action=edit&amp;redlink=1" TargetMode="External"/><Relationship Id="rId14" Type="http://schemas.openxmlformats.org/officeDocument/2006/relationships/hyperlink" Target="https://uk.wikipedia.org/wiki/%D0%A0%D0%B0%D1%81%D1%82%D0%B5%D1%80%D0%B8%D0%B7%D0%B0%D1%86%D1%96%D1%8F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5%D0%BB%D0%B5%D0%BA%D1%82%D1%80%D0%BE%D0%B2%D0%B0%D0%BA%D1%83%D1%83%D0%BC%D0%BD%D0%B0_%D0%BB%D0%B0%D0%BC%D0%BF%D0%B0" TargetMode="External"/><Relationship Id="rId3" Type="http://schemas.openxmlformats.org/officeDocument/2006/relationships/hyperlink" Target="https://uk.wikipedia.org/wiki/%D0%9D%D1%96%D0%BC%D0%B5%D1%87%D1%87%D0%B8%D0%BD%D0%B0" TargetMode="External"/><Relationship Id="rId7" Type="http://schemas.openxmlformats.org/officeDocument/2006/relationships/hyperlink" Target="https://uk.wikipedia.org/wiki/%D0%A1%D0%B5%D0%BD%D1%81%D0%BE%D1%80" TargetMode="External"/><Relationship Id="rId12" Type="http://schemas.openxmlformats.org/officeDocument/2006/relationships/hyperlink" Target="https://uk.wikipedia.org/wiki/%D0%95%D0%BB%D0%B5%D0%BA%D1%82%D1%80%D0%BE%D0%BD%D0%BD%D0%BE-%D0%BF%D1%80%D0%BE%D0%BC%D0%B5%D0%BD%D0%B5%D0%B2%D0%B0_%D1%82%D1%80%D1%83%D0%B1%D0%BA%D0%B0" TargetMode="External"/><Relationship Id="rId2" Type="http://schemas.openxmlformats.org/officeDocument/2006/relationships/hyperlink" Target="https://uk.wikipedia.org/w/index.php?title=%D0%9F%D0%B0%D1%83%D0%BB%D1%8C_%D2%90%D0%BE%D1%82%D0%BB%D1%96%D0%B1_%D0%9D%D1%96%D0%BF%D0%BA%D0%BE%D0%B2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A1%D0%B5%D0%BB%D0%B5%D0%BD" TargetMode="External"/><Relationship Id="rId11" Type="http://schemas.openxmlformats.org/officeDocument/2006/relationships/hyperlink" Target="https://uk.wikipedia.org/wiki/%D0%A2%D0%B5%D0%BB%D0%B5%D0%B3%D1%80%D0%B0%D1%84" TargetMode="External"/><Relationship Id="rId5" Type="http://schemas.openxmlformats.org/officeDocument/2006/relationships/hyperlink" Target="https://uk.wikipedia.org/wiki/%D0%9A%D1%83%D1%82" TargetMode="External"/><Relationship Id="rId10" Type="http://schemas.openxmlformats.org/officeDocument/2006/relationships/hyperlink" Target="https://uk.wikipedia.org/wiki/%D0%97%D0%BE%D0%B1%D1%80%D0%B0%D0%B6%D0%B5%D0%BD%D0%BD%D1%8F" TargetMode="External"/><Relationship Id="rId4" Type="http://schemas.openxmlformats.org/officeDocument/2006/relationships/hyperlink" Target="https://uk.wikipedia.org/wiki/%D0%94%D0%B8%D1%81%D0%BA_%D0%9D%D1%96%D0%BF%D0%BA%D0%BE%D0%B2%D0%B0" TargetMode="External"/><Relationship Id="rId9" Type="http://schemas.openxmlformats.org/officeDocument/2006/relationships/hyperlink" Target="https://uk.wikipedia.org/wiki/%D0%9F%D1%96%D0%B4%D1%81%D0%B8%D0%BB%D1%8E%D0%B2%D0%B0%D1%8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D%D0%B3%D0%BB%D1%96%D0%B9%D1%81%D1%8C%D0%BA%D0%B0_%D0%BC%D0%BE%D0%B2%D0%B0" TargetMode="External"/><Relationship Id="rId3" Type="http://schemas.openxmlformats.org/officeDocument/2006/relationships/hyperlink" Target="https://uk.wikipedia.org/wiki/%D0%94%D0%B6%D0%BE%D0%BD_%D0%9B%D0%BE%D2%91%D1%96_%D0%91%D0%B5%D1%80%D0%B4" TargetMode="External"/><Relationship Id="rId7" Type="http://schemas.openxmlformats.org/officeDocument/2006/relationships/hyperlink" Target="https://uk.wikipedia.org/wiki/%D0%92%D1%96%D0%B4%D0%B5%D0%BE" TargetMode="External"/><Relationship Id="rId2" Type="http://schemas.openxmlformats.org/officeDocument/2006/relationships/hyperlink" Target="https://uk.wikipedia.org/wiki/%D0%A8%D0%BE%D1%82%D0%BB%D0%B0%D0%BD%D0%B4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%D0%9B%D1%96%D0%BD%D0%B7%D0%B0" TargetMode="External"/><Relationship Id="rId5" Type="http://schemas.openxmlformats.org/officeDocument/2006/relationships/hyperlink" Target="https://uk.wikipedia.org/wiki/%D0%92%D0%B8%D0%BF%D1%80%D0%BE%D0%BC%D1%96%D0%BD%D1%8E%D0%B2%D0%B0%D0%BD%D0%BD%D1%8F_%D0%BC%D0%BE%D0%BD%D0%BE%D1%85%D1%80%D0%BE%D0%BC%D0%B0%D1%82%D0%B8%D1%87%D0%BD%D0%B5" TargetMode="External"/><Relationship Id="rId4" Type="http://schemas.openxmlformats.org/officeDocument/2006/relationships/hyperlink" Target="https://uk.wikipedia.org/wiki/%D0%9B%D0%BE%D0%BD%D0%B4%D0%BE%D0%B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5%D0%BB%D0%B5%D0%BA%D1%82%D1%80%D0%BE%D0%BD%D0%BD%D0%BE-%D0%BF%D1%80%D0%BE%D0%BC%D0%B5%D0%BD%D0%B5%D0%B2%D0%B0_%D1%82%D1%80%D1%83%D0%B1%D0%BA%D0%B0" TargetMode="External"/><Relationship Id="rId2" Type="http://schemas.openxmlformats.org/officeDocument/2006/relationships/hyperlink" Target="https://uk.wikipedia.org/wiki/%D0%A0%D0%BE%D0%B7%D1%96%D0%BD%D0%B3_%D0%91%D0%BE%D1%80%D0%B8%D1%81_%D0%9B%D1%8C%D0%B2%D0%BE%D0%B2%D0%B8%D1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93%D1%80%D0%B0%D0%B1%D0%BE%D0%B2%D1%81%D1%8C%D0%BA%D0%B8%D0%B9_%D0%91%D0%BE%D1%80%D0%B8%D1%81_%D0%9F%D0%B0%D0%B2%D0%BB%D0%BE%D0%B2%D0%B8%D1%87" TargetMode="External"/><Relationship Id="rId4" Type="http://schemas.openxmlformats.org/officeDocument/2006/relationships/hyperlink" Target="https://uk.wikipedia.org/wiki/%D0%93%D0%B5%D0%BE%D0%BC%D0%B5%D1%82%D1%80%D0%B8%D1%87%D0%BD%D0%B8%D0%B9_%D1%81%D1%82%D0%B8%D0%BB%D1%8C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Bell_Labs" TargetMode="External"/><Relationship Id="rId13" Type="http://schemas.openxmlformats.org/officeDocument/2006/relationships/hyperlink" Target="https://uk.wikipedia.org/wiki/%D0%93%D0%B5%D1%80%D0%B1%D0%B5%D1%80%D1%82_%D0%93%D1%83%D0%B2%D0%B5%D1%80" TargetMode="External"/><Relationship Id="rId3" Type="http://schemas.openxmlformats.org/officeDocument/2006/relationships/hyperlink" Target="https://uk.wikipedia.org/wiki/%D0%A3%D0%B3%D0%BE%D1%80%D1%81%D1%8C%D0%BA%D0%B0_%D0%BC%D0%BE%D0%B2%D0%B0" TargetMode="External"/><Relationship Id="rId7" Type="http://schemas.openxmlformats.org/officeDocument/2006/relationships/hyperlink" Target="https://uk.wikipedia.org/wiki/%D0%90%D0%BD%D0%B3%D0%BB%D1%96%D0%B9%D1%81%D1%8C%D0%BA%D0%B0_%D0%BC%D0%BE%D0%B2%D0%B0" TargetMode="External"/><Relationship Id="rId12" Type="http://schemas.openxmlformats.org/officeDocument/2006/relationships/hyperlink" Target="https://uk.wikipedia.org/wiki/%D0%9D%D1%8C%D1%8E-%D0%94%D0%B6%D0%B5%D1%80%D1%81%D1%96" TargetMode="External"/><Relationship Id="rId2" Type="http://schemas.openxmlformats.org/officeDocument/2006/relationships/hyperlink" Target="https://uk.wikipedia.org/w/index.php?title=%D0%9A%D0%B0%D0%BB%D1%8C%D0%BC%D0%B0%D0%BD_%D0%A2%D1%96%D0%B3%D0%B0%D0%BD%D0%B8%D0%B9&amp;action=edit&amp;redlink=1" TargetMode="External"/><Relationship Id="rId16" Type="http://schemas.openxmlformats.org/officeDocument/2006/relationships/hyperlink" Target="https://uk.wikipedia.org/wiki/%D0%A2%D0%B5%D0%BB%D0%B5%D0%B1%D0%B0%D1%87%D0%B5%D0%BD%D0%BD%D1%8F#cite_note-autogenerated1-1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93%D0%B5%D1%80%D0%B1%D0%B5%D1%80%D1%82_%D0%86%D0%B2%D1%81&amp;action=edit&amp;redlink=1" TargetMode="External"/><Relationship Id="rId11" Type="http://schemas.openxmlformats.org/officeDocument/2006/relationships/hyperlink" Target="https://uk.wikipedia.org/w/index.php?title=%D0%A3%D1%96%D0%BF%D0%BF%D0%B0%D0%BD%D1%96&amp;action=edit&amp;redlink=1" TargetMode="External"/><Relationship Id="rId5" Type="http://schemas.openxmlformats.org/officeDocument/2006/relationships/hyperlink" Target="https://uk.wikipedia.org/wiki/%D0%A0%D0%BE%D0%B7%D0%B4%D1%96%D0%BB%D1%8C%D0%BD%D1%96%D1%81%D1%82%D1%8C_%D0%B4%D0%B8%D1%81%D0%BF%D0%BB%D0%B5%D1%8E" TargetMode="External"/><Relationship Id="rId15" Type="http://schemas.openxmlformats.org/officeDocument/2006/relationships/hyperlink" Target="https://uk.wikipedia.org/w/index.php?title=%D0%A4%D1%96%D0%BB%D0%BE_%D0%A4%D0%B0%D1%80%D0%BD%D1%81%D1%83%D0%BE%D1%80%D1%82&amp;action=edit&amp;redlink=1" TargetMode="External"/><Relationship Id="rId10" Type="http://schemas.openxmlformats.org/officeDocument/2006/relationships/hyperlink" Target="https://uk.wikipedia.org/wiki/%D0%9D%D1%8C%D1%8E-%D0%99%D0%BE%D1%80%D0%BA" TargetMode="External"/><Relationship Id="rId4" Type="http://schemas.openxmlformats.org/officeDocument/2006/relationships/hyperlink" Target="https://uk.wikipedia.org/wiki/%D0%A2%D0%B5%D1%80%D0%BC%D0%B5%D0%BD_%D0%9B%D0%B5%D0%B2_%D0%A1%D0%B5%D1%80%D0%B3%D1%96%D0%B9%D0%BE%D0%B2%D0%B8%D1%87" TargetMode="External"/><Relationship Id="rId9" Type="http://schemas.openxmlformats.org/officeDocument/2006/relationships/hyperlink" Target="https://uk.wikipedia.org/wiki/%D0%92%D0%B0%D1%88%D0%B8%D0%BD%D0%B3%D1%82%D0%BE%D0%BD" TargetMode="External"/><Relationship Id="rId14" Type="http://schemas.openxmlformats.org/officeDocument/2006/relationships/hyperlink" Target="https://uk.wikipedia.org/wiki/%D0%9F%D1%80%D0%B5%D0%B7%D0%B8%D0%B4%D0%B5%D0%BD%D1%82_%D0%A1%D0%A8%D0%9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B%D1%96%D1%82%D0%BD%D1%96_%D0%9E%D0%BB%D1%96%D0%BC%D0%BF%D1%96%D0%B9%D1%81%D1%8C%D0%BA%D1%96_%D1%96%D0%B3%D1%80%D0%B8_1936" TargetMode="External"/><Relationship Id="rId2" Type="http://schemas.openxmlformats.org/officeDocument/2006/relationships/hyperlink" Target="https://uk.wikipedia.org/wiki/%D0%A4%D0%BE%D1%82%D0%BE%D0%B4%D0%B0%D0%B2%D0%B0%D1%87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k.wikipedia.org/wiki/%D0%9B%D0%B5%D0%B9%D0%BF%D1%86%D0%B8%D0%B3" TargetMode="External"/><Relationship Id="rId4" Type="http://schemas.openxmlformats.org/officeDocument/2006/relationships/hyperlink" Target="https://uk.wikipedia.org/wiki/%D0%91%D0%B5%D1%80%D0%BB%D1%96%D0%BD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BBC" TargetMode="External"/><Relationship Id="rId7" Type="http://schemas.openxmlformats.org/officeDocument/2006/relationships/hyperlink" Target="https://uk.wikipedia.org/w/index.php?title=%D0%93%D1%96%D0%BB%D1%8C%D1%94%D1%80%D0%BC%D0%BE_%D0%93%D0%BE%D0%BD%D1%81%D0%B0%D0%BB%D0%B5%D1%81_%D0%9A%D0%B0%D0%BC%D0%B0%D1%80%D0%B5%D0%BD%D0%B0&amp;action=edit&amp;redlink=1" TargetMode="External"/><Relationship Id="rId2" Type="http://schemas.openxmlformats.org/officeDocument/2006/relationships/hyperlink" Target="https://uk.wikipedia.org/wiki/%D0%9F%D0%B0%D1%82%D0%B5%D0%BD%D1%8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/index.php?title=%D0%9A%D0%B0%D0%BB%D1%8C%D0%BC%D0%B0%D0%BD_%D0%A2%D1%96%D0%B3%D0%B0%D0%BD%D0%B8%D0%B9&amp;action=edit&amp;redlink=1" TargetMode="External"/><Relationship Id="rId5" Type="http://schemas.openxmlformats.org/officeDocument/2006/relationships/hyperlink" Target="https://uk.wikipedia.org/wiki/%D0%9B%D0%BE%D0%BD%D0%B4%D0%BE%D0%BD" TargetMode="External"/><Relationship Id="rId4" Type="http://schemas.openxmlformats.org/officeDocument/2006/relationships/hyperlink" Target="https://uk.wikipedia.org/w/index.php?title=%D0%90%D0%BB%D0%B5%D0%BA%D1%81%D0%B0%D0%BD%D0%B4%D1%80%D0%B0-%D0%BF%D0%B0%D0%BB%D0%B0%D1%81&amp;action=edit&amp;redlink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1045" y="136478"/>
            <a:ext cx="9144000" cy="1991602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/>
              <a:t/>
            </a:r>
            <a:br>
              <a:rPr lang="uk-UA" sz="4400" dirty="0"/>
            </a:br>
            <a:r>
              <a:rPr lang="uk-UA" sz="4400" dirty="0" smtClean="0"/>
              <a:t/>
            </a:r>
            <a:br>
              <a:rPr lang="uk-UA" sz="4400" dirty="0" smtClean="0"/>
            </a:br>
            <a:r>
              <a:rPr lang="uk-UA" sz="4400" dirty="0"/>
              <a:t/>
            </a:r>
            <a:br>
              <a:rPr lang="uk-UA" sz="4400" dirty="0"/>
            </a:br>
            <a:r>
              <a:rPr lang="uk-UA" sz="4400" dirty="0" smtClean="0"/>
              <a:t/>
            </a:r>
            <a:br>
              <a:rPr lang="uk-UA" sz="4400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88442" y="0"/>
            <a:ext cx="7447128" cy="217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uk-UA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Навчальна дисципліна: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ctr" defTabSz="45720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</a:pPr>
            <a:r>
              <a:rPr lang="uk-UA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«Вступ до телекомунікацій та радіотехніки»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/>
          <a:stretch>
            <a:fillRect/>
          </a:stretch>
        </p:blipFill>
        <p:spPr>
          <a:xfrm>
            <a:off x="3043934" y="2044700"/>
            <a:ext cx="5749290" cy="481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59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001250" cy="6858000"/>
          </a:xfrm>
        </p:spPr>
        <p:txBody>
          <a:bodyPr/>
          <a:lstStyle/>
          <a:p>
            <a:r>
              <a:rPr lang="uk-UA" sz="2400" dirty="0" smtClean="0"/>
              <a:t>В </a:t>
            </a:r>
            <a:r>
              <a:rPr lang="uk-UA" sz="2400" dirty="0" smtClean="0">
                <a:hlinkClick r:id="rId2" tooltip="Українська РСР"/>
              </a:rPr>
              <a:t>Українській РСР</a:t>
            </a:r>
            <a:r>
              <a:rPr lang="uk-UA" sz="2400" dirty="0" smtClean="0"/>
              <a:t> працювали </a:t>
            </a:r>
            <a:r>
              <a:rPr lang="uk-UA" sz="2400" dirty="0" err="1" smtClean="0"/>
              <a:t>короткометрові</a:t>
            </a:r>
            <a:r>
              <a:rPr lang="uk-UA" sz="2400" dirty="0" smtClean="0"/>
              <a:t> механічні телепередавачі в </a:t>
            </a:r>
            <a:r>
              <a:rPr lang="uk-UA" sz="2400" dirty="0" smtClean="0">
                <a:hlinkClick r:id="rId3" tooltip="Одеса"/>
              </a:rPr>
              <a:t>Одесі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4" tooltip="Київ"/>
              </a:rPr>
              <a:t>Києві</a:t>
            </a:r>
            <a:r>
              <a:rPr lang="uk-UA" sz="2400" dirty="0" smtClean="0"/>
              <a:t> й </a:t>
            </a:r>
            <a:r>
              <a:rPr lang="uk-UA" sz="2400" dirty="0" smtClean="0">
                <a:hlinkClick r:id="rId5" tooltip="Харків"/>
              </a:rPr>
              <a:t>Харкові</a:t>
            </a:r>
            <a:r>
              <a:rPr lang="uk-UA" sz="2400" dirty="0" smtClean="0"/>
              <a:t>, з </a:t>
            </a:r>
            <a:r>
              <a:rPr lang="uk-UA" sz="2400" dirty="0" smtClean="0">
                <a:hlinkClick r:id="rId6" tooltip="1932"/>
              </a:rPr>
              <a:t>1932</a:t>
            </a:r>
            <a:r>
              <a:rPr lang="uk-UA" sz="2400" dirty="0" smtClean="0"/>
              <a:t> телефільми, з </a:t>
            </a:r>
            <a:r>
              <a:rPr lang="uk-UA" sz="2400" dirty="0" smtClean="0">
                <a:hlinkClick r:id="rId7" tooltip="1934"/>
              </a:rPr>
              <a:t>1934</a:t>
            </a:r>
            <a:r>
              <a:rPr lang="uk-UA" sz="2400" dirty="0" smtClean="0"/>
              <a:t> зі звуковим супроводом.</a:t>
            </a:r>
          </a:p>
          <a:p>
            <a:r>
              <a:rPr lang="uk-UA" sz="2400" dirty="0" smtClean="0"/>
              <a:t>Перші телевізійні передачі з використанням електронної системи з високою чіткістю зображення розпочато </a:t>
            </a:r>
            <a:r>
              <a:rPr lang="uk-UA" sz="2400" dirty="0" smtClean="0">
                <a:hlinkClick r:id="rId8" tooltip="1951"/>
              </a:rPr>
              <a:t>1951</a:t>
            </a:r>
            <a:r>
              <a:rPr lang="uk-UA" sz="2400" dirty="0" smtClean="0"/>
              <a:t> у </a:t>
            </a:r>
            <a:r>
              <a:rPr lang="uk-UA" sz="2400" dirty="0" smtClean="0">
                <a:hlinkClick r:id="rId5" tooltip="Харків"/>
              </a:rPr>
              <a:t>Харкові</a:t>
            </a:r>
            <a:r>
              <a:rPr lang="uk-UA" sz="2400" dirty="0" smtClean="0"/>
              <a:t> (у </a:t>
            </a:r>
            <a:r>
              <a:rPr lang="uk-UA" sz="2400" dirty="0" smtClean="0">
                <a:hlinkClick r:id="rId9" tooltip="Москва"/>
              </a:rPr>
              <a:t>Москві</a:t>
            </a:r>
            <a:r>
              <a:rPr lang="uk-UA" sz="2400" dirty="0" smtClean="0"/>
              <a:t> з </a:t>
            </a:r>
            <a:r>
              <a:rPr lang="uk-UA" sz="2400" dirty="0" smtClean="0">
                <a:hlinkClick r:id="rId10" tooltip="1946"/>
              </a:rPr>
              <a:t>1946</a:t>
            </a:r>
            <a:r>
              <a:rPr lang="uk-UA" sz="2400" dirty="0" smtClean="0"/>
              <a:t>) групою радіоаматорів під керівництвом В. </a:t>
            </a:r>
            <a:r>
              <a:rPr lang="uk-UA" sz="2400" dirty="0" err="1" smtClean="0"/>
              <a:t>Вовчанка</a:t>
            </a:r>
            <a:r>
              <a:rPr lang="uk-UA" sz="2400" dirty="0" smtClean="0"/>
              <a:t>. З кінця </a:t>
            </a:r>
            <a:r>
              <a:rPr lang="uk-UA" sz="2400" dirty="0" smtClean="0">
                <a:hlinkClick r:id="rId8" tooltip="1951"/>
              </a:rPr>
              <a:t>1951</a:t>
            </a:r>
            <a:r>
              <a:rPr lang="uk-UA" sz="2400" dirty="0" smtClean="0"/>
              <a:t> почав діяти </a:t>
            </a:r>
            <a:r>
              <a:rPr lang="uk-UA" sz="2400" dirty="0" smtClean="0">
                <a:hlinkClick r:id="rId11" tooltip="Київський телецентр"/>
              </a:rPr>
              <a:t>телецентр</a:t>
            </a:r>
            <a:r>
              <a:rPr lang="uk-UA" sz="2400" dirty="0" smtClean="0"/>
              <a:t> у </a:t>
            </a:r>
            <a:r>
              <a:rPr lang="uk-UA" sz="2400" dirty="0" smtClean="0">
                <a:hlinkClick r:id="rId4" tooltip="Київ"/>
              </a:rPr>
              <a:t>Києві</a:t>
            </a:r>
            <a:r>
              <a:rPr lang="uk-UA" sz="2400" dirty="0" smtClean="0"/>
              <a:t>. З лютого </a:t>
            </a:r>
            <a:r>
              <a:rPr lang="uk-UA" sz="2400" dirty="0" smtClean="0">
                <a:hlinkClick r:id="rId12" tooltip="1960"/>
              </a:rPr>
              <a:t>1960</a:t>
            </a:r>
            <a:r>
              <a:rPr lang="uk-UA" sz="2400" dirty="0" smtClean="0"/>
              <a:t> почався регулярний обмін телепрограмами між Москвою і Києвом, а з </a:t>
            </a:r>
            <a:r>
              <a:rPr lang="uk-UA" sz="2400" dirty="0" smtClean="0">
                <a:hlinkClick r:id="rId13" tooltip="1961"/>
              </a:rPr>
              <a:t>1961</a:t>
            </a:r>
            <a:r>
              <a:rPr lang="uk-UA" sz="2400" dirty="0" smtClean="0"/>
              <a:t> між Києвом й іншими містами СРСР. З </a:t>
            </a:r>
            <a:r>
              <a:rPr lang="uk-UA" sz="2400" dirty="0" smtClean="0">
                <a:hlinkClick r:id="rId14" tooltip="1967"/>
              </a:rPr>
              <a:t>1967</a:t>
            </a:r>
            <a:r>
              <a:rPr lang="uk-UA" sz="2400" dirty="0" smtClean="0"/>
              <a:t> телецентри УРСР тільки приймали кольорові передачі, а з 1969 Київський, а з 1976 також і </a:t>
            </a:r>
            <a:r>
              <a:rPr lang="uk-UA" sz="2400" dirty="0" smtClean="0">
                <a:hlinkClick r:id="rId15" tooltip="Львів"/>
              </a:rPr>
              <a:t>Львівський</a:t>
            </a:r>
            <a:r>
              <a:rPr lang="uk-UA" sz="2400" dirty="0" smtClean="0"/>
              <a:t> телецентри пересилають кольорові програми. З </a:t>
            </a:r>
            <a:r>
              <a:rPr lang="uk-UA" sz="2400" dirty="0" smtClean="0">
                <a:hlinkClick r:id="rId16" tooltip="1978"/>
              </a:rPr>
              <a:t>1978</a:t>
            </a:r>
            <a:r>
              <a:rPr lang="uk-UA" sz="2400" dirty="0" smtClean="0"/>
              <a:t> всі передачі центральної програми з Москви кольорові.</a:t>
            </a:r>
          </a:p>
          <a:p>
            <a:r>
              <a:rPr lang="uk-UA" sz="2400" dirty="0" smtClean="0"/>
              <a:t>В 1996 році 21 листопада встановлено </a:t>
            </a:r>
            <a:r>
              <a:rPr lang="uk-UA" sz="2400" dirty="0" smtClean="0">
                <a:hlinkClick r:id="rId17" tooltip="Всесвітній день телебачення"/>
              </a:rPr>
              <a:t>Всесвітнім днем телебачення</a:t>
            </a:r>
            <a:r>
              <a:rPr lang="uk-UA" sz="2400" dirty="0" smtClean="0"/>
              <a:t> на честь дати проведення першого Всесвітнього телевізійного форуму в Організації Об'єднаних Націй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65653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561975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Технічні принципи</a:t>
            </a:r>
            <a:endParaRPr lang="uk-UA" b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608014"/>
            <a:ext cx="9672639" cy="624998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Отримання телевізійного сигналу базується на </a:t>
            </a:r>
            <a:r>
              <a:rPr lang="uk-UA" sz="2400" dirty="0" smtClean="0">
                <a:hlinkClick r:id="rId2" tooltip="Сканування (ще не написана)"/>
              </a:rPr>
              <a:t>скануванні</a:t>
            </a:r>
            <a:r>
              <a:rPr lang="uk-UA" sz="2400" dirty="0" smtClean="0"/>
              <a:t> зображення від оптичної системи </a:t>
            </a:r>
            <a:r>
              <a:rPr lang="uk-UA" sz="2400" dirty="0" smtClean="0">
                <a:hlinkClick r:id="rId3" tooltip="Телевізійна камера"/>
              </a:rPr>
              <a:t>телевізійних камер</a:t>
            </a:r>
            <a:r>
              <a:rPr lang="uk-UA" sz="2400" dirty="0" smtClean="0"/>
              <a:t> й перетворення </a:t>
            </a:r>
            <a:r>
              <a:rPr lang="uk-UA" sz="2400" dirty="0" smtClean="0">
                <a:hlinkClick r:id="rId4" tooltip="Коливання"/>
              </a:rPr>
              <a:t>коливань</a:t>
            </a:r>
            <a:r>
              <a:rPr lang="uk-UA" sz="2400" dirty="0" smtClean="0"/>
              <a:t> </a:t>
            </a:r>
            <a:r>
              <a:rPr lang="uk-UA" sz="2400" dirty="0" smtClean="0">
                <a:hlinkClick r:id="rId5" tooltip="Світловий потік"/>
              </a:rPr>
              <a:t>світлового потоку</a:t>
            </a:r>
            <a:r>
              <a:rPr lang="uk-UA" sz="2400" dirty="0" smtClean="0"/>
              <a:t> в електричний сигнал. Результатом сканування є одновимірний сигнал, що розбивається на </a:t>
            </a:r>
            <a:r>
              <a:rPr lang="uk-UA" sz="2400" dirty="0" smtClean="0">
                <a:hlinkClick r:id="rId6" tooltip="Кадр"/>
              </a:rPr>
              <a:t>кадри</a:t>
            </a:r>
            <a:r>
              <a:rPr lang="uk-UA" sz="2400" dirty="0" smtClean="0"/>
              <a:t> й рядки. Послідовність рядків і кадрів може записуватися на </a:t>
            </a:r>
            <a:r>
              <a:rPr lang="uk-UA" sz="2400" dirty="0" smtClean="0">
                <a:hlinkClick r:id="rId7" tooltip="Носій інформації"/>
              </a:rPr>
              <a:t>носій інформації</a:t>
            </a:r>
            <a:r>
              <a:rPr lang="uk-UA" sz="2400" dirty="0" smtClean="0"/>
              <a:t> або, в традиційному </a:t>
            </a:r>
            <a:r>
              <a:rPr lang="uk-UA" sz="2400" dirty="0" smtClean="0">
                <a:hlinkClick r:id="rId8" tooltip="Ефірне телебачення (ще не написана)"/>
              </a:rPr>
              <a:t>ефірному</a:t>
            </a:r>
            <a:r>
              <a:rPr lang="uk-UA" sz="2400" dirty="0" smtClean="0"/>
              <a:t> телебаченні, поступати до передавачів, де низькочастотний телевізійний сигнал зазвичай модулює високочастотні коливання, які випромінюються в простір за допомогою антен. Модульований високочастотний сигнал збуджує коливання в антенах приймальних пристроїв, і від антен поступають на вхід телевізора, де сигнал </a:t>
            </a:r>
            <a:r>
              <a:rPr lang="uk-UA" sz="2400" dirty="0" err="1" smtClean="0"/>
              <a:t>демодулюється</a:t>
            </a:r>
            <a:r>
              <a:rPr lang="uk-UA" sz="2400" dirty="0" smtClean="0"/>
              <a:t>, в ньому виділяються кадри й рядки, і відображається на екранах </a:t>
            </a:r>
            <a:r>
              <a:rPr lang="uk-UA" sz="2400" dirty="0" smtClean="0">
                <a:hlinkClick r:id="rId9" tooltip="Телевізор"/>
              </a:rPr>
              <a:t>телевізорів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30542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359" y="0"/>
            <a:ext cx="8596668" cy="714375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Застосування телебачення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714375"/>
            <a:ext cx="10315575" cy="6143625"/>
          </a:xfrm>
        </p:spPr>
        <p:txBody>
          <a:bodyPr>
            <a:normAutofit/>
          </a:bodyPr>
          <a:lstStyle/>
          <a:p>
            <a:r>
              <a:rPr lang="uk-UA" sz="2400" dirty="0" smtClean="0"/>
              <a:t>Разом з </a:t>
            </a:r>
            <a:r>
              <a:rPr lang="uk-UA" sz="2400" dirty="0" smtClean="0">
                <a:hlinkClick r:id="rId2" tooltip="Радіо"/>
              </a:rPr>
              <a:t>радіомовленням</a:t>
            </a:r>
            <a:r>
              <a:rPr lang="uk-UA" sz="2400" dirty="0" smtClean="0"/>
              <a:t> телебачення є одним з наймасовіших засобів інформації, освіти, політичного і культурного виховання людства; також одним з основних засобів зв'язку, широко використовуваним у наукових дослідженнях при обсервації об'єктів з віддалі, в техніці, </a:t>
            </a:r>
            <a:r>
              <a:rPr lang="uk-UA" sz="2400" dirty="0" smtClean="0">
                <a:hlinkClick r:id="rId3" tooltip="Промисловість"/>
              </a:rPr>
              <a:t>промисловості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4" tooltip="Транспорт"/>
              </a:rPr>
              <a:t>транспорті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5" tooltip="Будівництво"/>
              </a:rPr>
              <a:t>будівництві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6" tooltip="Сільське господарство"/>
              </a:rPr>
              <a:t>сільському господарстві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7" tooltip="Метеорологія"/>
              </a:rPr>
              <a:t>метеорології</a:t>
            </a:r>
            <a:r>
              <a:rPr lang="uk-UA" sz="2400" dirty="0" smtClean="0"/>
              <a:t>, космічних і </a:t>
            </a:r>
            <a:r>
              <a:rPr lang="uk-UA" sz="2400" dirty="0" err="1" smtClean="0"/>
              <a:t>нуклеарних</a:t>
            </a:r>
            <a:r>
              <a:rPr lang="uk-UA" sz="2400" dirty="0" smtClean="0"/>
              <a:t> дослідженнях, у військовій справі тощо. Телебачення буває монохроматичним (чорно-білим) і кольоровим.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87338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7321" y="0"/>
            <a:ext cx="8596668" cy="647700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Стандарти і системи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47700"/>
            <a:ext cx="10229850" cy="6210300"/>
          </a:xfrm>
        </p:spPr>
        <p:txBody>
          <a:bodyPr>
            <a:normAutofit fontScale="92500" lnSpcReduction="10000"/>
          </a:bodyPr>
          <a:lstStyle/>
          <a:p>
            <a:r>
              <a:rPr lang="ru-RU" dirty="0">
                <a:hlinkClick r:id="rId2" tooltip="Стандарти телевізійного мовлення"/>
              </a:rPr>
              <a:t>Стандартом </a:t>
            </a:r>
            <a:r>
              <a:rPr lang="ru-RU" dirty="0" err="1">
                <a:hlinkClick r:id="rId2" tooltip="Стандарти телевізійного мовлення"/>
              </a:rPr>
              <a:t>телевізійного</a:t>
            </a:r>
            <a:r>
              <a:rPr lang="ru-RU" dirty="0">
                <a:hlinkClick r:id="rId2" tooltip="Стандарти телевізійного мовлення"/>
              </a:rPr>
              <a:t> </a:t>
            </a:r>
            <a:r>
              <a:rPr lang="ru-RU" dirty="0" err="1">
                <a:hlinkClick r:id="rId2" tooltip="Стандарти телевізійного мовлення"/>
              </a:rPr>
              <a:t>мовлення</a:t>
            </a:r>
            <a:r>
              <a:rPr lang="ru-RU" dirty="0"/>
              <a:t> 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називати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числа </a:t>
            </a:r>
            <a:r>
              <a:rPr lang="ru-RU" dirty="0" err="1"/>
              <a:t>рядків</a:t>
            </a:r>
            <a:r>
              <a:rPr lang="ru-RU" dirty="0"/>
              <a:t> </a:t>
            </a:r>
            <a:r>
              <a:rPr lang="ru-RU" dirty="0" err="1">
                <a:hlinkClick r:id="rId3" tooltip="Стандарт розкладання (телебачення) (ще не написана)"/>
              </a:rPr>
              <a:t>розкладання</a:t>
            </a:r>
            <a:r>
              <a:rPr lang="ru-RU" dirty="0"/>
              <a:t> кадру, частоту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кадрів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полів</a:t>
            </a:r>
            <a:r>
              <a:rPr lang="ru-RU" dirty="0"/>
              <a:t> і тип </a:t>
            </a:r>
            <a:r>
              <a:rPr lang="ru-RU" dirty="0" err="1"/>
              <a:t>розгортки</a:t>
            </a:r>
            <a:r>
              <a:rPr lang="ru-RU" dirty="0"/>
              <a:t>.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десятиліть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переважають</a:t>
            </a:r>
            <a:r>
              <a:rPr lang="ru-RU" dirty="0"/>
              <a:t> три </a:t>
            </a:r>
            <a:r>
              <a:rPr lang="ru-RU" dirty="0" err="1"/>
              <a:t>стандарти</a:t>
            </a:r>
            <a:r>
              <a:rPr lang="ru-RU" dirty="0"/>
              <a:t>:</a:t>
            </a:r>
          </a:p>
          <a:p>
            <a:r>
              <a:rPr lang="ru-RU" dirty="0"/>
              <a:t>525 </a:t>
            </a:r>
            <a:r>
              <a:rPr lang="ru-RU" dirty="0" err="1"/>
              <a:t>рядків</a:t>
            </a:r>
            <a:r>
              <a:rPr lang="ru-RU" dirty="0"/>
              <a:t>, 59,94 </a:t>
            </a:r>
            <a:r>
              <a:rPr lang="ru-RU" dirty="0" err="1"/>
              <a:t>полів</a:t>
            </a:r>
            <a:r>
              <a:rPr lang="ru-RU" dirty="0"/>
              <a:t> у секунду в </a:t>
            </a:r>
            <a:r>
              <a:rPr lang="ru-RU" dirty="0" err="1">
                <a:hlinkClick r:id="rId4" tooltip="Америка"/>
              </a:rPr>
              <a:t>Америці</a:t>
            </a:r>
            <a:r>
              <a:rPr lang="ru-RU" dirty="0"/>
              <a:t> і </a:t>
            </a:r>
            <a:r>
              <a:rPr lang="ru-RU" dirty="0" err="1">
                <a:hlinkClick r:id="rId5" tooltip="Японія"/>
              </a:rPr>
              <a:t>Японії</a:t>
            </a:r>
            <a:r>
              <a:rPr lang="ru-RU" dirty="0"/>
              <a:t>, </a:t>
            </a:r>
            <a:r>
              <a:rPr lang="ru-RU" dirty="0" err="1"/>
              <a:t>послідовна</a:t>
            </a:r>
            <a:r>
              <a:rPr lang="ru-RU" dirty="0"/>
              <a:t> </a:t>
            </a:r>
            <a:r>
              <a:rPr lang="ru-RU" dirty="0" err="1"/>
              <a:t>розгортка</a:t>
            </a:r>
            <a:r>
              <a:rPr lang="ru-RU" dirty="0"/>
              <a:t> (</a:t>
            </a:r>
            <a:r>
              <a:rPr lang="en-US" dirty="0"/>
              <a:t>NTSC);</a:t>
            </a:r>
          </a:p>
          <a:p>
            <a:r>
              <a:rPr lang="en-US" dirty="0"/>
              <a:t>625 </a:t>
            </a:r>
            <a:r>
              <a:rPr lang="ru-RU" dirty="0" err="1"/>
              <a:t>рядків</a:t>
            </a:r>
            <a:r>
              <a:rPr lang="ru-RU" dirty="0"/>
              <a:t>, 50 </a:t>
            </a:r>
            <a:r>
              <a:rPr lang="ru-RU" dirty="0" err="1"/>
              <a:t>полів</a:t>
            </a:r>
            <a:r>
              <a:rPr lang="ru-RU" dirty="0"/>
              <a:t> у секунду в </a:t>
            </a:r>
            <a:r>
              <a:rPr lang="ru-RU" dirty="0" err="1">
                <a:hlinkClick r:id="rId6" tooltip="Європа"/>
              </a:rPr>
              <a:t>Європі</a:t>
            </a:r>
            <a:r>
              <a:rPr lang="ru-RU" dirty="0"/>
              <a:t>, </a:t>
            </a:r>
            <a:r>
              <a:rPr lang="ru-RU" dirty="0" err="1"/>
              <a:t>розгортка</a:t>
            </a:r>
            <a:r>
              <a:rPr lang="ru-RU" dirty="0"/>
              <a:t> через рядок (</a:t>
            </a:r>
            <a:r>
              <a:rPr lang="en-US" dirty="0"/>
              <a:t>PAL);</a:t>
            </a:r>
          </a:p>
          <a:p>
            <a:r>
              <a:rPr lang="en-US" dirty="0"/>
              <a:t>625 </a:t>
            </a:r>
            <a:r>
              <a:rPr lang="ru-RU" dirty="0" err="1"/>
              <a:t>рядків</a:t>
            </a:r>
            <a:r>
              <a:rPr lang="ru-RU" dirty="0"/>
              <a:t>, 50 </a:t>
            </a:r>
            <a:r>
              <a:rPr lang="ru-RU" dirty="0" err="1"/>
              <a:t>полів</a:t>
            </a:r>
            <a:r>
              <a:rPr lang="ru-RU" dirty="0"/>
              <a:t> у секунду у </a:t>
            </a:r>
            <a:r>
              <a:rPr lang="ru-RU" dirty="0" err="1">
                <a:hlinkClick r:id="rId7" tooltip="Франція"/>
              </a:rPr>
              <a:t>Франції</a:t>
            </a:r>
            <a:r>
              <a:rPr lang="ru-RU" dirty="0"/>
              <a:t>, </a:t>
            </a:r>
            <a:r>
              <a:rPr lang="ru-RU" dirty="0" err="1">
                <a:hlinkClick r:id="rId8" tooltip="Росія"/>
              </a:rPr>
              <a:t>Росії</a:t>
            </a:r>
            <a:r>
              <a:rPr lang="ru-RU" dirty="0"/>
              <a:t>, </a:t>
            </a:r>
            <a:r>
              <a:rPr lang="ru-RU" dirty="0" err="1">
                <a:hlinkClick r:id="rId9" tooltip="Китай"/>
              </a:rPr>
              <a:t>Китаї</a:t>
            </a:r>
            <a:r>
              <a:rPr lang="ru-RU" dirty="0"/>
              <a:t> і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країнах</a:t>
            </a:r>
            <a:r>
              <a:rPr lang="ru-RU" dirty="0"/>
              <a:t> </a:t>
            </a:r>
            <a:r>
              <a:rPr lang="ru-RU" dirty="0" err="1">
                <a:hlinkClick r:id="rId10" tooltip="Близький Схід"/>
              </a:rPr>
              <a:t>Близького</a:t>
            </a:r>
            <a:r>
              <a:rPr lang="ru-RU" dirty="0">
                <a:hlinkClick r:id="rId10" tooltip="Близький Схід"/>
              </a:rPr>
              <a:t> Сходу</a:t>
            </a:r>
            <a:r>
              <a:rPr lang="ru-RU" dirty="0"/>
              <a:t>, </a:t>
            </a:r>
            <a:r>
              <a:rPr lang="ru-RU" dirty="0" err="1"/>
              <a:t>розгортка</a:t>
            </a:r>
            <a:r>
              <a:rPr lang="ru-RU" dirty="0"/>
              <a:t> через рядок (</a:t>
            </a:r>
            <a:r>
              <a:rPr lang="en-US" dirty="0"/>
              <a:t>SECAM).</a:t>
            </a:r>
          </a:p>
          <a:p>
            <a:r>
              <a:rPr lang="ru-RU" dirty="0"/>
              <a:t>Зараз </a:t>
            </a:r>
            <a:r>
              <a:rPr lang="ru-RU" dirty="0" err="1"/>
              <a:t>їм</a:t>
            </a:r>
            <a:r>
              <a:rPr lang="ru-RU" dirty="0"/>
              <a:t> на </a:t>
            </a:r>
            <a:r>
              <a:rPr lang="ru-RU" dirty="0" err="1"/>
              <a:t>зміну</a:t>
            </a:r>
            <a:r>
              <a:rPr lang="ru-RU" dirty="0"/>
              <a:t> приходить </a:t>
            </a:r>
            <a:r>
              <a:rPr lang="ru-RU" dirty="0" err="1">
                <a:hlinkClick r:id="rId11" tooltip="Телебачення високої чіткості"/>
              </a:rPr>
              <a:t>телебачення</a:t>
            </a:r>
            <a:r>
              <a:rPr lang="ru-RU" dirty="0">
                <a:hlinkClick r:id="rId11" tooltip="Телебачення високої чіткості"/>
              </a:rPr>
              <a:t> </a:t>
            </a:r>
            <a:r>
              <a:rPr lang="ru-RU" dirty="0" err="1">
                <a:hlinkClick r:id="rId11" tooltip="Телебачення високої чіткості"/>
              </a:rPr>
              <a:t>високої</a:t>
            </a:r>
            <a:r>
              <a:rPr lang="ru-RU" dirty="0">
                <a:hlinkClick r:id="rId11" tooltip="Телебачення високої чіткості"/>
              </a:rPr>
              <a:t> </a:t>
            </a:r>
            <a:r>
              <a:rPr lang="ru-RU" dirty="0" err="1">
                <a:hlinkClick r:id="rId11" tooltip="Телебачення високої чіткості"/>
              </a:rPr>
              <a:t>чіткості</a:t>
            </a:r>
            <a:r>
              <a:rPr lang="ru-RU" dirty="0"/>
              <a:t> (ТВЧ). Є два </a:t>
            </a:r>
            <a:r>
              <a:rPr lang="ru-RU" dirty="0" err="1"/>
              <a:t>стандарти</a:t>
            </a:r>
            <a:r>
              <a:rPr lang="ru-RU" dirty="0"/>
              <a:t>, вони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розгортку</a:t>
            </a:r>
            <a:r>
              <a:rPr lang="ru-RU" dirty="0"/>
              <a:t> через рядок (з </a:t>
            </a:r>
            <a:r>
              <a:rPr lang="ru-RU" dirty="0" err="1"/>
              <a:t>розміром</a:t>
            </a:r>
            <a:r>
              <a:rPr lang="ru-RU" dirty="0"/>
              <a:t> кадру 1080 </a:t>
            </a:r>
            <a:r>
              <a:rPr lang="ru-RU" dirty="0" err="1"/>
              <a:t>рядків</a:t>
            </a:r>
            <a:r>
              <a:rPr lang="ru-RU" dirty="0"/>
              <a:t>),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порядкову</a:t>
            </a:r>
            <a:r>
              <a:rPr lang="ru-RU" dirty="0"/>
              <a:t> </a:t>
            </a:r>
            <a:r>
              <a:rPr lang="ru-RU" dirty="0" err="1"/>
              <a:t>розгортку</a:t>
            </a:r>
            <a:r>
              <a:rPr lang="ru-RU" dirty="0"/>
              <a:t> (</a:t>
            </a:r>
            <a:r>
              <a:rPr lang="ru-RU" dirty="0" err="1"/>
              <a:t>прогресивну</a:t>
            </a:r>
            <a:r>
              <a:rPr lang="ru-RU" dirty="0"/>
              <a:t>, з </a:t>
            </a:r>
            <a:r>
              <a:rPr lang="ru-RU" dirty="0" err="1"/>
              <a:t>розміром</a:t>
            </a:r>
            <a:r>
              <a:rPr lang="ru-RU" dirty="0"/>
              <a:t> кадру 720 </a:t>
            </a:r>
            <a:r>
              <a:rPr lang="ru-RU" dirty="0" err="1"/>
              <a:t>рядків</a:t>
            </a:r>
            <a:r>
              <a:rPr lang="ru-RU" dirty="0"/>
              <a:t>):</a:t>
            </a:r>
          </a:p>
          <a:p>
            <a:r>
              <a:rPr lang="ru-RU" dirty="0"/>
              <a:t>720 </a:t>
            </a:r>
            <a:r>
              <a:rPr lang="ru-RU" dirty="0" err="1"/>
              <a:t>рядків</a:t>
            </a:r>
            <a:r>
              <a:rPr lang="ru-RU" dirty="0"/>
              <a:t>/50 </a:t>
            </a:r>
            <a:r>
              <a:rPr lang="ru-RU" dirty="0" err="1"/>
              <a:t>полів</a:t>
            </a:r>
            <a:r>
              <a:rPr lang="ru-RU" dirty="0"/>
              <a:t>, 60 </a:t>
            </a:r>
            <a:r>
              <a:rPr lang="ru-RU" dirty="0" err="1"/>
              <a:t>полів</a:t>
            </a:r>
            <a:r>
              <a:rPr lang="ru-RU" dirty="0"/>
              <a:t>, 30 </a:t>
            </a:r>
            <a:r>
              <a:rPr lang="ru-RU" dirty="0" err="1"/>
              <a:t>кадрів</a:t>
            </a:r>
            <a:r>
              <a:rPr lang="ru-RU" dirty="0"/>
              <a:t>, 25 </a:t>
            </a:r>
            <a:r>
              <a:rPr lang="ru-RU" dirty="0" err="1"/>
              <a:t>кадрів</a:t>
            </a:r>
            <a:r>
              <a:rPr lang="ru-RU" dirty="0"/>
              <a:t>, 24 кадри;</a:t>
            </a:r>
          </a:p>
          <a:p>
            <a:r>
              <a:rPr lang="ru-RU" dirty="0"/>
              <a:t>1080 </a:t>
            </a:r>
            <a:r>
              <a:rPr lang="ru-RU" dirty="0" err="1"/>
              <a:t>рядків</a:t>
            </a:r>
            <a:r>
              <a:rPr lang="ru-RU" dirty="0"/>
              <a:t> 50 </a:t>
            </a:r>
            <a:r>
              <a:rPr lang="ru-RU" dirty="0" err="1"/>
              <a:t>полів</a:t>
            </a:r>
            <a:r>
              <a:rPr lang="ru-RU" dirty="0"/>
              <a:t>, 60 </a:t>
            </a:r>
            <a:r>
              <a:rPr lang="ru-RU" dirty="0" err="1"/>
              <a:t>полів</a:t>
            </a:r>
            <a:r>
              <a:rPr lang="ru-RU" dirty="0"/>
              <a:t>, 30 </a:t>
            </a:r>
            <a:r>
              <a:rPr lang="ru-RU" dirty="0" err="1"/>
              <a:t>кадрів</a:t>
            </a:r>
            <a:r>
              <a:rPr lang="ru-RU" dirty="0"/>
              <a:t>, 25 </a:t>
            </a:r>
            <a:r>
              <a:rPr lang="ru-RU" dirty="0" err="1"/>
              <a:t>кадрів</a:t>
            </a:r>
            <a:r>
              <a:rPr lang="ru-RU" dirty="0"/>
              <a:t>, 24 кадри.</a:t>
            </a:r>
          </a:p>
          <a:p>
            <a:r>
              <a:rPr lang="ru-RU" dirty="0" err="1"/>
              <a:t>Під</a:t>
            </a:r>
            <a:r>
              <a:rPr lang="ru-RU" dirty="0"/>
              <a:t> системою </a:t>
            </a:r>
            <a:r>
              <a:rPr lang="ru-RU" dirty="0" err="1"/>
              <a:t>телебачення</a:t>
            </a:r>
            <a:r>
              <a:rPr lang="ru-RU" dirty="0"/>
              <a:t>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кодування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про </a:t>
            </a:r>
            <a:r>
              <a:rPr lang="ru-RU" dirty="0" err="1"/>
              <a:t>колір</a:t>
            </a:r>
            <a:r>
              <a:rPr lang="ru-RU" dirty="0"/>
              <a:t>. Є три </a:t>
            </a:r>
            <a:r>
              <a:rPr lang="ru-RU" dirty="0" err="1"/>
              <a:t>системи</a:t>
            </a:r>
            <a:r>
              <a:rPr lang="ru-RU" dirty="0"/>
              <a:t> (у порядку </a:t>
            </a:r>
            <a:r>
              <a:rPr lang="ru-RU" dirty="0" err="1"/>
              <a:t>розробки</a:t>
            </a:r>
            <a:r>
              <a:rPr lang="ru-RU" dirty="0"/>
              <a:t>):</a:t>
            </a:r>
          </a:p>
          <a:p>
            <a:r>
              <a:rPr lang="en-US" dirty="0">
                <a:hlinkClick r:id="rId12" tooltip="NTSC"/>
              </a:rPr>
              <a:t>NTSC</a:t>
            </a:r>
            <a:endParaRPr lang="en-US" dirty="0"/>
          </a:p>
          <a:p>
            <a:r>
              <a:rPr lang="en-US" dirty="0">
                <a:hlinkClick r:id="rId13" tooltip="PAL"/>
              </a:rPr>
              <a:t>PAL</a:t>
            </a:r>
            <a:endParaRPr lang="en-US" dirty="0"/>
          </a:p>
          <a:p>
            <a:r>
              <a:rPr lang="en-US" dirty="0">
                <a:hlinkClick r:id="rId14" tooltip="SECAM"/>
              </a:rPr>
              <a:t>SECAM</a:t>
            </a:r>
            <a:endParaRPr lang="en-US" dirty="0"/>
          </a:p>
          <a:p>
            <a:r>
              <a:rPr lang="uk-UA" dirty="0" smtClean="0"/>
              <a:t>Наземне телебачення — система передачі </a:t>
            </a:r>
            <a:r>
              <a:rPr lang="uk-UA" dirty="0" smtClean="0">
                <a:hlinkClick r:id="rId15" tooltip="Телевізійний сигнал (ще не написана)"/>
              </a:rPr>
              <a:t>телевізійного сигналу</a:t>
            </a:r>
            <a:r>
              <a:rPr lang="uk-UA" dirty="0" smtClean="0"/>
              <a:t> до споживача за допомогою інфраструктури </a:t>
            </a:r>
            <a:r>
              <a:rPr lang="uk-UA" dirty="0" smtClean="0">
                <a:hlinkClick r:id="rId16" tooltip="Телевізійна вишка (ще не написана)"/>
              </a:rPr>
              <a:t>телевізійних вишок</a:t>
            </a:r>
            <a:r>
              <a:rPr lang="uk-UA" dirty="0" smtClean="0"/>
              <a:t> і передавачів в діапазоні 47-862 </a:t>
            </a:r>
            <a:r>
              <a:rPr lang="uk-UA" dirty="0" smtClean="0">
                <a:hlinkClick r:id="rId17" tooltip="МГц"/>
              </a:rPr>
              <a:t>МГц</a:t>
            </a:r>
            <a:r>
              <a:rPr lang="uk-UA" dirty="0" smtClean="0"/>
              <a:t>. Для прийому сигналу використовується </a:t>
            </a:r>
            <a:r>
              <a:rPr lang="uk-UA" dirty="0" err="1" smtClean="0"/>
              <a:t>внутрішньокімната</a:t>
            </a:r>
            <a:r>
              <a:rPr lang="uk-UA" dirty="0" smtClean="0"/>
              <a:t> або зовнішня </a:t>
            </a:r>
            <a:r>
              <a:rPr lang="uk-UA" dirty="0" smtClean="0">
                <a:hlinkClick r:id="rId18" tooltip="Антена"/>
              </a:rPr>
              <a:t>антена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064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785813"/>
          </a:xfrm>
        </p:spPr>
        <p:txBody>
          <a:bodyPr/>
          <a:lstStyle/>
          <a:p>
            <a:pPr algn="ctr"/>
            <a:r>
              <a:rPr lang="uk-UA" b="1" u="sng" dirty="0" smtClean="0">
                <a:solidFill>
                  <a:schemeClr val="tx1"/>
                </a:solidFill>
              </a:rPr>
              <a:t>Супутникове телебачення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31826"/>
            <a:ext cx="10401300" cy="6226174"/>
          </a:xfrm>
        </p:spPr>
        <p:txBody>
          <a:bodyPr/>
          <a:lstStyle/>
          <a:p>
            <a:r>
              <a:rPr lang="uk-UA" b="1" dirty="0" smtClean="0"/>
              <a:t>Супутникове телебачення</a:t>
            </a:r>
            <a:r>
              <a:rPr lang="uk-UA" dirty="0" smtClean="0"/>
              <a:t> — система передачі телевізійного сигналу від передавального центру до споживача через </a:t>
            </a:r>
            <a:r>
              <a:rPr lang="uk-UA" dirty="0" smtClean="0">
                <a:hlinkClick r:id="rId2" tooltip="Штучний супутник"/>
              </a:rPr>
              <a:t>штучний супутник</a:t>
            </a:r>
            <a:r>
              <a:rPr lang="uk-UA" dirty="0" smtClean="0"/>
              <a:t> </a:t>
            </a:r>
            <a:r>
              <a:rPr lang="uk-UA" dirty="0" smtClean="0">
                <a:hlinkClick r:id="rId3" tooltip="Земля"/>
              </a:rPr>
              <a:t>Землі</a:t>
            </a:r>
            <a:r>
              <a:rPr lang="uk-UA" dirty="0" smtClean="0"/>
              <a:t>, розташований на </a:t>
            </a:r>
            <a:r>
              <a:rPr lang="uk-UA" dirty="0" smtClean="0">
                <a:hlinkClick r:id="rId4" tooltip="Геостаціонарна орбіта"/>
              </a:rPr>
              <a:t>геостаціонарній навколоземній орбіті</a:t>
            </a:r>
            <a:r>
              <a:rPr lang="uk-UA" dirty="0" smtClean="0"/>
              <a:t> над </a:t>
            </a:r>
            <a:r>
              <a:rPr lang="uk-UA" dirty="0" smtClean="0">
                <a:hlinkClick r:id="rId5" tooltip="Екватор"/>
              </a:rPr>
              <a:t>екватором</a:t>
            </a:r>
            <a:r>
              <a:rPr lang="uk-UA" dirty="0" smtClean="0"/>
              <a:t>.</a:t>
            </a:r>
            <a:endParaRPr lang="uk-UA" baseline="30000" dirty="0" smtClean="0"/>
          </a:p>
          <a:p>
            <a:r>
              <a:rPr lang="uk-UA" dirty="0" smtClean="0"/>
              <a:t>Станом на початок </a:t>
            </a:r>
            <a:r>
              <a:rPr lang="uk-UA" dirty="0" smtClean="0">
                <a:hlinkClick r:id="rId6" tooltip="2010"/>
              </a:rPr>
              <a:t>2010</a:t>
            </a:r>
            <a:r>
              <a:rPr lang="uk-UA" dirty="0" smtClean="0"/>
              <a:t> року в </a:t>
            </a:r>
            <a:r>
              <a:rPr lang="uk-UA" dirty="0" smtClean="0">
                <a:hlinkClick r:id="rId7" tooltip="Україна"/>
              </a:rPr>
              <a:t>Україні</a:t>
            </a:r>
            <a:r>
              <a:rPr lang="uk-UA" dirty="0" smtClean="0"/>
              <a:t> діяло чотири оператора надання послуг супутникового телебачення:</a:t>
            </a:r>
          </a:p>
          <a:p>
            <a:r>
              <a:rPr lang="ru-RU" dirty="0" smtClean="0"/>
              <a:t>ООО </a:t>
            </a:r>
            <a:r>
              <a:rPr lang="ru-RU" dirty="0"/>
              <a:t>«</a:t>
            </a:r>
            <a:r>
              <a:rPr lang="ru-RU" dirty="0" err="1"/>
              <a:t>Диджиталфлай</a:t>
            </a:r>
            <a:r>
              <a:rPr lang="ru-RU" dirty="0"/>
              <a:t> </a:t>
            </a:r>
            <a:r>
              <a:rPr lang="ru-RU" dirty="0" err="1"/>
              <a:t>Юкрейн</a:t>
            </a:r>
            <a:r>
              <a:rPr lang="ru-RU" dirty="0"/>
              <a:t>» (марка </a:t>
            </a:r>
            <a:r>
              <a:rPr lang="en-US" dirty="0"/>
              <a:t>Digital Fly Ukraine, </a:t>
            </a:r>
            <a:r>
              <a:rPr lang="ru-RU" dirty="0" err="1"/>
              <a:t>або</a:t>
            </a:r>
            <a:r>
              <a:rPr lang="ru-RU" dirty="0"/>
              <a:t> </a:t>
            </a:r>
            <a:r>
              <a:rPr lang="en-US" dirty="0" err="1">
                <a:hlinkClick r:id="rId8" tooltip="MYtv"/>
              </a:rPr>
              <a:t>MYtv</a:t>
            </a:r>
            <a:r>
              <a:rPr lang="en-US" dirty="0"/>
              <a:t>): </a:t>
            </a:r>
            <a:r>
              <a:rPr lang="ru-RU" dirty="0" err="1"/>
              <a:t>передає</a:t>
            </a:r>
            <a:r>
              <a:rPr lang="ru-RU" dirty="0"/>
              <a:t> пакет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каналів</a:t>
            </a:r>
            <a:r>
              <a:rPr lang="ru-RU" dirty="0"/>
              <a:t> через </a:t>
            </a:r>
            <a:r>
              <a:rPr lang="ru-RU" dirty="0" err="1"/>
              <a:t>супутник</a:t>
            </a:r>
            <a:r>
              <a:rPr lang="ru-RU" dirty="0"/>
              <a:t> </a:t>
            </a:r>
            <a:r>
              <a:rPr lang="en-US" dirty="0">
                <a:hlinkClick r:id="rId9" tooltip="Thor-6 (ще не написана)"/>
              </a:rPr>
              <a:t>Thor-6</a:t>
            </a:r>
            <a:r>
              <a:rPr lang="en-US" dirty="0"/>
              <a:t>, </a:t>
            </a:r>
            <a:r>
              <a:rPr lang="ru-RU" dirty="0" err="1"/>
              <a:t>загальний</a:t>
            </a:r>
            <a:r>
              <a:rPr lang="ru-RU" dirty="0"/>
              <a:t> пакет через </a:t>
            </a:r>
            <a:r>
              <a:rPr lang="ru-RU" dirty="0" err="1"/>
              <a:t>супутники</a:t>
            </a:r>
            <a:r>
              <a:rPr lang="ru-RU" dirty="0"/>
              <a:t> </a:t>
            </a:r>
            <a:r>
              <a:rPr lang="en-US" dirty="0">
                <a:hlinkClick r:id="rId10" tooltip="Hot Bird"/>
              </a:rPr>
              <a:t>Hot Bird</a:t>
            </a:r>
            <a:r>
              <a:rPr lang="en-US" dirty="0"/>
              <a:t>, </a:t>
            </a:r>
            <a:r>
              <a:rPr lang="en-US" dirty="0">
                <a:hlinkClick r:id="rId11" tooltip="Astra 4A"/>
              </a:rPr>
              <a:t>Astra 4A (Sirius)</a:t>
            </a:r>
            <a:r>
              <a:rPr lang="en-US" dirty="0"/>
              <a:t>, </a:t>
            </a:r>
            <a:r>
              <a:rPr lang="en-US" dirty="0">
                <a:hlinkClick r:id="rId12" tooltip="Thor (ще не написана)"/>
              </a:rPr>
              <a:t>Thor</a:t>
            </a:r>
            <a:r>
              <a:rPr lang="en-US" dirty="0"/>
              <a:t> </a:t>
            </a:r>
            <a:r>
              <a:rPr lang="ru-RU" dirty="0"/>
              <a:t>та </a:t>
            </a:r>
            <a:r>
              <a:rPr lang="en-US" dirty="0">
                <a:hlinkClick r:id="rId13" tooltip="Amos 3"/>
              </a:rPr>
              <a:t>Amos 3</a:t>
            </a:r>
            <a:r>
              <a:rPr lang="en-US" dirty="0"/>
              <a:t>;</a:t>
            </a:r>
          </a:p>
          <a:p>
            <a:r>
              <a:rPr lang="en-US" dirty="0">
                <a:hlinkClick r:id="rId14" tooltip="Viasat"/>
              </a:rPr>
              <a:t>«</a:t>
            </a:r>
            <a:r>
              <a:rPr lang="ru-RU" dirty="0" err="1">
                <a:hlinkClick r:id="rId14" tooltip="Viasat"/>
              </a:rPr>
              <a:t>Віасат</a:t>
            </a:r>
            <a:r>
              <a:rPr lang="ru-RU" dirty="0">
                <a:hlinkClick r:id="rId14" tooltip="Viasat"/>
              </a:rPr>
              <a:t> </a:t>
            </a:r>
            <a:r>
              <a:rPr lang="ru-RU" dirty="0" err="1">
                <a:hlinkClick r:id="rId14" tooltip="Viasat"/>
              </a:rPr>
              <a:t>Україна</a:t>
            </a:r>
            <a:r>
              <a:rPr lang="ru-RU" dirty="0">
                <a:hlinkClick r:id="rId14" tooltip="Viasat"/>
              </a:rPr>
              <a:t>»</a:t>
            </a:r>
            <a:r>
              <a:rPr lang="ru-RU" dirty="0"/>
              <a:t>: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супутник</a:t>
            </a:r>
            <a:r>
              <a:rPr lang="ru-RU" dirty="0"/>
              <a:t> </a:t>
            </a:r>
            <a:r>
              <a:rPr lang="en-US" dirty="0">
                <a:hlinkClick r:id="rId11" tooltip="Astra 4A"/>
              </a:rPr>
              <a:t>Astra 4A</a:t>
            </a:r>
            <a:r>
              <a:rPr lang="en-US" dirty="0"/>
              <a:t>,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з </a:t>
            </a:r>
            <a:r>
              <a:rPr lang="en-US" dirty="0"/>
              <a:t>Hot Bird </a:t>
            </a:r>
            <a:r>
              <a:rPr lang="ru-RU" dirty="0"/>
              <a:t>та </a:t>
            </a:r>
            <a:r>
              <a:rPr lang="en-US" dirty="0"/>
              <a:t>Amos;</a:t>
            </a:r>
          </a:p>
          <a:p>
            <a:r>
              <a:rPr lang="en-US" dirty="0"/>
              <a:t>«</a:t>
            </a:r>
            <a:r>
              <a:rPr lang="ru-RU" dirty="0"/>
              <a:t>Поверхность+»: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мовлення</a:t>
            </a:r>
            <a:r>
              <a:rPr lang="ru-RU" dirty="0"/>
              <a:t> з </a:t>
            </a:r>
            <a:r>
              <a:rPr lang="ru-RU" dirty="0" err="1"/>
              <a:t>супутника</a:t>
            </a:r>
            <a:r>
              <a:rPr lang="ru-RU" dirty="0"/>
              <a:t> </a:t>
            </a:r>
            <a:r>
              <a:rPr lang="en-US" dirty="0">
                <a:hlinkClick r:id="rId15" tooltip="Eutelsat W4 (ще не написана)"/>
              </a:rPr>
              <a:t>Eutelsat W4</a:t>
            </a:r>
            <a:r>
              <a:rPr lang="en-US" dirty="0"/>
              <a:t>;</a:t>
            </a:r>
          </a:p>
          <a:p>
            <a:r>
              <a:rPr lang="en-US" dirty="0">
                <a:hlinkClick r:id="rId16" tooltip="НТВ+ (Україна)"/>
              </a:rPr>
              <a:t>«</a:t>
            </a:r>
            <a:r>
              <a:rPr lang="ru-RU" dirty="0">
                <a:hlinkClick r:id="rId16" tooltip="НТВ+ (Україна)"/>
              </a:rPr>
              <a:t>НТВ-плюс </a:t>
            </a:r>
            <a:r>
              <a:rPr lang="ru-RU" dirty="0" err="1">
                <a:hlinkClick r:id="rId16" tooltip="НТВ+ (Україна)"/>
              </a:rPr>
              <a:t>Україна</a:t>
            </a:r>
            <a:r>
              <a:rPr lang="ru-RU" dirty="0">
                <a:hlinkClick r:id="rId16" tooltip="НТВ+ (Україна)"/>
              </a:rPr>
              <a:t>»</a:t>
            </a:r>
            <a:r>
              <a:rPr lang="ru-RU" dirty="0"/>
              <a:t>: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en-US" dirty="0"/>
              <a:t>Eutelsat W4.</a:t>
            </a:r>
          </a:p>
          <a:p>
            <a:r>
              <a:rPr lang="uk-UA" dirty="0" smtClean="0"/>
              <a:t>За даними маркетингових досліджень, в Україні приблизно 2.9 мільйони користувачів супутникового телебачення, але через поширене піратство, кількість комерційних абонентів оцінюють на рівні близько 80 тис. чоловік.</a:t>
            </a:r>
            <a:r>
              <a:rPr lang="uk-UA" baseline="30000" dirty="0" smtClean="0">
                <a:hlinkClick r:id="rId17"/>
              </a:rPr>
              <a:t>[25]</a:t>
            </a:r>
            <a:endParaRPr lang="uk-UA" dirty="0" smtClean="0"/>
          </a:p>
          <a:p>
            <a:r>
              <a:rPr lang="ru-RU" dirty="0" smtClean="0"/>
              <a:t>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наземну</a:t>
            </a:r>
            <a:r>
              <a:rPr lang="ru-RU" dirty="0"/>
              <a:t> </a:t>
            </a:r>
            <a:r>
              <a:rPr lang="ru-RU" dirty="0" err="1"/>
              <a:t>передавальну</a:t>
            </a:r>
            <a:r>
              <a:rPr lang="ru-RU" dirty="0"/>
              <a:t> </a:t>
            </a:r>
            <a:r>
              <a:rPr lang="ru-RU" dirty="0" err="1"/>
              <a:t>станцію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«Поверхность+», </a:t>
            </a:r>
            <a:r>
              <a:rPr lang="ru-RU" dirty="0" err="1"/>
              <a:t>решта</a:t>
            </a:r>
            <a:r>
              <a:rPr lang="ru-RU" dirty="0"/>
              <a:t> </a:t>
            </a:r>
            <a:r>
              <a:rPr lang="ru-RU" dirty="0" err="1"/>
              <a:t>операторів</a:t>
            </a:r>
            <a:r>
              <a:rPr lang="ru-RU" dirty="0"/>
              <a:t>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uk-UA" dirty="0" smtClean="0"/>
              <a:t>закордонні</a:t>
            </a:r>
            <a:r>
              <a:rPr lang="ru-RU" dirty="0" smtClean="0"/>
              <a:t>: </a:t>
            </a:r>
            <a:r>
              <a:rPr lang="en-US" dirty="0" err="1"/>
              <a:t>MYtv</a:t>
            </a:r>
            <a:r>
              <a:rPr lang="en-US" dirty="0"/>
              <a:t> — </a:t>
            </a:r>
            <a:r>
              <a:rPr lang="ru-RU" dirty="0"/>
              <a:t>в </a:t>
            </a:r>
            <a:r>
              <a:rPr lang="ru-RU" dirty="0" err="1">
                <a:hlinkClick r:id="rId18" tooltip="Словенія"/>
              </a:rPr>
              <a:t>Словенії</a:t>
            </a:r>
            <a:r>
              <a:rPr lang="ru-RU" dirty="0"/>
              <a:t>, «</a:t>
            </a:r>
            <a:r>
              <a:rPr lang="ru-RU" dirty="0" err="1"/>
              <a:t>Віасат</a:t>
            </a:r>
            <a:r>
              <a:rPr lang="ru-RU" dirty="0"/>
              <a:t> </a:t>
            </a:r>
            <a:r>
              <a:rPr lang="ru-RU" dirty="0" err="1"/>
              <a:t>Україна</a:t>
            </a:r>
            <a:r>
              <a:rPr lang="ru-RU" dirty="0"/>
              <a:t>» — в </a:t>
            </a:r>
            <a:r>
              <a:rPr lang="ru-RU" dirty="0" err="1">
                <a:hlinkClick r:id="rId19" tooltip="Німеччина"/>
              </a:rPr>
              <a:t>Німеччині</a:t>
            </a:r>
            <a:r>
              <a:rPr lang="ru-RU" dirty="0"/>
              <a:t>, «НТВ-плюс </a:t>
            </a:r>
            <a:r>
              <a:rPr lang="ru-RU" dirty="0" err="1"/>
              <a:t>Україна</a:t>
            </a:r>
            <a:r>
              <a:rPr lang="ru-RU" dirty="0"/>
              <a:t>» </a:t>
            </a:r>
            <a:r>
              <a:rPr lang="ru-RU" dirty="0" err="1"/>
              <a:t>передає</a:t>
            </a:r>
            <a:r>
              <a:rPr lang="ru-RU" dirty="0"/>
              <a:t> сигнал через </a:t>
            </a:r>
            <a:r>
              <a:rPr lang="ru-RU" dirty="0" err="1"/>
              <a:t>російську</a:t>
            </a:r>
            <a:r>
              <a:rPr lang="ru-RU" dirty="0"/>
              <a:t> </a:t>
            </a:r>
            <a:r>
              <a:rPr lang="ru-RU" dirty="0" err="1"/>
              <a:t>станцію</a:t>
            </a:r>
            <a:r>
              <a:rPr lang="ru-RU" dirty="0"/>
              <a:t> </a:t>
            </a:r>
            <a:r>
              <a:rPr lang="ru-RU" dirty="0" err="1"/>
              <a:t>супутникового</a:t>
            </a:r>
            <a:r>
              <a:rPr lang="ru-RU" dirty="0"/>
              <a:t> оператору </a:t>
            </a:r>
            <a:r>
              <a:rPr lang="ru-RU" dirty="0">
                <a:hlinkClick r:id="rId20" tooltip="НТВ-Плюс"/>
              </a:rPr>
              <a:t>«НТВ-Плюс»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326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628650"/>
          </a:xfrm>
        </p:spPr>
        <p:txBody>
          <a:bodyPr>
            <a:normAutofit/>
          </a:bodyPr>
          <a:lstStyle/>
          <a:p>
            <a:pPr algn="ctr"/>
            <a:r>
              <a:rPr lang="uk-UA" sz="3200" b="1" u="sng" dirty="0" smtClean="0">
                <a:solidFill>
                  <a:schemeClr val="tx1"/>
                </a:solidFill>
              </a:rPr>
              <a:t>Цифрове телебачення</a:t>
            </a:r>
            <a:endParaRPr lang="ru-RU" sz="3200" b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628650"/>
            <a:ext cx="10801350" cy="6229350"/>
          </a:xfrm>
        </p:spPr>
        <p:txBody>
          <a:bodyPr>
            <a:normAutofit fontScale="92500"/>
          </a:bodyPr>
          <a:lstStyle/>
          <a:p>
            <a:r>
              <a:rPr lang="ru-RU" sz="2400" b="1" dirty="0" err="1" smtClean="0"/>
              <a:t>Цифрове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телебачення</a:t>
            </a:r>
            <a:r>
              <a:rPr lang="ru-RU" sz="2400" dirty="0"/>
              <a:t> (</a:t>
            </a:r>
            <a:r>
              <a:rPr lang="ru-RU" sz="2400" dirty="0">
                <a:hlinkClick r:id="rId2" tooltip="Англійська мова"/>
              </a:rPr>
              <a:t>англ.</a:t>
            </a:r>
            <a:r>
              <a:rPr lang="ru-RU" sz="2400" dirty="0"/>
              <a:t> </a:t>
            </a:r>
            <a:r>
              <a:rPr lang="en-US" sz="2400" i="1" dirty="0"/>
              <a:t>Digital Television</a:t>
            </a:r>
            <a:r>
              <a:rPr lang="en-US" sz="2400" dirty="0"/>
              <a:t>, DTV) — </a:t>
            </a:r>
            <a:r>
              <a:rPr lang="ru-RU" sz="2400" dirty="0" err="1"/>
              <a:t>галузь</a:t>
            </a:r>
            <a:r>
              <a:rPr lang="ru-RU" sz="2400" dirty="0"/>
              <a:t> </a:t>
            </a:r>
            <a:r>
              <a:rPr lang="ru-RU" sz="2400" dirty="0" err="1"/>
              <a:t>телевізійної</a:t>
            </a:r>
            <a:r>
              <a:rPr lang="ru-RU" sz="2400" dirty="0"/>
              <a:t> </a:t>
            </a:r>
            <a:r>
              <a:rPr lang="ru-RU" sz="2400" dirty="0" err="1"/>
              <a:t>техніки</a:t>
            </a:r>
            <a:r>
              <a:rPr lang="ru-RU" sz="2400" dirty="0"/>
              <a:t>, в </a:t>
            </a:r>
            <a:r>
              <a:rPr lang="ru-RU" sz="2400" dirty="0" err="1"/>
              <a:t>якій</a:t>
            </a:r>
            <a:r>
              <a:rPr lang="ru-RU" sz="2400" dirty="0"/>
              <a:t> передача, </a:t>
            </a:r>
            <a:r>
              <a:rPr lang="ru-RU" sz="2400" dirty="0" err="1"/>
              <a:t>обробка</a:t>
            </a:r>
            <a:r>
              <a:rPr lang="ru-RU" sz="2400" dirty="0"/>
              <a:t> та </a:t>
            </a:r>
            <a:r>
              <a:rPr lang="ru-RU" sz="2400" dirty="0" err="1"/>
              <a:t>зберігання</a:t>
            </a:r>
            <a:r>
              <a:rPr lang="ru-RU" sz="2400" dirty="0"/>
              <a:t> </a:t>
            </a:r>
            <a:r>
              <a:rPr lang="ru-RU" sz="2400" dirty="0" err="1"/>
              <a:t>телевізійного</a:t>
            </a:r>
            <a:r>
              <a:rPr lang="ru-RU" sz="2400" dirty="0"/>
              <a:t> сигналу </a:t>
            </a:r>
            <a:r>
              <a:rPr lang="ru-RU" sz="2400" dirty="0" err="1"/>
              <a:t>відбувається</a:t>
            </a:r>
            <a:r>
              <a:rPr lang="ru-RU" sz="2400" dirty="0"/>
              <a:t> у </a:t>
            </a:r>
            <a:r>
              <a:rPr lang="ru-RU" sz="2400" dirty="0" err="1"/>
              <a:t>цифровій</a:t>
            </a:r>
            <a:r>
              <a:rPr lang="ru-RU" sz="2400" dirty="0"/>
              <a:t> </a:t>
            </a:r>
            <a:r>
              <a:rPr lang="ru-RU" sz="2400" dirty="0" err="1"/>
              <a:t>формі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 err="1"/>
              <a:t>Окрім</a:t>
            </a:r>
            <a:r>
              <a:rPr lang="ru-RU" sz="2400" dirty="0"/>
              <a:t> систем </a:t>
            </a:r>
            <a:r>
              <a:rPr lang="ru-RU" sz="2400" dirty="0" err="1"/>
              <a:t>телевізійного</a:t>
            </a:r>
            <a:r>
              <a:rPr lang="ru-RU" sz="2400" dirty="0"/>
              <a:t> </a:t>
            </a:r>
            <a:r>
              <a:rPr lang="ru-RU" sz="2400" dirty="0" err="1"/>
              <a:t>мовлення</a:t>
            </a:r>
            <a:r>
              <a:rPr lang="ru-RU" sz="2400" dirty="0"/>
              <a:t>, </a:t>
            </a:r>
            <a:r>
              <a:rPr lang="ru-RU" sz="2400" dirty="0" err="1"/>
              <a:t>методи</a:t>
            </a:r>
            <a:r>
              <a:rPr lang="ru-RU" sz="2400" dirty="0"/>
              <a:t> та </a:t>
            </a:r>
            <a:r>
              <a:rPr lang="ru-RU" sz="2400" dirty="0" err="1"/>
              <a:t>засоби</a:t>
            </a:r>
            <a:r>
              <a:rPr lang="ru-RU" sz="2400" dirty="0"/>
              <a:t> цифрового </a:t>
            </a:r>
            <a:r>
              <a:rPr lang="ru-RU" sz="2400" dirty="0" err="1"/>
              <a:t>телебачення</a:t>
            </a:r>
            <a:r>
              <a:rPr lang="ru-RU" sz="2400" dirty="0"/>
              <a:t> </a:t>
            </a:r>
            <a:r>
              <a:rPr lang="ru-RU" sz="2400" dirty="0" err="1"/>
              <a:t>лягли</a:t>
            </a:r>
            <a:r>
              <a:rPr lang="ru-RU" sz="2400" dirty="0"/>
              <a:t> в основу </a:t>
            </a:r>
            <a:r>
              <a:rPr lang="ru-RU" sz="2400" dirty="0" err="1"/>
              <a:t>сучасних</a:t>
            </a:r>
            <a:r>
              <a:rPr lang="ru-RU" sz="2400" dirty="0"/>
              <a:t> систем </a:t>
            </a:r>
            <a:r>
              <a:rPr lang="ru-RU" sz="2400" dirty="0" err="1"/>
              <a:t>відеозв'язку</a:t>
            </a:r>
            <a:r>
              <a:rPr lang="ru-RU" sz="2400" dirty="0"/>
              <a:t>, до </a:t>
            </a:r>
            <a:r>
              <a:rPr lang="ru-RU" sz="2400" dirty="0" err="1"/>
              <a:t>яких</a:t>
            </a:r>
            <a:r>
              <a:rPr lang="ru-RU" sz="2400" dirty="0"/>
              <a:t> </a:t>
            </a:r>
            <a:r>
              <a:rPr lang="ru-RU" sz="2400" dirty="0" err="1"/>
              <a:t>відносяться</a:t>
            </a:r>
            <a:r>
              <a:rPr lang="ru-RU" sz="2400" dirty="0"/>
              <a:t> </a:t>
            </a:r>
            <a:r>
              <a:rPr lang="ru-RU" sz="2400" dirty="0" err="1"/>
              <a:t>відеотелефонія</a:t>
            </a:r>
            <a:r>
              <a:rPr lang="ru-RU" sz="2400" dirty="0"/>
              <a:t> (</a:t>
            </a:r>
            <a:r>
              <a:rPr lang="ru-RU" sz="2400" dirty="0" err="1"/>
              <a:t>комунікація</a:t>
            </a:r>
            <a:r>
              <a:rPr lang="ru-RU" sz="2400" dirty="0"/>
              <a:t> 1 на 1) та </a:t>
            </a:r>
            <a:r>
              <a:rPr lang="ru-RU" sz="2400" dirty="0" err="1"/>
              <a:t>відеоконференц-зв'язок</a:t>
            </a:r>
            <a:r>
              <a:rPr lang="ru-RU" sz="2400" dirty="0"/>
              <a:t> (</a:t>
            </a:r>
            <a:r>
              <a:rPr lang="ru-RU" sz="2400" dirty="0" err="1"/>
              <a:t>групова</a:t>
            </a:r>
            <a:r>
              <a:rPr lang="ru-RU" sz="2400" dirty="0"/>
              <a:t> </a:t>
            </a:r>
            <a:r>
              <a:rPr lang="ru-RU" sz="2400" dirty="0" err="1"/>
              <a:t>комунікація</a:t>
            </a:r>
            <a:r>
              <a:rPr lang="ru-RU" sz="2400" dirty="0"/>
              <a:t>). </a:t>
            </a:r>
            <a:r>
              <a:rPr lang="ru-RU" sz="2400" dirty="0" err="1"/>
              <a:t>Методи</a:t>
            </a:r>
            <a:r>
              <a:rPr lang="ru-RU" sz="2400" dirty="0"/>
              <a:t> </a:t>
            </a:r>
            <a:r>
              <a:rPr lang="ru-RU" sz="2400" dirty="0" err="1"/>
              <a:t>кодування</a:t>
            </a:r>
            <a:r>
              <a:rPr lang="ru-RU" sz="2400" dirty="0"/>
              <a:t> </a:t>
            </a:r>
            <a:r>
              <a:rPr lang="ru-RU" sz="2400" dirty="0" err="1"/>
              <a:t>сигналів</a:t>
            </a:r>
            <a:r>
              <a:rPr lang="ru-RU" sz="2400" dirty="0"/>
              <a:t> в системах </a:t>
            </a:r>
            <a:r>
              <a:rPr lang="ru-RU" sz="2400" dirty="0" err="1"/>
              <a:t>відеозв'язку</a:t>
            </a:r>
            <a:r>
              <a:rPr lang="ru-RU" sz="2400" dirty="0"/>
              <a:t> </a:t>
            </a:r>
            <a:r>
              <a:rPr lang="ru-RU" sz="2400" dirty="0" err="1"/>
              <a:t>описані</a:t>
            </a:r>
            <a:r>
              <a:rPr lang="ru-RU" sz="2400" dirty="0"/>
              <a:t> в </a:t>
            </a:r>
            <a:r>
              <a:rPr lang="ru-RU" sz="2400" dirty="0" err="1"/>
              <a:t>спеціальних</a:t>
            </a:r>
            <a:r>
              <a:rPr lang="ru-RU" sz="2400" dirty="0"/>
              <a:t> стандартах, таких як </a:t>
            </a:r>
            <a:r>
              <a:rPr lang="en-US" sz="2400" dirty="0">
                <a:hlinkClick r:id="rId3" tooltip="H.261"/>
              </a:rPr>
              <a:t>H.261</a:t>
            </a:r>
            <a:r>
              <a:rPr lang="en-US" sz="2400" dirty="0"/>
              <a:t>, </a:t>
            </a:r>
            <a:r>
              <a:rPr lang="en-US" sz="2400" dirty="0">
                <a:hlinkClick r:id="rId4" tooltip="H.262 (ще не написана)"/>
              </a:rPr>
              <a:t>H.262</a:t>
            </a:r>
            <a:r>
              <a:rPr lang="en-US" sz="2400" dirty="0"/>
              <a:t>, </a:t>
            </a:r>
            <a:r>
              <a:rPr lang="en-US" sz="2400" dirty="0">
                <a:hlinkClick r:id="rId5" tooltip="H.263"/>
              </a:rPr>
              <a:t>H.263</a:t>
            </a:r>
            <a:r>
              <a:rPr lang="en-US" sz="2400" dirty="0"/>
              <a:t> </a:t>
            </a:r>
            <a:r>
              <a:rPr lang="ru-RU" sz="2400" dirty="0"/>
              <a:t>та </a:t>
            </a:r>
            <a:r>
              <a:rPr lang="ru-RU" sz="2400" dirty="0" err="1"/>
              <a:t>інші</a:t>
            </a:r>
            <a:r>
              <a:rPr lang="ru-RU" sz="2400" dirty="0"/>
              <a:t>. </a:t>
            </a:r>
            <a:r>
              <a:rPr lang="ru-RU" sz="2400" dirty="0" err="1"/>
              <a:t>Наприкінці</a:t>
            </a:r>
            <a:r>
              <a:rPr lang="ru-RU" sz="2400" dirty="0"/>
              <a:t> 1998 року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затверджений</a:t>
            </a:r>
            <a:r>
              <a:rPr lang="ru-RU" sz="2400" dirty="0"/>
              <a:t> стандарт </a:t>
            </a:r>
            <a:r>
              <a:rPr lang="en-US" sz="2400" dirty="0">
                <a:hlinkClick r:id="rId6" tooltip="MPEG-4"/>
              </a:rPr>
              <a:t>MPEG-4</a:t>
            </a:r>
            <a:r>
              <a:rPr lang="en-US" sz="2400" dirty="0"/>
              <a:t>, </a:t>
            </a:r>
            <a:r>
              <a:rPr lang="ru-RU" sz="2400" dirty="0" err="1"/>
              <a:t>який</a:t>
            </a:r>
            <a:r>
              <a:rPr lang="ru-RU" sz="2400" dirty="0"/>
              <a:t> </a:t>
            </a:r>
            <a:r>
              <a:rPr lang="ru-RU" sz="2400" dirty="0" err="1"/>
              <a:t>забезпечував</a:t>
            </a:r>
            <a:r>
              <a:rPr lang="ru-RU" sz="2400" dirty="0"/>
              <a:t> передачу </a:t>
            </a:r>
            <a:r>
              <a:rPr lang="ru-RU" sz="2400" dirty="0" err="1"/>
              <a:t>відео</a:t>
            </a:r>
            <a:r>
              <a:rPr lang="ru-RU" sz="2400" dirty="0"/>
              <a:t> та звуку по </a:t>
            </a:r>
            <a:r>
              <a:rPr lang="ru-RU" sz="2400" dirty="0" err="1"/>
              <a:t>вузькосмугових</a:t>
            </a:r>
            <a:r>
              <a:rPr lang="ru-RU" sz="2400" dirty="0"/>
              <a:t> каналах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даних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/>
              <a:t>У 2008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вирішено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</a:t>
            </a:r>
            <a:r>
              <a:rPr lang="ru-RU" sz="2400" dirty="0" err="1"/>
              <a:t>поступово</a:t>
            </a:r>
            <a:r>
              <a:rPr lang="ru-RU" sz="2400" dirty="0"/>
              <a:t> буде </a:t>
            </a:r>
            <a:r>
              <a:rPr lang="ru-RU" sz="2400" dirty="0" err="1"/>
              <a:t>впроваджено</a:t>
            </a:r>
            <a:r>
              <a:rPr lang="ru-RU" sz="2400" dirty="0"/>
              <a:t> стандарт цифрового </a:t>
            </a:r>
            <a:r>
              <a:rPr lang="uk-UA" sz="2400" dirty="0" smtClean="0"/>
              <a:t>телебачення</a:t>
            </a:r>
            <a:r>
              <a:rPr lang="ru-RU" sz="2400" dirty="0"/>
              <a:t> </a:t>
            </a:r>
            <a:r>
              <a:rPr lang="en-US" sz="2400" dirty="0">
                <a:hlinkClick r:id="rId7" tooltip="DVB-T"/>
              </a:rPr>
              <a:t>DVB-T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uk-UA" sz="2400" dirty="0" smtClean="0"/>
              <a:t>У травні </a:t>
            </a:r>
            <a:r>
              <a:rPr lang="uk-UA" sz="2400" dirty="0" smtClean="0">
                <a:hlinkClick r:id="rId8" tooltip="2009"/>
              </a:rPr>
              <a:t>2009</a:t>
            </a:r>
            <a:r>
              <a:rPr lang="uk-UA" sz="2400" dirty="0" smtClean="0"/>
              <a:t> почалися передачі на постійній основі програм цифрового телебачення в Києві, Київській, Житомирській і Одеській областях. Згідно з програмою НКТР, з 2012 року до відкриття </a:t>
            </a:r>
            <a:r>
              <a:rPr lang="uk-UA" sz="2400" dirty="0" smtClean="0">
                <a:hlinkClick r:id="rId9" tooltip="Чемпіонат Європи з футболу 2012"/>
              </a:rPr>
              <a:t>Євро-2012</a:t>
            </a:r>
            <a:r>
              <a:rPr lang="uk-UA" sz="2400" dirty="0" smtClean="0"/>
              <a:t> українське телебачення має перейти на винятково цифрове мовлення.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138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072688" cy="685800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/>
              <a:t>З </a:t>
            </a:r>
            <a:r>
              <a:rPr lang="ru-RU" sz="2400" dirty="0">
                <a:hlinkClick r:id="rId2" tooltip="4 лютого"/>
              </a:rPr>
              <a:t>4 лютого</a:t>
            </a:r>
            <a:r>
              <a:rPr lang="ru-RU" sz="2400" dirty="0"/>
              <a:t> </a:t>
            </a:r>
            <a:r>
              <a:rPr lang="ru-RU" sz="2400" dirty="0">
                <a:hlinkClick r:id="rId3" tooltip="2010"/>
              </a:rPr>
              <a:t>2010</a:t>
            </a:r>
            <a:r>
              <a:rPr lang="ru-RU" sz="2400" dirty="0"/>
              <a:t> року у 12 областях (</a:t>
            </a:r>
            <a:r>
              <a:rPr lang="ru-RU" sz="2400" dirty="0" err="1">
                <a:hlinkClick r:id="rId4" tooltip="Київська область"/>
              </a:rPr>
              <a:t>Київська</a:t>
            </a:r>
            <a:r>
              <a:rPr lang="ru-RU" sz="2400" dirty="0"/>
              <a:t>, </a:t>
            </a:r>
            <a:r>
              <a:rPr lang="ru-RU" sz="2400" dirty="0" err="1">
                <a:hlinkClick r:id="rId5" tooltip="Одеська область"/>
              </a:rPr>
              <a:t>Одеська</a:t>
            </a:r>
            <a:r>
              <a:rPr lang="ru-RU" sz="2400" dirty="0"/>
              <a:t>, </a:t>
            </a:r>
            <a:r>
              <a:rPr lang="ru-RU" sz="2400" dirty="0" err="1">
                <a:hlinkClick r:id="rId6" tooltip="Житомирська область"/>
              </a:rPr>
              <a:t>Житомирська</a:t>
            </a:r>
            <a:r>
              <a:rPr lang="ru-RU" sz="2400" dirty="0"/>
              <a:t>, </a:t>
            </a:r>
            <a:r>
              <a:rPr lang="ru-RU" sz="2400" dirty="0" err="1">
                <a:hlinkClick r:id="rId7" tooltip="Дніпропетровська область"/>
              </a:rPr>
              <a:t>Дніпропетровська</a:t>
            </a:r>
            <a:r>
              <a:rPr lang="ru-RU" sz="2400" dirty="0"/>
              <a:t>, </a:t>
            </a:r>
            <a:r>
              <a:rPr lang="ru-RU" sz="2400" dirty="0" err="1">
                <a:hlinkClick r:id="rId8" tooltip="Львівська область"/>
              </a:rPr>
              <a:t>Львівська</a:t>
            </a:r>
            <a:r>
              <a:rPr lang="ru-RU" sz="2400" dirty="0"/>
              <a:t>, </a:t>
            </a:r>
            <a:r>
              <a:rPr lang="ru-RU" sz="2400" dirty="0" err="1">
                <a:hlinkClick r:id="rId9" tooltip="Чернігівська область"/>
              </a:rPr>
              <a:t>Чернігівська</a:t>
            </a:r>
            <a:r>
              <a:rPr lang="ru-RU" sz="2400" dirty="0"/>
              <a:t>, </a:t>
            </a:r>
            <a:r>
              <a:rPr lang="ru-RU" sz="2400" dirty="0" err="1">
                <a:hlinkClick r:id="rId10" tooltip="Вінницька область"/>
              </a:rPr>
              <a:t>Вінницька</a:t>
            </a:r>
            <a:r>
              <a:rPr lang="ru-RU" sz="2400" dirty="0"/>
              <a:t>, </a:t>
            </a:r>
            <a:r>
              <a:rPr lang="ru-RU" sz="2400" dirty="0" err="1">
                <a:hlinkClick r:id="rId11" tooltip="Запорізька область"/>
              </a:rPr>
              <a:t>Запорізька</a:t>
            </a:r>
            <a:r>
              <a:rPr lang="ru-RU" sz="2400" dirty="0"/>
              <a:t>, </a:t>
            </a:r>
            <a:r>
              <a:rPr lang="ru-RU" sz="2400" dirty="0" err="1">
                <a:hlinkClick r:id="rId12" tooltip="Миколаївська область"/>
              </a:rPr>
              <a:t>Миколаївська</a:t>
            </a:r>
            <a:r>
              <a:rPr lang="ru-RU" sz="2400" dirty="0"/>
              <a:t>, </a:t>
            </a:r>
            <a:r>
              <a:rPr lang="ru-RU" sz="2400" dirty="0" err="1">
                <a:hlinkClick r:id="rId13" tooltip="Тернопільська область"/>
              </a:rPr>
              <a:t>Тернопільська</a:t>
            </a:r>
            <a:r>
              <a:rPr lang="ru-RU" sz="2400" dirty="0"/>
              <a:t>, </a:t>
            </a:r>
            <a:r>
              <a:rPr lang="ru-RU" sz="2400" dirty="0" err="1">
                <a:hlinkClick r:id="rId14" tooltip="Закарпатська область"/>
              </a:rPr>
              <a:t>Закарпатська</a:t>
            </a:r>
            <a:r>
              <a:rPr lang="ru-RU" sz="2400" dirty="0"/>
              <a:t> та </a:t>
            </a:r>
            <a:r>
              <a:rPr lang="ru-RU" sz="2400" dirty="0" err="1">
                <a:hlinkClick r:id="rId15" tooltip="Крим"/>
              </a:rPr>
              <a:t>Крим</a:t>
            </a:r>
            <a:r>
              <a:rPr lang="ru-RU" sz="2400" dirty="0"/>
              <a:t>) почали передачу цифрового </a:t>
            </a:r>
            <a:r>
              <a:rPr lang="ru-RU" sz="2400" dirty="0" err="1" smtClean="0"/>
              <a:t>телебачення</a:t>
            </a:r>
            <a:r>
              <a:rPr lang="ru-RU" sz="2400" dirty="0" smtClean="0"/>
              <a:t>. </a:t>
            </a:r>
            <a:r>
              <a:rPr lang="ru-RU" sz="2400" dirty="0" err="1"/>
              <a:t>Однак</a:t>
            </a:r>
            <a:r>
              <a:rPr lang="ru-RU" sz="2400" dirty="0"/>
              <a:t> на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частоти</a:t>
            </a:r>
            <a:r>
              <a:rPr lang="ru-RU" sz="2400" dirty="0"/>
              <a:t> концерн РРТ не </a:t>
            </a:r>
            <a:r>
              <a:rPr lang="ru-RU" sz="2400" dirty="0" err="1"/>
              <a:t>мав</a:t>
            </a:r>
            <a:r>
              <a:rPr lang="ru-RU" sz="2400" dirty="0"/>
              <a:t> </a:t>
            </a:r>
            <a:r>
              <a:rPr lang="ru-RU" sz="2400" dirty="0" err="1"/>
              <a:t>ліцензій</a:t>
            </a:r>
            <a:r>
              <a:rPr lang="ru-RU" sz="2400" dirty="0"/>
              <a:t> і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змушений</a:t>
            </a:r>
            <a:r>
              <a:rPr lang="ru-RU" sz="2400" dirty="0"/>
              <a:t> </a:t>
            </a:r>
            <a:r>
              <a:rPr lang="ru-RU" sz="2400" dirty="0" err="1"/>
              <a:t>невдовзі</a:t>
            </a:r>
            <a:r>
              <a:rPr lang="ru-RU" sz="2400" dirty="0"/>
              <a:t> </a:t>
            </a:r>
            <a:r>
              <a:rPr lang="ru-RU" sz="2400" dirty="0" err="1"/>
              <a:t>припинити</a:t>
            </a:r>
            <a:r>
              <a:rPr lang="ru-RU" sz="2400" dirty="0"/>
              <a:t> </a:t>
            </a:r>
            <a:r>
              <a:rPr lang="ru-RU" sz="2400" dirty="0" err="1"/>
              <a:t>мовлення</a:t>
            </a:r>
            <a:r>
              <a:rPr lang="ru-RU" sz="2400" dirty="0"/>
              <a:t>.</a:t>
            </a:r>
          </a:p>
          <a:p>
            <a:r>
              <a:rPr lang="ru-RU" sz="2400" dirty="0" err="1"/>
              <a:t>Навесні</a:t>
            </a:r>
            <a:r>
              <a:rPr lang="ru-RU" sz="2400" dirty="0"/>
              <a:t> 2011 року </a:t>
            </a:r>
            <a:r>
              <a:rPr lang="ru-RU" sz="2400" dirty="0" err="1">
                <a:hlinkClick r:id="rId16" tooltip="Національна рада України з питань телебачення і радіомовлення"/>
              </a:rPr>
              <a:t>Національна</a:t>
            </a:r>
            <a:r>
              <a:rPr lang="ru-RU" sz="2400" dirty="0">
                <a:hlinkClick r:id="rId16" tooltip="Національна рада України з питань телебачення і радіомовлення"/>
              </a:rPr>
              <a:t> рада </a:t>
            </a:r>
            <a:r>
              <a:rPr lang="ru-RU" sz="2400" dirty="0" err="1">
                <a:hlinkClick r:id="rId16" tooltip="Національна рада України з питань телебачення і радіомовлення"/>
              </a:rPr>
              <a:t>України</a:t>
            </a:r>
            <a:r>
              <a:rPr lang="ru-RU" sz="2400" dirty="0">
                <a:hlinkClick r:id="rId16" tooltip="Національна рада України з питань телебачення і радіомовлення"/>
              </a:rPr>
              <a:t> з </a:t>
            </a:r>
            <a:r>
              <a:rPr lang="ru-RU" sz="2400" dirty="0" err="1">
                <a:hlinkClick r:id="rId16" tooltip="Національна рада України з питань телебачення і радіомовлення"/>
              </a:rPr>
              <a:t>питань</a:t>
            </a:r>
            <a:r>
              <a:rPr lang="ru-RU" sz="2400" dirty="0">
                <a:hlinkClick r:id="rId16" tooltip="Національна рада України з питань телебачення і радіомовлення"/>
              </a:rPr>
              <a:t> </a:t>
            </a:r>
            <a:r>
              <a:rPr lang="ru-RU" sz="2400" dirty="0" err="1">
                <a:hlinkClick r:id="rId16" tooltip="Національна рада України з питань телебачення і радіомовлення"/>
              </a:rPr>
              <a:t>телебачення</a:t>
            </a:r>
            <a:r>
              <a:rPr lang="ru-RU" sz="2400" dirty="0">
                <a:hlinkClick r:id="rId16" tooltip="Національна рада України з питань телебачення і радіомовлення"/>
              </a:rPr>
              <a:t> і </a:t>
            </a:r>
            <a:r>
              <a:rPr lang="ru-RU" sz="2400" dirty="0" err="1">
                <a:hlinkClick r:id="rId16" tooltip="Національна рада України з питань телебачення і радіомовлення"/>
              </a:rPr>
              <a:t>радіомовлення</a:t>
            </a:r>
            <a:r>
              <a:rPr lang="ru-RU" sz="2400" dirty="0"/>
              <a:t> </a:t>
            </a:r>
            <a:r>
              <a:rPr lang="ru-RU" sz="2400" dirty="0" err="1"/>
              <a:t>вирішила</a:t>
            </a:r>
            <a:r>
              <a:rPr lang="ru-RU" sz="2400" dirty="0"/>
              <a:t> </a:t>
            </a:r>
            <a:r>
              <a:rPr lang="ru-RU" sz="2400" dirty="0" err="1"/>
              <a:t>змінити</a:t>
            </a:r>
            <a:r>
              <a:rPr lang="ru-RU" sz="2400" dirty="0"/>
              <a:t> стандарт цифрового </a:t>
            </a:r>
            <a:r>
              <a:rPr lang="ru-RU" sz="2400" dirty="0" err="1"/>
              <a:t>телебачення</a:t>
            </a:r>
            <a:r>
              <a:rPr lang="ru-RU" sz="2400" dirty="0"/>
              <a:t> на </a:t>
            </a:r>
            <a:r>
              <a:rPr lang="en-US" sz="2400" dirty="0">
                <a:hlinkClick r:id="rId17" tooltip="DVB-T2"/>
              </a:rPr>
              <a:t>DVB-T2</a:t>
            </a:r>
            <a:r>
              <a:rPr lang="en-US" sz="2400" dirty="0"/>
              <a:t>. </a:t>
            </a:r>
            <a:r>
              <a:rPr lang="ru-RU" sz="2400" dirty="0"/>
              <a:t>А </a:t>
            </a:r>
            <a:r>
              <a:rPr lang="ru-RU" sz="2400" dirty="0" err="1"/>
              <a:t>восени</a:t>
            </a:r>
            <a:r>
              <a:rPr lang="ru-RU" sz="2400" dirty="0"/>
              <a:t> нею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прийнято</a:t>
            </a:r>
            <a:r>
              <a:rPr lang="ru-RU" sz="2400" dirty="0"/>
              <a:t> </a:t>
            </a:r>
            <a:r>
              <a:rPr lang="ru-RU" sz="2400" dirty="0" err="1"/>
              <a:t>рішення</a:t>
            </a:r>
            <a:r>
              <a:rPr lang="ru-RU" sz="2400" dirty="0"/>
              <a:t> про </a:t>
            </a:r>
            <a:r>
              <a:rPr lang="ru-RU" sz="2400" dirty="0" err="1"/>
              <a:t>шифрування</a:t>
            </a:r>
            <a:r>
              <a:rPr lang="ru-RU" sz="2400" dirty="0"/>
              <a:t> сигналу. Через </a:t>
            </a:r>
            <a:r>
              <a:rPr lang="ru-RU" sz="2400" dirty="0" err="1"/>
              <a:t>шифрування</a:t>
            </a:r>
            <a:r>
              <a:rPr lang="ru-RU" sz="2400" dirty="0"/>
              <a:t> сигнал </a:t>
            </a:r>
            <a:r>
              <a:rPr lang="ru-RU" sz="2400" dirty="0" err="1"/>
              <a:t>зможуть</a:t>
            </a:r>
            <a:r>
              <a:rPr lang="ru-RU" sz="2400" dirty="0"/>
              <a:t> </a:t>
            </a:r>
            <a:r>
              <a:rPr lang="ru-RU" sz="2400" dirty="0" err="1"/>
              <a:t>приймати</a:t>
            </a:r>
            <a:r>
              <a:rPr lang="ru-RU" sz="2400" dirty="0"/>
              <a:t> </a:t>
            </a:r>
            <a:r>
              <a:rPr lang="ru-RU" sz="2400" dirty="0" err="1"/>
              <a:t>лише</a:t>
            </a:r>
            <a:r>
              <a:rPr lang="ru-RU" sz="2400" dirty="0"/>
              <a:t> </a:t>
            </a:r>
            <a:r>
              <a:rPr lang="ru-RU" sz="2400" dirty="0" err="1"/>
              <a:t>спеціальні</a:t>
            </a:r>
            <a:r>
              <a:rPr lang="ru-RU" sz="2400" dirty="0"/>
              <a:t> </a:t>
            </a:r>
            <a:r>
              <a:rPr lang="ru-RU" sz="2400" dirty="0" err="1"/>
              <a:t>декодери</a:t>
            </a:r>
            <a:r>
              <a:rPr lang="ru-RU" sz="2400" dirty="0"/>
              <a:t> </a:t>
            </a:r>
            <a:r>
              <a:rPr lang="ru-RU" sz="2400" dirty="0" err="1"/>
              <a:t>конкретних</a:t>
            </a:r>
            <a:r>
              <a:rPr lang="ru-RU" sz="2400" dirty="0"/>
              <a:t> </a:t>
            </a:r>
            <a:r>
              <a:rPr lang="ru-RU" sz="2400" dirty="0" err="1"/>
              <a:t>виробників</a:t>
            </a:r>
            <a:r>
              <a:rPr lang="ru-RU" sz="2400" dirty="0"/>
              <a:t>, а не будь-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декодери</a:t>
            </a:r>
            <a:r>
              <a:rPr lang="ru-RU" sz="2400" dirty="0"/>
              <a:t> </a:t>
            </a:r>
            <a:r>
              <a:rPr lang="en-US" sz="2400" dirty="0"/>
              <a:t>DVB-T2. </a:t>
            </a:r>
            <a:r>
              <a:rPr lang="ru-RU" sz="2400" dirty="0"/>
              <a:t>У державному </a:t>
            </a:r>
            <a:r>
              <a:rPr lang="ru-RU" sz="2400" dirty="0" err="1"/>
              <a:t>бюджеті</a:t>
            </a:r>
            <a:r>
              <a:rPr lang="ru-RU" sz="2400" dirty="0"/>
              <a:t> на 2012 </a:t>
            </a:r>
            <a:r>
              <a:rPr lang="ru-RU" sz="2400" dirty="0" err="1"/>
              <a:t>рік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</a:t>
            </a:r>
            <a:r>
              <a:rPr lang="ru-RU" sz="2400" dirty="0" err="1"/>
              <a:t>виділено</a:t>
            </a:r>
            <a:r>
              <a:rPr lang="ru-RU" sz="2400" dirty="0"/>
              <a:t> 350 </a:t>
            </a:r>
            <a:r>
              <a:rPr lang="ru-RU" sz="2400" dirty="0" err="1"/>
              <a:t>мільйонів</a:t>
            </a:r>
            <a:r>
              <a:rPr lang="ru-RU" sz="2400" dirty="0"/>
              <a:t> </a:t>
            </a:r>
            <a:r>
              <a:rPr lang="ru-RU" sz="2400" dirty="0" err="1"/>
              <a:t>гривень</a:t>
            </a:r>
            <a:r>
              <a:rPr lang="ru-RU" sz="2400" dirty="0"/>
              <a:t> на </a:t>
            </a:r>
            <a:r>
              <a:rPr lang="ru-RU" sz="2400" dirty="0" err="1"/>
              <a:t>закупівлю</a:t>
            </a:r>
            <a:r>
              <a:rPr lang="ru-RU" sz="2400" dirty="0"/>
              <a:t> </a:t>
            </a:r>
            <a:r>
              <a:rPr lang="ru-RU" sz="2400" dirty="0" err="1"/>
              <a:t>цих</a:t>
            </a:r>
            <a:r>
              <a:rPr lang="ru-RU" sz="2400" dirty="0"/>
              <a:t> </a:t>
            </a:r>
            <a:r>
              <a:rPr lang="ru-RU" sz="2400" dirty="0" err="1"/>
              <a:t>конкретних</a:t>
            </a:r>
            <a:r>
              <a:rPr lang="ru-RU" sz="2400" dirty="0"/>
              <a:t> </a:t>
            </a:r>
            <a:r>
              <a:rPr lang="ru-RU" sz="2400" dirty="0" err="1" smtClean="0"/>
              <a:t>декодерів</a:t>
            </a:r>
            <a:r>
              <a:rPr lang="ru-RU" sz="2400" dirty="0" smtClean="0"/>
              <a:t>.</a:t>
            </a:r>
            <a:r>
              <a:rPr lang="ru-RU" sz="2400" baseline="30000" dirty="0"/>
              <a:t> </a:t>
            </a:r>
            <a:r>
              <a:rPr lang="ru-RU" sz="2400" dirty="0" smtClean="0"/>
              <a:t>21 </a:t>
            </a:r>
            <a:r>
              <a:rPr lang="ru-RU" sz="2400" dirty="0" err="1"/>
              <a:t>березня</a:t>
            </a:r>
            <a:r>
              <a:rPr lang="ru-RU" sz="2400" dirty="0"/>
              <a:t> 2012 </a:t>
            </a:r>
            <a:r>
              <a:rPr lang="ru-RU" sz="2400" dirty="0" err="1">
                <a:hlinkClick r:id="rId18" tooltip="Кабінет Міністрів України"/>
              </a:rPr>
              <a:t>Кабінет</a:t>
            </a:r>
            <a:r>
              <a:rPr lang="ru-RU" sz="2400" dirty="0">
                <a:hlinkClick r:id="rId18" tooltip="Кабінет Міністрів України"/>
              </a:rPr>
              <a:t> </a:t>
            </a:r>
            <a:r>
              <a:rPr lang="ru-RU" sz="2400" dirty="0" err="1">
                <a:hlinkClick r:id="rId18" tooltip="Кабінет Міністрів України"/>
              </a:rPr>
              <a:t>Міністрів</a:t>
            </a:r>
            <a:r>
              <a:rPr lang="ru-RU" sz="2400" dirty="0">
                <a:hlinkClick r:id="rId18" tooltip="Кабінет Міністрів України"/>
              </a:rPr>
              <a:t> </a:t>
            </a:r>
            <a:r>
              <a:rPr lang="ru-RU" sz="2400" dirty="0" err="1">
                <a:hlinkClick r:id="rId18" tooltip="Кабінет Міністрів України"/>
              </a:rPr>
              <a:t>України</a:t>
            </a:r>
            <a:r>
              <a:rPr lang="ru-RU" sz="2400" dirty="0"/>
              <a:t> </a:t>
            </a:r>
            <a:r>
              <a:rPr lang="ru-RU" sz="2400" dirty="0" err="1"/>
              <a:t>прийняв</a:t>
            </a:r>
            <a:r>
              <a:rPr lang="ru-RU" sz="2400" dirty="0"/>
              <a:t> постанову «Про </a:t>
            </a:r>
            <a:r>
              <a:rPr lang="ru-RU" sz="2400" dirty="0" err="1"/>
              <a:t>затвердження</a:t>
            </a:r>
            <a:r>
              <a:rPr lang="ru-RU" sz="2400" dirty="0"/>
              <a:t> Порядку </a:t>
            </a:r>
            <a:r>
              <a:rPr lang="ru-RU" sz="2400" dirty="0" err="1"/>
              <a:t>використання</a:t>
            </a:r>
            <a:r>
              <a:rPr lang="ru-RU" sz="2400" dirty="0"/>
              <a:t> </a:t>
            </a:r>
            <a:r>
              <a:rPr lang="ru-RU" sz="2400" dirty="0" err="1"/>
              <a:t>коштів</a:t>
            </a:r>
            <a:r>
              <a:rPr lang="ru-RU" sz="2400" dirty="0"/>
              <a:t>, </a:t>
            </a:r>
            <a:r>
              <a:rPr lang="ru-RU" sz="2400" dirty="0" err="1"/>
              <a:t>передбачених</a:t>
            </a:r>
            <a:r>
              <a:rPr lang="ru-RU" sz="2400" dirty="0"/>
              <a:t> у державному </a:t>
            </a:r>
            <a:r>
              <a:rPr lang="ru-RU" sz="2400" dirty="0" err="1"/>
              <a:t>бюджеті</a:t>
            </a:r>
            <a:r>
              <a:rPr lang="ru-RU" sz="2400" dirty="0"/>
              <a:t> для </a:t>
            </a:r>
            <a:r>
              <a:rPr lang="ru-RU" sz="2400" dirty="0" err="1"/>
              <a:t>забезпечення</a:t>
            </a:r>
            <a:r>
              <a:rPr lang="ru-RU" sz="2400" dirty="0"/>
              <a:t> </a:t>
            </a:r>
            <a:r>
              <a:rPr lang="ru-RU" sz="2400" dirty="0" err="1"/>
              <a:t>населення</a:t>
            </a:r>
            <a:r>
              <a:rPr lang="ru-RU" sz="2400" dirty="0"/>
              <a:t> </a:t>
            </a:r>
            <a:r>
              <a:rPr lang="ru-RU" sz="2400" dirty="0" err="1"/>
              <a:t>засобами</a:t>
            </a:r>
            <a:r>
              <a:rPr lang="ru-RU" sz="2400" dirty="0"/>
              <a:t> </a:t>
            </a:r>
            <a:r>
              <a:rPr lang="ru-RU" sz="2400" dirty="0" err="1"/>
              <a:t>приймання</a:t>
            </a:r>
            <a:r>
              <a:rPr lang="ru-RU" sz="2400" dirty="0"/>
              <a:t> </a:t>
            </a:r>
            <a:r>
              <a:rPr lang="ru-RU" sz="2400" dirty="0" err="1"/>
              <a:t>сигналів</a:t>
            </a:r>
            <a:r>
              <a:rPr lang="ru-RU" sz="2400" dirty="0"/>
              <a:t> цифрового </a:t>
            </a:r>
            <a:r>
              <a:rPr lang="ru-RU" sz="2400" dirty="0" err="1"/>
              <a:t>телерадіомовлення</a:t>
            </a:r>
            <a:r>
              <a:rPr lang="ru-RU" sz="2400" dirty="0" smtClean="0"/>
              <a:t>».</a:t>
            </a:r>
            <a:endParaRPr lang="ru-RU" sz="2400" dirty="0"/>
          </a:p>
          <a:p>
            <a:r>
              <a:rPr lang="ru-RU" sz="2400" dirty="0"/>
              <a:t>До </a:t>
            </a:r>
            <a:r>
              <a:rPr lang="ru-RU" sz="2400" dirty="0" err="1"/>
              <a:t>вересня</a:t>
            </a:r>
            <a:r>
              <a:rPr lang="ru-RU" sz="2400" dirty="0"/>
              <a:t> </a:t>
            </a:r>
            <a:r>
              <a:rPr lang="ru-RU" sz="2400" dirty="0" smtClean="0"/>
              <a:t>2011</a:t>
            </a:r>
            <a:r>
              <a:rPr lang="ru-RU" sz="2400" baseline="30000" dirty="0"/>
              <a:t> </a:t>
            </a:r>
            <a:r>
              <a:rPr lang="ru-RU" sz="2400" dirty="0" err="1" smtClean="0"/>
              <a:t>компанія</a:t>
            </a:r>
            <a:r>
              <a:rPr lang="ru-RU" sz="2400" dirty="0"/>
              <a:t> </a:t>
            </a:r>
            <a:r>
              <a:rPr lang="ru-RU" sz="2400" dirty="0" err="1">
                <a:hlinkClick r:id="rId19" tooltip="Зеонбуд"/>
              </a:rPr>
              <a:t>Зеонбуд</a:t>
            </a:r>
            <a:r>
              <a:rPr lang="ru-RU" sz="2400" dirty="0"/>
              <a:t> </a:t>
            </a:r>
            <a:r>
              <a:rPr lang="ru-RU" sz="2400" dirty="0" err="1"/>
              <a:t>побудує</a:t>
            </a:r>
            <a:r>
              <a:rPr lang="ru-RU" sz="2400" dirty="0"/>
              <a:t> </a:t>
            </a:r>
            <a:r>
              <a:rPr lang="ru-RU" sz="2400" dirty="0" err="1"/>
              <a:t>національну</a:t>
            </a:r>
            <a:r>
              <a:rPr lang="ru-RU" sz="2400" dirty="0"/>
              <a:t> </a:t>
            </a:r>
            <a:r>
              <a:rPr lang="ru-RU" sz="2400" dirty="0" err="1"/>
              <a:t>цифрову</a:t>
            </a:r>
            <a:r>
              <a:rPr lang="ru-RU" sz="2400" dirty="0"/>
              <a:t> </a:t>
            </a:r>
            <a:r>
              <a:rPr lang="ru-RU" sz="2400" dirty="0" err="1"/>
              <a:t>телемережу</a:t>
            </a:r>
            <a:r>
              <a:rPr lang="ru-RU" sz="2400" dirty="0"/>
              <a:t> </a:t>
            </a:r>
            <a:r>
              <a:rPr lang="en-US" sz="2400" dirty="0"/>
              <a:t>DVB-T2,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міститиме</a:t>
            </a:r>
            <a:r>
              <a:rPr lang="ru-RU" sz="2400" dirty="0"/>
              <a:t> у </a:t>
            </a:r>
            <a:r>
              <a:rPr lang="ru-RU" sz="2400" dirty="0" err="1"/>
              <a:t>собі</a:t>
            </a:r>
            <a:r>
              <a:rPr lang="ru-RU" sz="2400" dirty="0"/>
              <a:t> 32 канали, </a:t>
            </a:r>
            <a:r>
              <a:rPr lang="ru-RU" sz="2400" dirty="0" err="1"/>
              <a:t>включаючи</a:t>
            </a:r>
            <a:r>
              <a:rPr lang="ru-RU" sz="2400" dirty="0"/>
              <a:t> канали </a:t>
            </a:r>
            <a:r>
              <a:rPr lang="ru-RU" sz="2400" dirty="0" err="1">
                <a:hlinkClick r:id="rId20" tooltip="HDTV"/>
              </a:rPr>
              <a:t>високої</a:t>
            </a:r>
            <a:r>
              <a:rPr lang="ru-RU" sz="2400" dirty="0">
                <a:hlinkClick r:id="rId20" tooltip="HDTV"/>
              </a:rPr>
              <a:t> </a:t>
            </a:r>
            <a:r>
              <a:rPr lang="ru-RU" sz="2400" dirty="0" err="1">
                <a:hlinkClick r:id="rId20" tooltip="HDTV"/>
              </a:rPr>
              <a:t>чіткості</a:t>
            </a:r>
            <a:r>
              <a:rPr lang="ru-RU" sz="2400" dirty="0"/>
              <a:t> (до 2,5 </a:t>
            </a:r>
            <a:r>
              <a:rPr lang="ru-RU" sz="2400" dirty="0" err="1"/>
              <a:t>Мбіт</a:t>
            </a:r>
            <a:r>
              <a:rPr lang="ru-RU" sz="2400" dirty="0"/>
              <a:t>/с).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8040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8100"/>
            <a:ext cx="8596668" cy="704850"/>
          </a:xfrm>
        </p:spPr>
        <p:txBody>
          <a:bodyPr/>
          <a:lstStyle/>
          <a:p>
            <a:r>
              <a:rPr lang="uk-UA" b="1" u="sng" dirty="0" smtClean="0">
                <a:solidFill>
                  <a:schemeClr val="tx1"/>
                </a:solidFill>
              </a:rPr>
              <a:t>Історія </a:t>
            </a:r>
            <a:r>
              <a:rPr lang="en-US" b="1" u="sng" dirty="0" smtClean="0">
                <a:solidFill>
                  <a:schemeClr val="tx1"/>
                </a:solidFill>
              </a:rPr>
              <a:t>HD- </a:t>
            </a:r>
            <a:r>
              <a:rPr lang="uk-UA" b="1" u="sng" dirty="0" smtClean="0">
                <a:solidFill>
                  <a:schemeClr val="tx1"/>
                </a:solidFill>
              </a:rPr>
              <a:t>телебачення в Україні</a:t>
            </a:r>
            <a:endParaRPr lang="ru-RU" b="1" u="sng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742950"/>
            <a:ext cx="9872663" cy="6115050"/>
          </a:xfrm>
        </p:spPr>
        <p:txBody>
          <a:bodyPr>
            <a:normAutofit/>
          </a:bodyPr>
          <a:lstStyle/>
          <a:p>
            <a:r>
              <a:rPr lang="ru-RU" sz="2400" dirty="0"/>
              <a:t>01.12.2010 — Телеканал </a:t>
            </a:r>
            <a:r>
              <a:rPr lang="ru-RU" sz="2400" dirty="0" err="1">
                <a:hlinkClick r:id="rId2" tooltip="Інтер (телеканал)"/>
              </a:rPr>
              <a:t>Інтер</a:t>
            </a:r>
            <a:r>
              <a:rPr lang="ru-RU" sz="2400" dirty="0"/>
              <a:t> почав </a:t>
            </a:r>
            <a:r>
              <a:rPr lang="ru-RU" sz="2400" dirty="0" err="1"/>
              <a:t>тестово</a:t>
            </a:r>
            <a:r>
              <a:rPr lang="ru-RU" sz="2400" dirty="0"/>
              <a:t> </a:t>
            </a:r>
            <a:r>
              <a:rPr lang="ru-RU" sz="2400" dirty="0" err="1"/>
              <a:t>мовити</a:t>
            </a:r>
            <a:r>
              <a:rPr lang="ru-RU" sz="2400" dirty="0"/>
              <a:t> у </a:t>
            </a:r>
            <a:r>
              <a:rPr lang="en-US" sz="2400" dirty="0"/>
              <a:t>HD (</a:t>
            </a:r>
            <a:r>
              <a:rPr lang="ru-RU" sz="2400" dirty="0" err="1"/>
              <a:t>Супутник</a:t>
            </a:r>
            <a:r>
              <a:rPr lang="ru-RU" sz="2400" dirty="0"/>
              <a:t> та Воля). У </a:t>
            </a:r>
            <a:r>
              <a:rPr lang="ru-RU" sz="2400" dirty="0" err="1"/>
              <a:t>високій</a:t>
            </a:r>
            <a:r>
              <a:rPr lang="ru-RU" sz="2400" dirty="0"/>
              <a:t> </a:t>
            </a:r>
            <a:r>
              <a:rPr lang="ru-RU" sz="2400" dirty="0" err="1"/>
              <a:t>чіткості</a:t>
            </a:r>
            <a:r>
              <a:rPr lang="ru-RU" sz="2400" dirty="0"/>
              <a:t> (1920х1080і)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транслював</a:t>
            </a:r>
            <a:r>
              <a:rPr lang="ru-RU" sz="2400" dirty="0"/>
              <a:t> </a:t>
            </a:r>
            <a:r>
              <a:rPr lang="ru-RU" sz="2400" dirty="0" err="1"/>
              <a:t>серіали</a:t>
            </a:r>
            <a:r>
              <a:rPr lang="ru-RU" sz="2400" dirty="0"/>
              <a:t> </a:t>
            </a:r>
            <a:r>
              <a:rPr lang="ru-RU" sz="2400" dirty="0" err="1"/>
              <a:t>Свати</a:t>
            </a:r>
            <a:r>
              <a:rPr lang="ru-RU" sz="2400" dirty="0"/>
              <a:t> 4, </a:t>
            </a:r>
            <a:r>
              <a:rPr lang="ru-RU" sz="2400" dirty="0" err="1"/>
              <a:t>Котовський</a:t>
            </a:r>
            <a:r>
              <a:rPr lang="ru-RU" sz="2400" dirty="0"/>
              <a:t> та </a:t>
            </a:r>
            <a:r>
              <a:rPr lang="ru-RU" sz="2400" u="sng" dirty="0" err="1">
                <a:hlinkClick r:id="rId3"/>
              </a:rPr>
              <a:t>Новорічне</a:t>
            </a:r>
            <a:r>
              <a:rPr lang="ru-RU" sz="2400" u="sng" dirty="0">
                <a:hlinkClick r:id="rId3"/>
              </a:rPr>
              <a:t> </a:t>
            </a:r>
            <a:r>
              <a:rPr lang="ru-RU" sz="2400" u="sng" dirty="0" err="1">
                <a:hlinkClick r:id="rId3"/>
              </a:rPr>
              <a:t>звернення</a:t>
            </a:r>
            <a:r>
              <a:rPr lang="ru-RU" sz="2400" u="sng" dirty="0">
                <a:hlinkClick r:id="rId3"/>
              </a:rPr>
              <a:t> Президента </a:t>
            </a:r>
            <a:r>
              <a:rPr lang="ru-RU" sz="2400" u="sng" dirty="0" err="1">
                <a:hlinkClick r:id="rId3"/>
              </a:rPr>
              <a:t>України</a:t>
            </a:r>
            <a:r>
              <a:rPr lang="ru-RU" sz="2400" dirty="0"/>
              <a:t>.</a:t>
            </a:r>
          </a:p>
          <a:p>
            <a:r>
              <a:rPr lang="ru-RU" sz="2400" dirty="0"/>
              <a:t>10.01.2011 — Телеканал «</a:t>
            </a:r>
            <a:r>
              <a:rPr lang="ru-RU" sz="2400" dirty="0" err="1"/>
              <a:t>Інтер</a:t>
            </a:r>
            <a:r>
              <a:rPr lang="ru-RU" sz="2400" dirty="0"/>
              <a:t> </a:t>
            </a:r>
            <a:r>
              <a:rPr lang="en-US" sz="2400" dirty="0"/>
              <a:t>HD» </a:t>
            </a:r>
            <a:r>
              <a:rPr lang="ru-RU" sz="2400" dirty="0" err="1"/>
              <a:t>припинив</a:t>
            </a:r>
            <a:r>
              <a:rPr lang="ru-RU" sz="2400" dirty="0"/>
              <a:t> </a:t>
            </a:r>
            <a:r>
              <a:rPr lang="ru-RU" sz="2400" dirty="0" err="1"/>
              <a:t>мовлення</a:t>
            </a:r>
            <a:r>
              <a:rPr lang="ru-RU" sz="2400" dirty="0"/>
              <a:t>.</a:t>
            </a:r>
          </a:p>
          <a:p>
            <a:r>
              <a:rPr lang="ru-RU" sz="2400" dirty="0"/>
              <a:t>18.08.2011 — На </a:t>
            </a:r>
            <a:r>
              <a:rPr lang="ru-RU" sz="2400" dirty="0" err="1"/>
              <a:t>конкурсі</a:t>
            </a:r>
            <a:r>
              <a:rPr lang="ru-RU" sz="2400" dirty="0"/>
              <a:t> цифрового </a:t>
            </a:r>
            <a:r>
              <a:rPr lang="ru-RU" sz="2400" dirty="0" err="1"/>
              <a:t>телебачення</a:t>
            </a:r>
            <a:r>
              <a:rPr lang="ru-RU" sz="2400" dirty="0"/>
              <a:t> «</a:t>
            </a:r>
            <a:r>
              <a:rPr lang="en-US" sz="2400" dirty="0"/>
              <a:t>DVB-T2», </a:t>
            </a:r>
            <a:r>
              <a:rPr lang="ru-RU" sz="2400" dirty="0"/>
              <a:t>право </a:t>
            </a:r>
            <a:r>
              <a:rPr lang="ru-RU" sz="2400" dirty="0" err="1"/>
              <a:t>мовити</a:t>
            </a:r>
            <a:r>
              <a:rPr lang="ru-RU" sz="2400" dirty="0"/>
              <a:t> у </a:t>
            </a:r>
            <a:r>
              <a:rPr lang="en-US" sz="2400" dirty="0"/>
              <a:t>HD </a:t>
            </a:r>
            <a:r>
              <a:rPr lang="ru-RU" sz="2400" dirty="0" err="1"/>
              <a:t>отримали</a:t>
            </a:r>
            <a:r>
              <a:rPr lang="ru-RU" sz="2400" dirty="0"/>
              <a:t> </a:t>
            </a:r>
            <a:r>
              <a:rPr lang="ru-RU" sz="2400" dirty="0" err="1"/>
              <a:t>телеканали</a:t>
            </a:r>
            <a:r>
              <a:rPr lang="ru-RU" sz="2400" dirty="0"/>
              <a:t>: </a:t>
            </a:r>
            <a:r>
              <a:rPr lang="ru-RU" sz="2400" dirty="0" err="1">
                <a:hlinkClick r:id="rId2" tooltip="Інтер (телеканал)"/>
              </a:rPr>
              <a:t>Інтер</a:t>
            </a:r>
            <a:r>
              <a:rPr lang="ru-RU" sz="2400" dirty="0"/>
              <a:t>, </a:t>
            </a:r>
            <a:r>
              <a:rPr lang="ru-RU" sz="2400" dirty="0" err="1">
                <a:hlinkClick r:id="rId4" tooltip="Україна (телеканал)"/>
              </a:rPr>
              <a:t>Україна</a:t>
            </a:r>
            <a:r>
              <a:rPr lang="ru-RU" sz="2400" dirty="0"/>
              <a:t>, </a:t>
            </a:r>
            <a:r>
              <a:rPr lang="ru-RU" sz="2400" dirty="0" err="1"/>
              <a:t>Кіноточка</a:t>
            </a:r>
            <a:r>
              <a:rPr lang="ru-RU" sz="2400" dirty="0"/>
              <a:t>, </a:t>
            </a:r>
            <a:r>
              <a:rPr lang="ru-RU" sz="2400" dirty="0" err="1">
                <a:hlinkClick r:id="rId5" tooltip="Тоніс"/>
              </a:rPr>
              <a:t>Тоніс</a:t>
            </a:r>
            <a:r>
              <a:rPr lang="ru-RU" sz="2400" dirty="0"/>
              <a:t>, Мега, </a:t>
            </a:r>
            <a:r>
              <a:rPr lang="en-US" sz="2400" dirty="0"/>
              <a:t>Enter music, MTV-</a:t>
            </a:r>
            <a:r>
              <a:rPr lang="ru-RU" sz="2400" dirty="0" err="1"/>
              <a:t>Україна</a:t>
            </a:r>
            <a:r>
              <a:rPr lang="ru-RU" sz="2400" dirty="0"/>
              <a:t> та Банк </a:t>
            </a:r>
            <a:r>
              <a:rPr lang="en-US" sz="2400" dirty="0"/>
              <a:t>TV. </a:t>
            </a:r>
            <a:r>
              <a:rPr lang="ru-RU" sz="2400" dirty="0" err="1"/>
              <a:t>Ще</a:t>
            </a:r>
            <a:r>
              <a:rPr lang="ru-RU" sz="2400" dirty="0"/>
              <a:t> 2 канала,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мовитимуть</a:t>
            </a:r>
            <a:r>
              <a:rPr lang="ru-RU" sz="2400" dirty="0"/>
              <a:t> у </a:t>
            </a:r>
            <a:r>
              <a:rPr lang="en-US" sz="2400" dirty="0"/>
              <a:t>HD, </a:t>
            </a:r>
            <a:r>
              <a:rPr lang="ru-RU" sz="2400" dirty="0" err="1"/>
              <a:t>оберуть</a:t>
            </a:r>
            <a:r>
              <a:rPr lang="ru-RU" sz="2400" dirty="0"/>
              <a:t> </a:t>
            </a:r>
            <a:r>
              <a:rPr lang="ru-RU" sz="2400" dirty="0" err="1"/>
              <a:t>пізніше</a:t>
            </a:r>
            <a:r>
              <a:rPr lang="ru-RU" sz="2400" dirty="0"/>
              <a:t>. На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місця</a:t>
            </a:r>
            <a:r>
              <a:rPr lang="ru-RU" sz="2400" dirty="0"/>
              <a:t> </a:t>
            </a:r>
            <a:r>
              <a:rPr lang="ru-RU" sz="2400" dirty="0" err="1"/>
              <a:t>претендують</a:t>
            </a:r>
            <a:r>
              <a:rPr lang="ru-RU" sz="2400" dirty="0"/>
              <a:t>: </a:t>
            </a:r>
            <a:r>
              <a:rPr lang="en-US" sz="2400" dirty="0">
                <a:hlinkClick r:id="rId6" tooltip="ICTV"/>
              </a:rPr>
              <a:t>ICTV</a:t>
            </a:r>
            <a:r>
              <a:rPr lang="en-US" sz="2400" dirty="0"/>
              <a:t>, </a:t>
            </a:r>
            <a:r>
              <a:rPr lang="ru-RU" sz="2400" dirty="0" err="1">
                <a:hlinkClick r:id="rId7" tooltip="Новий канал"/>
              </a:rPr>
              <a:t>Новий</a:t>
            </a:r>
            <a:r>
              <a:rPr lang="ru-RU" sz="2400" dirty="0">
                <a:hlinkClick r:id="rId7" tooltip="Новий канал"/>
              </a:rPr>
              <a:t> канал</a:t>
            </a:r>
            <a:r>
              <a:rPr lang="ru-RU" sz="2400" dirty="0"/>
              <a:t>, М1, </a:t>
            </a:r>
            <a:r>
              <a:rPr lang="ru-RU" sz="2400" dirty="0">
                <a:hlinkClick r:id="rId8" tooltip="СТБ"/>
              </a:rPr>
              <a:t>СТБ</a:t>
            </a:r>
            <a:r>
              <a:rPr lang="ru-RU" sz="2400" dirty="0"/>
              <a:t>, «</a:t>
            </a:r>
            <a:r>
              <a:rPr lang="ru-RU" sz="2400" dirty="0" err="1"/>
              <a:t>Хокей</a:t>
            </a:r>
            <a:r>
              <a:rPr lang="ru-RU" sz="2400" dirty="0"/>
              <a:t>», </a:t>
            </a:r>
            <a:r>
              <a:rPr lang="ru-RU" sz="2400" dirty="0">
                <a:hlinkClick r:id="rId9" tooltip="Національна телекомпанія України"/>
              </a:rPr>
              <a:t>НТКУ</a:t>
            </a:r>
            <a:r>
              <a:rPr lang="ru-RU" sz="2400" dirty="0"/>
              <a:t> (Перший).</a:t>
            </a:r>
          </a:p>
          <a:p>
            <a:r>
              <a:rPr lang="ru-RU" sz="2400" dirty="0" err="1"/>
              <a:t>Ці</a:t>
            </a:r>
            <a:r>
              <a:rPr lang="ru-RU" sz="2400" dirty="0"/>
              <a:t> 8 (у </a:t>
            </a:r>
            <a:r>
              <a:rPr lang="ru-RU" sz="2400" dirty="0" err="1"/>
              <a:t>майбутньому</a:t>
            </a:r>
            <a:r>
              <a:rPr lang="ru-RU" sz="2400" dirty="0"/>
              <a:t> 10) </a:t>
            </a:r>
            <a:r>
              <a:rPr lang="ru-RU" sz="2400" dirty="0" err="1"/>
              <a:t>каналів</a:t>
            </a:r>
            <a:r>
              <a:rPr lang="ru-RU" sz="2400" dirty="0"/>
              <a:t> </a:t>
            </a:r>
            <a:r>
              <a:rPr lang="ru-RU" sz="2400" dirty="0" err="1"/>
              <a:t>будуть</a:t>
            </a:r>
            <a:r>
              <a:rPr lang="ru-RU" sz="2400" dirty="0"/>
              <a:t> </a:t>
            </a:r>
            <a:r>
              <a:rPr lang="ru-RU" sz="2400" dirty="0" err="1"/>
              <a:t>мовити</a:t>
            </a:r>
            <a:r>
              <a:rPr lang="ru-RU" sz="2400" dirty="0"/>
              <a:t> у «</a:t>
            </a:r>
            <a:r>
              <a:rPr lang="en-US" sz="2400" dirty="0"/>
              <a:t>DVB-T2» — </a:t>
            </a:r>
            <a:r>
              <a:rPr lang="ru-RU" sz="2400" dirty="0" err="1"/>
              <a:t>безкоштовно</a:t>
            </a:r>
            <a:r>
              <a:rPr lang="ru-RU" sz="2400" dirty="0"/>
              <a:t>.</a:t>
            </a:r>
          </a:p>
          <a:p>
            <a:r>
              <a:rPr lang="ru-RU" sz="2400" dirty="0"/>
              <a:t>01.12.2011 — Телеканал </a:t>
            </a:r>
            <a:r>
              <a:rPr lang="ru-RU" sz="2400" dirty="0">
                <a:hlinkClick r:id="rId5" tooltip="Тоніс"/>
              </a:rPr>
              <a:t>«</a:t>
            </a:r>
            <a:r>
              <a:rPr lang="ru-RU" sz="2400" dirty="0" err="1">
                <a:hlinkClick r:id="rId5" tooltip="Тоніс"/>
              </a:rPr>
              <a:t>Тоніс</a:t>
            </a:r>
            <a:r>
              <a:rPr lang="ru-RU" sz="2400" dirty="0">
                <a:hlinkClick r:id="rId5" tooltip="Тоніс"/>
              </a:rPr>
              <a:t>»</a:t>
            </a:r>
            <a:r>
              <a:rPr lang="ru-RU" sz="2400" dirty="0"/>
              <a:t> — першим з 8 </a:t>
            </a:r>
            <a:r>
              <a:rPr lang="ru-RU" sz="2400" dirty="0" err="1"/>
              <a:t>обраних</a:t>
            </a:r>
            <a:r>
              <a:rPr lang="ru-RU" sz="2400" dirty="0"/>
              <a:t> </a:t>
            </a:r>
            <a:r>
              <a:rPr lang="ru-RU" sz="2400" dirty="0" err="1"/>
              <a:t>каналів</a:t>
            </a:r>
            <a:r>
              <a:rPr lang="ru-RU" sz="2400" dirty="0"/>
              <a:t> </a:t>
            </a:r>
            <a:r>
              <a:rPr lang="ru-RU" sz="2400" dirty="0" err="1"/>
              <a:t>почне</a:t>
            </a:r>
            <a:r>
              <a:rPr lang="ru-RU" sz="2400" dirty="0"/>
              <a:t> </a:t>
            </a:r>
            <a:r>
              <a:rPr lang="ru-RU" sz="2400" dirty="0" err="1"/>
              <a:t>мовити</a:t>
            </a:r>
            <a:r>
              <a:rPr lang="ru-RU" sz="2400" dirty="0"/>
              <a:t> у </a:t>
            </a:r>
            <a:r>
              <a:rPr lang="en-US" sz="2400" dirty="0"/>
              <a:t>HD.</a:t>
            </a:r>
          </a:p>
        </p:txBody>
      </p:sp>
    </p:spTree>
    <p:extLst>
      <p:ext uri="{BB962C8B-B14F-4D97-AF65-F5344CB8AC3E}">
        <p14:creationId xmlns:p14="http://schemas.microsoft.com/office/powerpoint/2010/main" val="2638470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0"/>
            <a:ext cx="8596668" cy="1320800"/>
          </a:xfrm>
        </p:spPr>
        <p:txBody>
          <a:bodyPr/>
          <a:lstStyle/>
          <a:p>
            <a:pPr algn="ctr"/>
            <a:r>
              <a:rPr lang="uk-UA" i="1" dirty="0">
                <a:solidFill>
                  <a:schemeClr val="tx1"/>
                </a:solidFill>
              </a:rPr>
              <a:t>Лекція </a:t>
            </a:r>
            <a:r>
              <a:rPr lang="uk-UA" i="1" dirty="0" smtClean="0">
                <a:solidFill>
                  <a:schemeClr val="tx1"/>
                </a:solidFill>
              </a:rPr>
              <a:t>1</a:t>
            </a:r>
            <a:r>
              <a:rPr lang="en-US" i="1" dirty="0" smtClean="0">
                <a:solidFill>
                  <a:schemeClr val="tx1"/>
                </a:solidFill>
              </a:rPr>
              <a:t>3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uk-UA" b="1" i="1" dirty="0" smtClean="0">
                <a:solidFill>
                  <a:schemeClr val="tx1"/>
                </a:solidFill>
              </a:rPr>
              <a:t>«</a:t>
            </a:r>
            <a:r>
              <a:rPr lang="en-US" b="1" dirty="0">
                <a:solidFill>
                  <a:schemeClr val="tx1"/>
                </a:solidFill>
              </a:rPr>
              <a:t>C</a:t>
            </a:r>
            <a:r>
              <a:rPr lang="uk-UA" b="1" dirty="0" err="1" smtClean="0">
                <a:solidFill>
                  <a:schemeClr val="tx1"/>
                </a:solidFill>
              </a:rPr>
              <a:t>истем</a:t>
            </a:r>
            <a:r>
              <a:rPr lang="ru-RU" b="1" dirty="0" smtClean="0">
                <a:solidFill>
                  <a:schemeClr val="tx1"/>
                </a:solidFill>
              </a:rPr>
              <a:t>и</a:t>
            </a: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радіозв’язку</a:t>
            </a:r>
            <a:r>
              <a:rPr lang="uk-UA" dirty="0">
                <a:solidFill>
                  <a:schemeClr val="tx1"/>
                </a:solidFill>
              </a:rPr>
              <a:t>.»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1758" y="1260475"/>
            <a:ext cx="9776851" cy="3880773"/>
          </a:xfrm>
        </p:spPr>
        <p:txBody>
          <a:bodyPr>
            <a:noAutofit/>
          </a:bodyPr>
          <a:lstStyle/>
          <a:p>
            <a:pPr lvl="0"/>
            <a:r>
              <a:rPr lang="uk-UA" sz="4000" i="1" dirty="0"/>
              <a:t>Системи мовлення і телебачення</a:t>
            </a:r>
            <a:r>
              <a:rPr lang="uk-UA" sz="4000" i="1" dirty="0" smtClean="0"/>
              <a:t>.</a:t>
            </a:r>
          </a:p>
          <a:p>
            <a:pPr lvl="0"/>
            <a:endParaRPr lang="uk-UA" sz="3800" i="1" dirty="0"/>
          </a:p>
        </p:txBody>
      </p:sp>
      <p:pic>
        <p:nvPicPr>
          <p:cNvPr id="1026" name="Picture 2" descr="News — Berezanka council administration. Nikolaev region, Ukraine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2" y="2009774"/>
            <a:ext cx="6672884" cy="4105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8104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1538"/>
            <a:ext cx="10631606" cy="6826462"/>
          </a:xfrm>
        </p:spPr>
        <p:txBody>
          <a:bodyPr>
            <a:normAutofit fontScale="92500" lnSpcReduction="10000"/>
          </a:bodyPr>
          <a:lstStyle/>
          <a:p>
            <a:r>
              <a:rPr lang="uk-UA" sz="2400" dirty="0" smtClean="0"/>
              <a:t>На ранніх стадіях розвитку, телебачення використовувало поєднання </a:t>
            </a:r>
            <a:r>
              <a:rPr lang="uk-UA" sz="2400" dirty="0" smtClean="0">
                <a:hlinkClick r:id="rId2" tooltip="Оптика"/>
              </a:rPr>
              <a:t>оптичних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3" tooltip="Механізм"/>
              </a:rPr>
              <a:t>механічних</a:t>
            </a:r>
            <a:r>
              <a:rPr lang="uk-UA" sz="2400" dirty="0" smtClean="0"/>
              <a:t> та </a:t>
            </a:r>
            <a:r>
              <a:rPr lang="uk-UA" sz="2400" dirty="0" smtClean="0">
                <a:hlinkClick r:id="rId4" tooltip="Електроніка"/>
              </a:rPr>
              <a:t>електронних</a:t>
            </a:r>
            <a:r>
              <a:rPr lang="uk-UA" sz="2400" dirty="0" smtClean="0"/>
              <a:t> технологій для отримання, передачі та показу візуальних зображень. Системи телебачення від кінця 1920-х років до сучасних систем використовують тільки оптичні і електронні технології. Однак, знання, отримані при роботі з електромеханічними системами, мали вирішальне значення в розвитку повністю електронного телебачення.</a:t>
            </a:r>
          </a:p>
          <a:p>
            <a:r>
              <a:rPr lang="uk-UA" sz="2400" dirty="0" smtClean="0"/>
              <a:t>Перші зображення, передані з використанням електрики, були відправлені давніми механічними </a:t>
            </a:r>
            <a:r>
              <a:rPr lang="uk-UA" sz="2400" dirty="0" smtClean="0">
                <a:hlinkClick r:id="rId5" tooltip="Факс"/>
              </a:rPr>
              <a:t>факсами</a:t>
            </a:r>
            <a:r>
              <a:rPr lang="uk-UA" sz="2400" dirty="0" smtClean="0"/>
              <a:t>, у тому числі </a:t>
            </a:r>
            <a:r>
              <a:rPr lang="uk-UA" sz="2400" dirty="0" err="1" smtClean="0">
                <a:hlinkClick r:id="rId6" tooltip="Пантелеграф"/>
              </a:rPr>
              <a:t>пантелеграфами</a:t>
            </a:r>
            <a:r>
              <a:rPr lang="uk-UA" sz="2400" dirty="0" smtClean="0"/>
              <a:t>, опрацьованими в кінці дев'ятнадцятого століття. Концепція передачі за допомогою </a:t>
            </a:r>
            <a:r>
              <a:rPr lang="uk-UA" sz="2400" dirty="0" smtClean="0">
                <a:hlinkClick r:id="rId7" tooltip="Електрика"/>
              </a:rPr>
              <a:t>електрики</a:t>
            </a:r>
            <a:r>
              <a:rPr lang="uk-UA" sz="2400" dirty="0" smtClean="0"/>
              <a:t>, рухомих телевізійних зображень, вперше з'явилася в 1878 році, невдовзі після винаходу </a:t>
            </a:r>
            <a:r>
              <a:rPr lang="uk-UA" sz="2400" dirty="0" smtClean="0">
                <a:hlinkClick r:id="rId8" tooltip="Телефон"/>
              </a:rPr>
              <a:t>телефону</a:t>
            </a:r>
            <a:r>
              <a:rPr lang="uk-UA" sz="2400" dirty="0" smtClean="0"/>
              <a:t>, як </a:t>
            </a:r>
            <a:r>
              <a:rPr lang="uk-UA" sz="2400" dirty="0" err="1" smtClean="0">
                <a:hlinkClick r:id="rId9" tooltip="Телефоноскоп (ще не написана)"/>
              </a:rPr>
              <a:t>телефоноскоп</a:t>
            </a:r>
            <a:r>
              <a:rPr lang="uk-UA" sz="2400" dirty="0" smtClean="0"/>
              <a:t>. Думка, що, коли-небудь, </a:t>
            </a:r>
            <a:r>
              <a:rPr lang="uk-UA" sz="2400" dirty="0" smtClean="0">
                <a:hlinkClick r:id="rId10" tooltip="Світло"/>
              </a:rPr>
              <a:t>світло</a:t>
            </a:r>
            <a:r>
              <a:rPr lang="uk-UA" sz="2400" dirty="0" smtClean="0"/>
              <a:t> можна буде передати по мідних дротах як звуки, у той час, була витвором уяви авторів </a:t>
            </a:r>
            <a:r>
              <a:rPr lang="uk-UA" sz="2400" dirty="0" smtClean="0">
                <a:hlinkClick r:id="rId11" tooltip="Наукова фантастика"/>
              </a:rPr>
              <a:t>наукової фантастики</a:t>
            </a:r>
            <a:r>
              <a:rPr lang="uk-UA" sz="2400" dirty="0" smtClean="0"/>
              <a:t>.</a:t>
            </a:r>
          </a:p>
          <a:p>
            <a:r>
              <a:rPr lang="uk-UA" sz="2400" dirty="0" smtClean="0"/>
              <a:t>Ідея використовувати </a:t>
            </a:r>
            <a:r>
              <a:rPr lang="uk-UA" sz="2400" dirty="0" smtClean="0">
                <a:hlinkClick r:id="rId12" tooltip="Сканер"/>
              </a:rPr>
              <a:t>сканування</a:t>
            </a:r>
            <a:r>
              <a:rPr lang="uk-UA" sz="2400" dirty="0" smtClean="0"/>
              <a:t> для передачі зображень була фактично впроваджена в практику в 1881 році у </a:t>
            </a:r>
            <a:r>
              <a:rPr lang="uk-UA" sz="2400" dirty="0" err="1" smtClean="0">
                <a:hlinkClick r:id="rId6" tooltip="Пантелеграф"/>
              </a:rPr>
              <a:t>пантелеграфах</a:t>
            </a:r>
            <a:r>
              <a:rPr lang="uk-UA" sz="2400" dirty="0" smtClean="0"/>
              <a:t>, за допомогою </a:t>
            </a:r>
            <a:r>
              <a:rPr lang="uk-UA" sz="2400" dirty="0" smtClean="0">
                <a:hlinkClick r:id="rId13" tooltip="Маятник"/>
              </a:rPr>
              <a:t>маятникоподібного</a:t>
            </a:r>
            <a:r>
              <a:rPr lang="uk-UA" sz="2400" dirty="0" smtClean="0"/>
              <a:t> механізму сканування. З цього часу сканування, у тій чи іншій формі, використовується майже в кожній технології передачі зображення, включаючи сучасні телевізор. Це концепція </a:t>
            </a:r>
            <a:r>
              <a:rPr lang="uk-UA" sz="2400" dirty="0" smtClean="0">
                <a:hlinkClick r:id="rId14" tooltip="Растеризація"/>
              </a:rPr>
              <a:t>«</a:t>
            </a:r>
            <a:r>
              <a:rPr lang="uk-UA" sz="2400" dirty="0" err="1" smtClean="0">
                <a:hlinkClick r:id="rId14" tooltip="Растеризація"/>
              </a:rPr>
              <a:t>растеризації</a:t>
            </a:r>
            <a:r>
              <a:rPr lang="uk-UA" sz="2400" dirty="0" smtClean="0">
                <a:hlinkClick r:id="rId14" tooltip="Растеризація"/>
              </a:rPr>
              <a:t>»</a:t>
            </a:r>
            <a:r>
              <a:rPr lang="uk-UA" sz="2400" dirty="0" smtClean="0"/>
              <a:t>, процес перетворення візуального образу в потік електричних імпульсів.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745438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686197" cy="6858000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У 1884 році </a:t>
            </a:r>
            <a:r>
              <a:rPr lang="uk-UA" sz="2400" dirty="0" smtClean="0">
                <a:hlinkClick r:id="rId2" tooltip="Пауль Ґотліб Ніпков (ще не написана)"/>
              </a:rPr>
              <a:t>Пауль </a:t>
            </a:r>
            <a:r>
              <a:rPr lang="uk-UA" sz="2400" dirty="0" err="1" smtClean="0">
                <a:hlinkClick r:id="rId2" tooltip="Пауль Ґотліб Ніпков (ще не написана)"/>
              </a:rPr>
              <a:t>Ґотліб</a:t>
            </a:r>
            <a:r>
              <a:rPr lang="uk-UA" sz="2400" dirty="0" smtClean="0">
                <a:hlinkClick r:id="rId2" tooltip="Пауль Ґотліб Ніпков (ще не написана)"/>
              </a:rPr>
              <a:t> </a:t>
            </a:r>
            <a:r>
              <a:rPr lang="uk-UA" sz="2400" dirty="0" err="1" smtClean="0">
                <a:hlinkClick r:id="rId2" tooltip="Пауль Ґотліб Ніпков (ще не написана)"/>
              </a:rPr>
              <a:t>Ніпков</a:t>
            </a:r>
            <a:r>
              <a:rPr lang="uk-UA" sz="2400" dirty="0" smtClean="0"/>
              <a:t>, 23-річний студент університету в </a:t>
            </a:r>
            <a:r>
              <a:rPr lang="uk-UA" sz="2400" dirty="0" smtClean="0">
                <a:hlinkClick r:id="rId3" tooltip="Німеччина"/>
              </a:rPr>
              <a:t>Німеччині</a:t>
            </a:r>
            <a:r>
              <a:rPr lang="uk-UA" sz="2400" dirty="0" smtClean="0"/>
              <a:t>, запатентував першу електромеханічну систему телебачення, яка використовувала </a:t>
            </a:r>
            <a:r>
              <a:rPr lang="uk-UA" sz="2400" dirty="0" err="1" smtClean="0">
                <a:hlinkClick r:id="rId4" tooltip="Диск Ніпкова"/>
              </a:rPr>
              <a:t>сканувальний</a:t>
            </a:r>
            <a:r>
              <a:rPr lang="uk-UA" sz="2400" dirty="0" smtClean="0">
                <a:hlinkClick r:id="rId4" tooltip="Диск Ніпкова"/>
              </a:rPr>
              <a:t> диск</a:t>
            </a:r>
            <a:r>
              <a:rPr lang="uk-UA" sz="2400" dirty="0" smtClean="0"/>
              <a:t>, що обертався переміщаючи спіральні ряди отворів, через які здійснювалась </a:t>
            </a:r>
            <a:r>
              <a:rPr lang="uk-UA" sz="2400" dirty="0" err="1" smtClean="0"/>
              <a:t>растеризація</a:t>
            </a:r>
            <a:r>
              <a:rPr lang="uk-UA" sz="2400" dirty="0" smtClean="0"/>
              <a:t>. Отвори були розташовані на рівних </a:t>
            </a:r>
            <a:r>
              <a:rPr lang="uk-UA" sz="2400" dirty="0" smtClean="0">
                <a:hlinkClick r:id="rId5" tooltip="Кут"/>
              </a:rPr>
              <a:t>кутових</a:t>
            </a:r>
            <a:r>
              <a:rPr lang="uk-UA" sz="2400" dirty="0" smtClean="0"/>
              <a:t> інтервалах, кожен оберт диска дозволяв світлу проникати через кожний отвір на світлочутливий </a:t>
            </a:r>
            <a:r>
              <a:rPr lang="uk-UA" sz="2400" dirty="0" smtClean="0">
                <a:hlinkClick r:id="rId6" tooltip="Селен"/>
              </a:rPr>
              <a:t>селеновий</a:t>
            </a:r>
            <a:r>
              <a:rPr lang="uk-UA" sz="2400" dirty="0" smtClean="0"/>
              <a:t> </a:t>
            </a:r>
            <a:r>
              <a:rPr lang="uk-UA" sz="2400" dirty="0" smtClean="0">
                <a:hlinkClick r:id="rId7" tooltip="Сенсор"/>
              </a:rPr>
              <a:t>сенсор</a:t>
            </a:r>
            <a:r>
              <a:rPr lang="uk-UA" sz="2400" dirty="0" smtClean="0"/>
              <a:t>, який виробляв електричні імпульси. Коли зображення фокусувалося на обертовому диску, кожна дірка здійснювала горизонтальний «зріз» всього зображення.</a:t>
            </a:r>
          </a:p>
          <a:p>
            <a:r>
              <a:rPr lang="uk-UA" sz="2400" dirty="0" smtClean="0"/>
              <a:t>Винахід </a:t>
            </a:r>
            <a:r>
              <a:rPr lang="uk-UA" sz="2400" dirty="0" err="1" smtClean="0"/>
              <a:t>Ніпкова</a:t>
            </a:r>
            <a:r>
              <a:rPr lang="uk-UA" sz="2400" dirty="0" smtClean="0"/>
              <a:t> не використовувався у практиці аж до розвитку технології </a:t>
            </a:r>
            <a:r>
              <a:rPr lang="uk-UA" sz="2400" dirty="0" smtClean="0">
                <a:hlinkClick r:id="rId8" tooltip="Електровакуумна лампа"/>
              </a:rPr>
              <a:t>лампових</a:t>
            </a:r>
            <a:r>
              <a:rPr lang="uk-UA" sz="2400" dirty="0" smtClean="0"/>
              <a:t> </a:t>
            </a:r>
            <a:r>
              <a:rPr lang="uk-UA" sz="2400" dirty="0" smtClean="0">
                <a:hlinkClick r:id="rId9" tooltip="Підсилювач"/>
              </a:rPr>
              <a:t>підсилювачів</a:t>
            </a:r>
            <a:r>
              <a:rPr lang="uk-UA" sz="2400" dirty="0" smtClean="0"/>
              <a:t>. Пристрій надавався, як і раніше, лише для передачі </a:t>
            </a:r>
            <a:r>
              <a:rPr lang="uk-UA" sz="2400" dirty="0" smtClean="0">
                <a:hlinkClick r:id="rId10" tooltip="Зображення"/>
              </a:rPr>
              <a:t>півтонових зображень</a:t>
            </a:r>
            <a:r>
              <a:rPr lang="uk-UA" sz="2400" dirty="0" smtClean="0"/>
              <a:t> представлених рівновіддаленими точками різного розміру по </a:t>
            </a:r>
            <a:r>
              <a:rPr lang="uk-UA" sz="2400" dirty="0" smtClean="0">
                <a:hlinkClick r:id="rId11" tooltip="Телеграф"/>
              </a:rPr>
              <a:t>телеграфних</a:t>
            </a:r>
            <a:r>
              <a:rPr lang="uk-UA" sz="2400" dirty="0" smtClean="0"/>
              <a:t> або телефонних лініях. Пізніше в конструкції використовували рухомий дзеркальний барабанний сканер для зняття зображення та </a:t>
            </a:r>
            <a:r>
              <a:rPr lang="uk-UA" sz="2400" dirty="0" smtClean="0">
                <a:hlinkClick r:id="rId12" tooltip="Електронно-променева трубка"/>
              </a:rPr>
              <a:t>електронно-променеві трубки</a:t>
            </a:r>
            <a:r>
              <a:rPr lang="uk-UA" sz="2400" dirty="0" smtClean="0"/>
              <a:t>, як пристрій відображення, але передавання рухомих зображень, як і раніше, не було можливим, в основному, через значну інерційність рухомих частин та погану чутливість селенових давачів.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605186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467834" cy="6858000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Використовуючи диск </a:t>
            </a:r>
            <a:r>
              <a:rPr lang="uk-UA" sz="2400" dirty="0" err="1" smtClean="0"/>
              <a:t>Ніпкова</a:t>
            </a:r>
            <a:r>
              <a:rPr lang="uk-UA" sz="2400" dirty="0" smtClean="0"/>
              <a:t>, </a:t>
            </a:r>
            <a:r>
              <a:rPr lang="uk-UA" sz="2400" dirty="0" smtClean="0">
                <a:hlinkClick r:id="rId2" tooltip="Шотландія"/>
              </a:rPr>
              <a:t>шотландському</a:t>
            </a:r>
            <a:r>
              <a:rPr lang="uk-UA" sz="2400" dirty="0" smtClean="0"/>
              <a:t> винахідникові </a:t>
            </a:r>
            <a:r>
              <a:rPr lang="uk-UA" sz="2400" dirty="0" smtClean="0">
                <a:hlinkClick r:id="rId3" tooltip="Джон Лоґі Берд"/>
              </a:rPr>
              <a:t>Джону </a:t>
            </a:r>
            <a:r>
              <a:rPr lang="uk-UA" sz="2400" dirty="0" err="1" smtClean="0">
                <a:hlinkClick r:id="rId3" tooltip="Джон Лоґі Берд"/>
              </a:rPr>
              <a:t>Лоґі</a:t>
            </a:r>
            <a:r>
              <a:rPr lang="uk-UA" sz="2400" dirty="0" smtClean="0">
                <a:hlinkClick r:id="rId3" tooltip="Джон Лоґі Берд"/>
              </a:rPr>
              <a:t> Берду</a:t>
            </a:r>
            <a:r>
              <a:rPr lang="uk-UA" sz="2400" dirty="0" smtClean="0"/>
              <a:t> в </a:t>
            </a:r>
            <a:r>
              <a:rPr lang="uk-UA" sz="2400" dirty="0" smtClean="0">
                <a:hlinkClick r:id="rId4" tooltip="Лондон"/>
              </a:rPr>
              <a:t>Лондоні</a:t>
            </a:r>
            <a:r>
              <a:rPr lang="uk-UA" sz="2400" dirty="0" smtClean="0"/>
              <a:t> в 1925 році вдалося продемонструвати передачу зображення рухомого силуету</a:t>
            </a:r>
            <a:r>
              <a:rPr lang="uk-UA" sz="2400" baseline="30000" dirty="0" smtClean="0"/>
              <a:t> </a:t>
            </a:r>
            <a:r>
              <a:rPr lang="uk-UA" sz="2400" dirty="0" smtClean="0"/>
              <a:t>і рухомого </a:t>
            </a:r>
            <a:r>
              <a:rPr lang="uk-UA" sz="2400" dirty="0" smtClean="0">
                <a:hlinkClick r:id="rId5" tooltip="Випромінювання монохроматичне"/>
              </a:rPr>
              <a:t>монохроматичного</a:t>
            </a:r>
            <a:r>
              <a:rPr lang="uk-UA" sz="2400" dirty="0" smtClean="0"/>
              <a:t> зображення в 1926 році. </a:t>
            </a:r>
            <a:r>
              <a:rPr lang="uk-UA" sz="2400" dirty="0" err="1" smtClean="0"/>
              <a:t>Сканувальний</a:t>
            </a:r>
            <a:r>
              <a:rPr lang="uk-UA" sz="2400" dirty="0" smtClean="0"/>
              <a:t> диск Берда, з подвійною спіраллю </a:t>
            </a:r>
            <a:r>
              <a:rPr lang="uk-UA" sz="2400" dirty="0" smtClean="0">
                <a:hlinkClick r:id="rId6" tooltip="Лінза"/>
              </a:rPr>
              <a:t>лінз</a:t>
            </a:r>
            <a:r>
              <a:rPr lang="uk-UA" sz="2400" dirty="0" smtClean="0"/>
              <a:t>, давав зображення з роздільною здатністю 30 ліній, достатньою, щоб розгледіти обличчя людини</a:t>
            </a:r>
            <a:r>
              <a:rPr lang="ru-RU" sz="2400" dirty="0" smtClean="0"/>
              <a:t>.</a:t>
            </a:r>
            <a:r>
              <a:rPr lang="ru-RU" sz="2400" dirty="0"/>
              <a:t> </a:t>
            </a:r>
            <a:r>
              <a:rPr lang="uk-UA" sz="2400" dirty="0" smtClean="0"/>
              <a:t>Це</a:t>
            </a:r>
            <a:r>
              <a:rPr lang="ru-RU" sz="2400" dirty="0" smtClean="0"/>
              <a:t> </a:t>
            </a:r>
            <a:r>
              <a:rPr lang="uk-UA" sz="2400" dirty="0" smtClean="0"/>
              <a:t>демонстрація Берда, зазвичай, вважається першою у світі справжньою демонстрацією телебачення, хоч механічні телевізійні пристрої віддавна не використовуються. </a:t>
            </a:r>
            <a:r>
              <a:rPr lang="uk-UA" sz="2400" dirty="0" err="1" smtClean="0"/>
              <a:t>Примітно</a:t>
            </a:r>
            <a:r>
              <a:rPr lang="uk-UA" sz="2400" dirty="0" smtClean="0"/>
              <a:t>, що в 1927 році Берд також винайшов першу у світі систему </a:t>
            </a:r>
            <a:r>
              <a:rPr lang="uk-UA" sz="2400" dirty="0" smtClean="0">
                <a:hlinkClick r:id="rId7" tooltip="Відео"/>
              </a:rPr>
              <a:t>відеозапису</a:t>
            </a:r>
            <a:r>
              <a:rPr lang="uk-UA" sz="2400" dirty="0" smtClean="0"/>
              <a:t> </a:t>
            </a:r>
            <a:r>
              <a:rPr lang="ru-RU" sz="2400" dirty="0" smtClean="0"/>
              <a:t>«</a:t>
            </a:r>
            <a:r>
              <a:rPr lang="ru-RU" sz="2400" dirty="0" err="1"/>
              <a:t>відеофон</a:t>
            </a:r>
            <a:r>
              <a:rPr lang="ru-RU" sz="2400" dirty="0"/>
              <a:t>» (</a:t>
            </a:r>
            <a:r>
              <a:rPr lang="ru-RU" sz="2400" dirty="0">
                <a:hlinkClick r:id="rId8" tooltip="Англійська мова"/>
              </a:rPr>
              <a:t>англ.</a:t>
            </a:r>
            <a:r>
              <a:rPr lang="ru-RU" sz="2400" dirty="0"/>
              <a:t> </a:t>
            </a:r>
            <a:r>
              <a:rPr lang="en-US" sz="2400" i="1" dirty="0" err="1"/>
              <a:t>Phonovision</a:t>
            </a:r>
            <a:r>
              <a:rPr lang="en-US" sz="2400" dirty="0"/>
              <a:t>): </a:t>
            </a:r>
            <a:r>
              <a:rPr lang="ru-RU" sz="2400" dirty="0"/>
              <a:t>шляхом </a:t>
            </a:r>
            <a:r>
              <a:rPr lang="ru-RU" sz="2400" dirty="0" err="1"/>
              <a:t>модуляції</a:t>
            </a:r>
            <a:r>
              <a:rPr lang="ru-RU" sz="2400" dirty="0"/>
              <a:t> </a:t>
            </a:r>
            <a:r>
              <a:rPr lang="ru-RU" sz="2400" dirty="0" err="1"/>
              <a:t>вихідного</a:t>
            </a:r>
            <a:r>
              <a:rPr lang="ru-RU" sz="2400" dirty="0"/>
              <a:t> сигналу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телекамери</a:t>
            </a:r>
            <a:r>
              <a:rPr lang="ru-RU" sz="2400" dirty="0"/>
              <a:t> до звукового </a:t>
            </a:r>
            <a:r>
              <a:rPr lang="ru-RU" sz="2400" dirty="0" err="1"/>
              <a:t>діапазону</a:t>
            </a:r>
            <a:r>
              <a:rPr lang="ru-RU" sz="2400" dirty="0"/>
              <a:t>, </a:t>
            </a:r>
            <a:r>
              <a:rPr lang="ru-RU" sz="2400" dirty="0" err="1"/>
              <a:t>він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 в </a:t>
            </a:r>
            <a:r>
              <a:rPr lang="ru-RU" sz="2400" dirty="0" err="1"/>
              <a:t>змозі</a:t>
            </a:r>
            <a:r>
              <a:rPr lang="ru-RU" sz="2400" dirty="0"/>
              <a:t> </a:t>
            </a:r>
            <a:r>
              <a:rPr lang="ru-RU" sz="2400" dirty="0" err="1"/>
              <a:t>записати</a:t>
            </a:r>
            <a:r>
              <a:rPr lang="ru-RU" sz="2400" dirty="0"/>
              <a:t> сигнал на 10-дюймовому восковому </a:t>
            </a:r>
            <a:r>
              <a:rPr lang="ru-RU" sz="2400" dirty="0" err="1"/>
              <a:t>аудіо</a:t>
            </a:r>
            <a:r>
              <a:rPr lang="ru-RU" sz="2400" dirty="0"/>
              <a:t> </a:t>
            </a:r>
            <a:r>
              <a:rPr lang="ru-RU" sz="2400" dirty="0" err="1"/>
              <a:t>дискові</a:t>
            </a:r>
            <a:r>
              <a:rPr lang="ru-RU" sz="2400" dirty="0"/>
              <a:t> за </a:t>
            </a:r>
            <a:r>
              <a:rPr lang="ru-RU" sz="2400" dirty="0" err="1"/>
              <a:t>допомогою</a:t>
            </a:r>
            <a:r>
              <a:rPr lang="ru-RU" sz="2400" dirty="0"/>
              <a:t> </a:t>
            </a:r>
            <a:r>
              <a:rPr lang="uk-UA" sz="2400" dirty="0" smtClean="0"/>
              <a:t>звичайної технології </a:t>
            </a:r>
            <a:r>
              <a:rPr lang="uk-UA" sz="2400" dirty="0" err="1" smtClean="0"/>
              <a:t>аудіозапису</a:t>
            </a:r>
            <a:r>
              <a:rPr lang="uk-UA" sz="2400" dirty="0" smtClean="0"/>
              <a:t>. Кілька записів з Бердового «</a:t>
            </a:r>
            <a:r>
              <a:rPr lang="uk-UA" sz="2400" dirty="0" err="1" smtClean="0"/>
              <a:t>відеофону</a:t>
            </a:r>
            <a:r>
              <a:rPr lang="uk-UA" sz="2400" dirty="0" smtClean="0"/>
              <a:t>» вижили, були в 1990-х роках розшифровані і </a:t>
            </a:r>
            <a:r>
              <a:rPr lang="uk-UA" sz="2400" dirty="0" err="1" smtClean="0"/>
              <a:t>рендеровані</a:t>
            </a:r>
            <a:r>
              <a:rPr lang="uk-UA" sz="2400" dirty="0" smtClean="0"/>
              <a:t>, з використанням сучасних технологій обробки цифрових сигналів, у видимі зображення</a:t>
            </a:r>
            <a:r>
              <a:rPr lang="ru-RU" sz="24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79318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1158538" cy="6858000"/>
          </a:xfrm>
        </p:spPr>
        <p:txBody>
          <a:bodyPr>
            <a:normAutofit fontScale="92500" lnSpcReduction="20000"/>
          </a:bodyPr>
          <a:lstStyle/>
          <a:p>
            <a:r>
              <a:rPr lang="uk-UA" sz="2400" dirty="0" smtClean="0"/>
              <a:t>У 1907 році, російський вчений </a:t>
            </a:r>
            <a:r>
              <a:rPr lang="uk-UA" sz="2400" dirty="0" smtClean="0">
                <a:hlinkClick r:id="rId2" tooltip="Розінг Борис Львович"/>
              </a:rPr>
              <a:t>Борис </a:t>
            </a:r>
            <a:r>
              <a:rPr lang="uk-UA" sz="2400" dirty="0" err="1" smtClean="0">
                <a:hlinkClick r:id="rId2" tooltip="Розінг Борис Львович"/>
              </a:rPr>
              <a:t>Розінг</a:t>
            </a:r>
            <a:r>
              <a:rPr lang="uk-UA" sz="2400" dirty="0" smtClean="0"/>
              <a:t> запатентував, а в 1911 році продемонстрував вперше в світі </a:t>
            </a:r>
            <a:r>
              <a:rPr lang="uk-UA" sz="2400" dirty="0" err="1" smtClean="0"/>
              <a:t>напів</a:t>
            </a:r>
            <a:r>
              <a:rPr lang="uk-UA" sz="2400" dirty="0" smtClean="0"/>
              <a:t>-електронну систему телебачення. Приймальним пристроєм була </a:t>
            </a:r>
            <a:r>
              <a:rPr lang="uk-UA" sz="2400" u="sng" dirty="0" smtClean="0">
                <a:hlinkClick r:id="rId3"/>
              </a:rPr>
              <a:t>електронно-променева трубка</a:t>
            </a:r>
            <a:r>
              <a:rPr lang="uk-UA" sz="2400" dirty="0" smtClean="0"/>
              <a:t> — модифікована автором трубка Брауна. Для передавання нерухомих простих </a:t>
            </a:r>
            <a:r>
              <a:rPr lang="uk-UA" sz="2400" dirty="0" smtClean="0">
                <a:hlinkClick r:id="rId4" tooltip="Геометричний стиль"/>
              </a:rPr>
              <a:t>геометричних</a:t>
            </a:r>
            <a:r>
              <a:rPr lang="uk-UA" sz="2400" dirty="0" smtClean="0"/>
              <a:t> форм, використаний електромеханічний дзеркальний барабанний сканер.</a:t>
            </a:r>
          </a:p>
          <a:p>
            <a:r>
              <a:rPr lang="ru-RU" sz="2400" dirty="0"/>
              <a:t>1925 року на </a:t>
            </a:r>
            <a:r>
              <a:rPr lang="ru-RU" sz="2400" dirty="0" err="1"/>
              <a:t>транспортній</a:t>
            </a:r>
            <a:r>
              <a:rPr lang="ru-RU" sz="2400" dirty="0"/>
              <a:t> </a:t>
            </a:r>
            <a:r>
              <a:rPr lang="ru-RU" sz="2400" dirty="0" err="1"/>
              <a:t>виставці</a:t>
            </a:r>
            <a:r>
              <a:rPr lang="ru-RU" sz="2400" dirty="0"/>
              <a:t> в </a:t>
            </a:r>
            <a:r>
              <a:rPr lang="uk-UA" sz="2400" dirty="0" smtClean="0"/>
              <a:t>Мюнхені, німецький вчений М. </a:t>
            </a:r>
            <a:r>
              <a:rPr lang="uk-UA" sz="2400" dirty="0" err="1" smtClean="0"/>
              <a:t>Дікманн</a:t>
            </a:r>
            <a:r>
              <a:rPr lang="uk-UA" sz="2400" dirty="0" smtClean="0"/>
              <a:t> демонстрував телевізійну систему з електронними передавальною та приймальною трубками. У передавальному пристрої здійснювалось 50 — рядкове перетворення зображення. Передавались нерухомі зображення схем транспортних магістралей. Система ТБ була здатна передавати рухомі зображення силуетів. На передавальну ЕПТ, </a:t>
            </a:r>
            <a:r>
              <a:rPr lang="ru-RU" sz="2400" dirty="0" smtClean="0"/>
              <a:t>3 </a:t>
            </a:r>
            <a:r>
              <a:rPr lang="ru-RU" sz="2400" dirty="0" err="1"/>
              <a:t>жовтня</a:t>
            </a:r>
            <a:r>
              <a:rPr lang="ru-RU" sz="2400" dirty="0"/>
              <a:t> 1927 року </a:t>
            </a:r>
            <a:r>
              <a:rPr lang="ru-RU" sz="2400" dirty="0" err="1"/>
              <a:t>був</a:t>
            </a:r>
            <a:r>
              <a:rPr lang="ru-RU" sz="2400" dirty="0"/>
              <a:t> </a:t>
            </a:r>
            <a:r>
              <a:rPr lang="ru-RU" sz="2400" dirty="0" err="1"/>
              <a:t>отриманий</a:t>
            </a:r>
            <a:r>
              <a:rPr lang="ru-RU" sz="2400" dirty="0"/>
              <a:t> патент </a:t>
            </a:r>
            <a:r>
              <a:rPr lang="en-US" sz="2400" dirty="0"/>
              <a:t>DE450187 (C) </a:t>
            </a:r>
            <a:r>
              <a:rPr lang="ru-RU" sz="2400" dirty="0"/>
              <a:t>з </a:t>
            </a:r>
            <a:r>
              <a:rPr lang="ru-RU" sz="2400" dirty="0" err="1"/>
              <a:t>пріоритетом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5 </a:t>
            </a:r>
            <a:r>
              <a:rPr lang="ru-RU" sz="2400" dirty="0" err="1"/>
              <a:t>квітня</a:t>
            </a:r>
            <a:r>
              <a:rPr lang="ru-RU" sz="2400" dirty="0"/>
              <a:t> 1925 року.</a:t>
            </a:r>
          </a:p>
          <a:p>
            <a:r>
              <a:rPr lang="uk-UA" sz="2400" dirty="0" smtClean="0"/>
              <a:t>9 листопада 1925 року український винахідник </a:t>
            </a:r>
            <a:r>
              <a:rPr lang="uk-UA" sz="2400" dirty="0" err="1" smtClean="0">
                <a:hlinkClick r:id="rId5" tooltip="Грабовський Борис Павлович"/>
              </a:rPr>
              <a:t>Б.Грабовський</a:t>
            </a:r>
            <a:r>
              <a:rPr lang="uk-UA" sz="2400" dirty="0" smtClean="0"/>
              <a:t> в співавторстві з своїми однодумцями </a:t>
            </a:r>
            <a:r>
              <a:rPr lang="uk-UA" sz="2400" dirty="0" err="1" smtClean="0"/>
              <a:t>Н.Піскуновим</a:t>
            </a:r>
            <a:r>
              <a:rPr lang="uk-UA" sz="2400" dirty="0" smtClean="0"/>
              <a:t> та </a:t>
            </a:r>
            <a:r>
              <a:rPr lang="uk-UA" sz="2400" dirty="0" err="1" smtClean="0"/>
              <a:t>В.Поповим</a:t>
            </a:r>
            <a:r>
              <a:rPr lang="uk-UA" sz="2400" dirty="0" smtClean="0"/>
              <a:t> подали документи на патентування електронного телебачення (без використання електромеханічних, рухомих елементів). Патент № 5592 отримали 30 червня 1928 року. 26 липня та 4 серпня 1928 року у м. Ташкенті відбулась, вперше в світі, публічна демонстрація та приймання науковою комісією повністю електронного, безпровідного телебачення. На екрані приймальної трубки, на відстані десятків метрів у прямому ефірі, спостерігали рухомі зображення пішоходів, трамваю, що перетинав площу та обличчя помічника, який здіймав і одягав кашкета. Цей факт був зафіксований місцевою кінохронікою.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08832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0615613" cy="6858000"/>
          </a:xfrm>
        </p:spPr>
        <p:txBody>
          <a:bodyPr>
            <a:normAutofit fontScale="92500"/>
          </a:bodyPr>
          <a:lstStyle/>
          <a:p>
            <a:r>
              <a:rPr lang="ru-RU" sz="2400" dirty="0"/>
              <a:t>У 1926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угорський</a:t>
            </a:r>
            <a:r>
              <a:rPr lang="ru-RU" sz="2400" dirty="0"/>
              <a:t> </a:t>
            </a:r>
            <a:r>
              <a:rPr lang="ru-RU" sz="2400" dirty="0" err="1"/>
              <a:t>інженер</a:t>
            </a:r>
            <a:r>
              <a:rPr lang="ru-RU" sz="2400" dirty="0"/>
              <a:t> </a:t>
            </a:r>
            <a:r>
              <a:rPr lang="ru-RU" sz="2400" dirty="0">
                <a:hlinkClick r:id="rId2" tooltip="Кальман Тіганий (ще не написана)"/>
              </a:rPr>
              <a:t>Кальман </a:t>
            </a:r>
            <a:r>
              <a:rPr lang="ru-RU" sz="2400" dirty="0" err="1">
                <a:hlinkClick r:id="rId2" tooltip="Кальман Тіганий (ще не написана)"/>
              </a:rPr>
              <a:t>Тіганий</a:t>
            </a:r>
            <a:r>
              <a:rPr lang="ru-RU" sz="2400" dirty="0"/>
              <a:t> (</a:t>
            </a:r>
            <a:r>
              <a:rPr lang="ru-RU" sz="2400" dirty="0" err="1">
                <a:hlinkClick r:id="rId3" tooltip="Угорська мова"/>
              </a:rPr>
              <a:t>угор</a:t>
            </a:r>
            <a:r>
              <a:rPr lang="ru-RU" sz="2400" dirty="0">
                <a:hlinkClick r:id="rId3" tooltip="Угорська мова"/>
              </a:rPr>
              <a:t>.</a:t>
            </a:r>
            <a:r>
              <a:rPr lang="ru-RU" sz="2400" dirty="0"/>
              <a:t> </a:t>
            </a:r>
            <a:r>
              <a:rPr lang="en-US" sz="2400" i="1" dirty="0" err="1"/>
              <a:t>Kálmán</a:t>
            </a:r>
            <a:r>
              <a:rPr lang="en-US" sz="2400" i="1" dirty="0"/>
              <a:t> </a:t>
            </a:r>
            <a:r>
              <a:rPr lang="en-US" sz="2400" i="1" dirty="0" err="1"/>
              <a:t>Tihanyi</a:t>
            </a:r>
            <a:r>
              <a:rPr lang="en-US" sz="2400" dirty="0"/>
              <a:t>) </a:t>
            </a:r>
            <a:r>
              <a:rPr lang="ru-RU" sz="2400" dirty="0" err="1"/>
              <a:t>розробив</a:t>
            </a:r>
            <a:r>
              <a:rPr lang="ru-RU" sz="2400" dirty="0"/>
              <a:t> </a:t>
            </a:r>
            <a:r>
              <a:rPr lang="ru-RU" sz="2400" dirty="0" err="1"/>
              <a:t>телевізійну</a:t>
            </a:r>
            <a:r>
              <a:rPr lang="ru-RU" sz="2400" dirty="0"/>
              <a:t> систему, яка </a:t>
            </a:r>
            <a:r>
              <a:rPr lang="ru-RU" sz="2400" dirty="0" err="1"/>
              <a:t>використовувала</a:t>
            </a:r>
            <a:r>
              <a:rPr lang="ru-RU" sz="2400" dirty="0"/>
              <a:t> </a:t>
            </a:r>
            <a:r>
              <a:rPr lang="ru-RU" sz="2400" dirty="0" err="1"/>
              <a:t>повністю</a:t>
            </a:r>
            <a:r>
              <a:rPr lang="ru-RU" sz="2400" dirty="0"/>
              <a:t> </a:t>
            </a:r>
            <a:r>
              <a:rPr lang="ru-RU" sz="2400" dirty="0" err="1"/>
              <a:t>електронні</a:t>
            </a:r>
            <a:r>
              <a:rPr lang="ru-RU" sz="2400" dirty="0"/>
              <a:t> </a:t>
            </a:r>
            <a:r>
              <a:rPr lang="ru-RU" sz="2400" dirty="0" err="1"/>
              <a:t>елементи</a:t>
            </a:r>
            <a:r>
              <a:rPr lang="ru-RU" sz="2400" dirty="0"/>
              <a:t> </a:t>
            </a:r>
            <a:r>
              <a:rPr lang="ru-RU" sz="2400" dirty="0" err="1"/>
              <a:t>сканування</a:t>
            </a:r>
            <a:r>
              <a:rPr lang="ru-RU" sz="2400" dirty="0"/>
              <a:t> і </a:t>
            </a:r>
            <a:r>
              <a:rPr lang="ru-RU" sz="2400" dirty="0" err="1"/>
              <a:t>відображення</a:t>
            </a:r>
            <a:r>
              <a:rPr lang="ru-RU" sz="2400" dirty="0"/>
              <a:t>, </a:t>
            </a:r>
            <a:r>
              <a:rPr lang="ru-RU" sz="2400" dirty="0" err="1"/>
              <a:t>використовуючи</a:t>
            </a:r>
            <a:r>
              <a:rPr lang="ru-RU" sz="2400" dirty="0"/>
              <a:t> принцип «</a:t>
            </a:r>
            <a:r>
              <a:rPr lang="ru-RU" sz="2400" dirty="0" err="1"/>
              <a:t>накопичення</a:t>
            </a:r>
            <a:r>
              <a:rPr lang="ru-RU" sz="2400" dirty="0"/>
              <a:t> заряду» в </a:t>
            </a:r>
            <a:r>
              <a:rPr lang="ru-RU" sz="2400" dirty="0" err="1"/>
              <a:t>сканері</a:t>
            </a:r>
            <a:r>
              <a:rPr lang="ru-RU" sz="2400" dirty="0"/>
              <a:t> (</a:t>
            </a:r>
            <a:r>
              <a:rPr lang="ru-RU" sz="2400" dirty="0" err="1"/>
              <a:t>камері</a:t>
            </a:r>
            <a:r>
              <a:rPr lang="ru-RU" sz="2400" dirty="0" smtClean="0"/>
              <a:t>).</a:t>
            </a:r>
            <a:endParaRPr lang="ru-RU" sz="2400" baseline="30000" dirty="0"/>
          </a:p>
          <a:p>
            <a:r>
              <a:rPr lang="ru-RU" sz="2400" dirty="0" smtClean="0"/>
              <a:t>У 1</a:t>
            </a:r>
            <a:r>
              <a:rPr lang="uk-UA" sz="2400" dirty="0" smtClean="0"/>
              <a:t>927 році російський винахідник </a:t>
            </a:r>
            <a:r>
              <a:rPr lang="uk-UA" sz="2400" dirty="0" smtClean="0">
                <a:hlinkClick r:id="rId4" tooltip="Термен Лев Сергійович"/>
              </a:rPr>
              <a:t>Лев </a:t>
            </a:r>
            <a:r>
              <a:rPr lang="uk-UA" sz="2400" dirty="0" err="1" smtClean="0">
                <a:hlinkClick r:id="rId4" tooltip="Термен Лев Сергійович"/>
              </a:rPr>
              <a:t>Термен</a:t>
            </a:r>
            <a:r>
              <a:rPr lang="uk-UA" sz="2400" dirty="0" smtClean="0"/>
              <a:t> розробив телевізійну систему з дзеркальним барабанним сканером, яка давала зображення з </a:t>
            </a:r>
            <a:r>
              <a:rPr lang="uk-UA" sz="2400" dirty="0" smtClean="0">
                <a:hlinkClick r:id="rId5" tooltip="Роздільність дисплею"/>
              </a:rPr>
              <a:t>роздільною здатністю</a:t>
            </a:r>
            <a:r>
              <a:rPr lang="uk-UA" sz="2400" dirty="0" smtClean="0"/>
              <a:t> 100 рядків з переплетенням </a:t>
            </a:r>
            <a:r>
              <a:rPr lang="ru-RU" sz="2400" dirty="0" smtClean="0"/>
              <a:t>(</a:t>
            </a:r>
            <a:r>
              <a:rPr lang="ru-RU" sz="2400" dirty="0"/>
              <a:t>100</a:t>
            </a:r>
            <a:r>
              <a:rPr lang="en-US" sz="2400" dirty="0" err="1"/>
              <a:t>i</a:t>
            </a:r>
            <a:r>
              <a:rPr lang="en-US" sz="2400" dirty="0" smtClean="0"/>
              <a:t>).</a:t>
            </a:r>
            <a:endParaRPr lang="ru-RU" sz="2400" baseline="30000" dirty="0"/>
          </a:p>
          <a:p>
            <a:r>
              <a:rPr lang="ru-RU" sz="2400" dirty="0" err="1" smtClean="0"/>
              <a:t>Крім</a:t>
            </a:r>
            <a:r>
              <a:rPr lang="ru-RU" sz="2400" dirty="0" smtClean="0"/>
              <a:t> </a:t>
            </a:r>
            <a:r>
              <a:rPr lang="ru-RU" sz="2400" dirty="0"/>
              <a:t>того, у 1927 </a:t>
            </a:r>
            <a:r>
              <a:rPr lang="ru-RU" sz="2400" dirty="0" err="1"/>
              <a:t>році</a:t>
            </a:r>
            <a:r>
              <a:rPr lang="ru-RU" sz="2400" dirty="0"/>
              <a:t>, </a:t>
            </a:r>
            <a:r>
              <a:rPr lang="ru-RU" sz="2400" dirty="0">
                <a:hlinkClick r:id="rId6" tooltip="Герберт Івс (ще не написана)"/>
              </a:rPr>
              <a:t>Герберт </a:t>
            </a:r>
            <a:r>
              <a:rPr lang="ru-RU" sz="2400" dirty="0" err="1">
                <a:hlinkClick r:id="rId6" tooltip="Герберт Івс (ще не написана)"/>
              </a:rPr>
              <a:t>Івс</a:t>
            </a:r>
            <a:r>
              <a:rPr lang="ru-RU" sz="2400" dirty="0"/>
              <a:t> (</a:t>
            </a:r>
            <a:r>
              <a:rPr lang="ru-RU" sz="2400" dirty="0">
                <a:hlinkClick r:id="rId7" tooltip="Англійська мова"/>
              </a:rPr>
              <a:t>англ.</a:t>
            </a:r>
            <a:r>
              <a:rPr lang="ru-RU" sz="2400" dirty="0"/>
              <a:t> </a:t>
            </a:r>
            <a:r>
              <a:rPr lang="en-US" sz="2400" i="1" dirty="0"/>
              <a:t>Herbert E. Ives</a:t>
            </a:r>
            <a:r>
              <a:rPr lang="en-US" sz="2400" dirty="0"/>
              <a:t>) </a:t>
            </a:r>
            <a:r>
              <a:rPr lang="ru-RU" sz="2400" dirty="0"/>
              <a:t>з </a:t>
            </a:r>
            <a:r>
              <a:rPr lang="en-US" sz="2400" dirty="0">
                <a:hlinkClick r:id="rId8" tooltip="Bell Labs"/>
              </a:rPr>
              <a:t>Bell Labs</a:t>
            </a:r>
            <a:r>
              <a:rPr lang="en-US" sz="2400" dirty="0"/>
              <a:t> </a:t>
            </a:r>
            <a:r>
              <a:rPr lang="ru-RU" sz="2400" dirty="0"/>
              <a:t>передавав </a:t>
            </a:r>
            <a:r>
              <a:rPr lang="ru-RU" sz="2400" dirty="0" err="1"/>
              <a:t>рухомі</a:t>
            </a:r>
            <a:r>
              <a:rPr lang="ru-RU" sz="2400" dirty="0"/>
              <a:t> </a:t>
            </a:r>
            <a:r>
              <a:rPr lang="ru-RU" sz="2400" dirty="0" err="1"/>
              <a:t>зображення</a:t>
            </a:r>
            <a:r>
              <a:rPr lang="ru-RU" sz="2400" dirty="0"/>
              <a:t> </a:t>
            </a:r>
            <a:r>
              <a:rPr lang="ru-RU" sz="2400" dirty="0" err="1"/>
              <a:t>зняті</a:t>
            </a:r>
            <a:r>
              <a:rPr lang="ru-RU" sz="2400" dirty="0"/>
              <a:t> диском з 50 </a:t>
            </a:r>
            <a:r>
              <a:rPr lang="ru-RU" sz="2400" dirty="0" err="1"/>
              <a:t>отворами</a:t>
            </a:r>
            <a:r>
              <a:rPr lang="ru-RU" sz="2400" dirty="0"/>
              <a:t> з частотою 16 </a:t>
            </a:r>
            <a:r>
              <a:rPr lang="ru-RU" sz="2400" dirty="0" err="1"/>
              <a:t>кадрів</a:t>
            </a:r>
            <a:r>
              <a:rPr lang="ru-RU" sz="2400" dirty="0"/>
              <a:t> на </a:t>
            </a:r>
            <a:r>
              <a:rPr lang="ru-RU" sz="2400" dirty="0" err="1"/>
              <a:t>хвилину</a:t>
            </a:r>
            <a:r>
              <a:rPr lang="ru-RU" sz="2400" dirty="0"/>
              <a:t> кабелем з </a:t>
            </a:r>
            <a:r>
              <a:rPr lang="ru-RU" sz="2400" u="sng" dirty="0">
                <a:hlinkClick r:id="rId9"/>
              </a:rPr>
              <a:t>Вашингтона</a:t>
            </a:r>
            <a:r>
              <a:rPr lang="ru-RU" sz="2400" dirty="0"/>
              <a:t> до </a:t>
            </a:r>
            <a:r>
              <a:rPr lang="ru-RU" sz="2400" dirty="0">
                <a:hlinkClick r:id="rId10" tooltip="Нью-Йорк"/>
              </a:rPr>
              <a:t>Нью-Йорка</a:t>
            </a:r>
            <a:r>
              <a:rPr lang="ru-RU" sz="2400" dirty="0"/>
              <a:t>, і по </a:t>
            </a:r>
            <a:r>
              <a:rPr lang="ru-RU" sz="2400" dirty="0" err="1"/>
              <a:t>радіо</a:t>
            </a:r>
            <a:r>
              <a:rPr lang="ru-RU" sz="2400" dirty="0"/>
              <a:t> з </a:t>
            </a:r>
            <a:r>
              <a:rPr lang="ru-RU" sz="2400" dirty="0" err="1">
                <a:hlinkClick r:id="rId11" tooltip="Уіппані (ще не написана)"/>
              </a:rPr>
              <a:t>Уіппані</a:t>
            </a:r>
            <a:r>
              <a:rPr lang="ru-RU" sz="2400" dirty="0"/>
              <a:t>, </a:t>
            </a:r>
            <a:r>
              <a:rPr lang="ru-RU" sz="2400" dirty="0">
                <a:hlinkClick r:id="rId12" tooltip="Нью-Джерсі"/>
              </a:rPr>
              <a:t>Нью-</a:t>
            </a:r>
            <a:r>
              <a:rPr lang="ru-RU" sz="2400" dirty="0" err="1">
                <a:hlinkClick r:id="rId12" tooltip="Нью-Джерсі"/>
              </a:rPr>
              <a:t>Джерсі</a:t>
            </a:r>
            <a:r>
              <a:rPr lang="ru-RU" sz="2400" dirty="0"/>
              <a:t>. </a:t>
            </a:r>
            <a:r>
              <a:rPr lang="ru-RU" sz="2400" dirty="0" err="1"/>
              <a:t>Івс</a:t>
            </a:r>
            <a:r>
              <a:rPr lang="ru-RU" sz="2400" dirty="0"/>
              <a:t> </a:t>
            </a:r>
            <a:r>
              <a:rPr lang="ru-RU" sz="2400" dirty="0" err="1"/>
              <a:t>використовував</a:t>
            </a:r>
            <a:r>
              <a:rPr lang="ru-RU" sz="2400" dirty="0"/>
              <a:t> </a:t>
            </a:r>
            <a:r>
              <a:rPr lang="ru-RU" sz="2400" dirty="0" err="1"/>
              <a:t>екрани</a:t>
            </a:r>
            <a:r>
              <a:rPr lang="ru-RU" sz="2400" dirty="0"/>
              <a:t> </a:t>
            </a:r>
            <a:r>
              <a:rPr lang="ru-RU" sz="2400" dirty="0" err="1"/>
              <a:t>розміром</a:t>
            </a:r>
            <a:r>
              <a:rPr lang="ru-RU" sz="2400" dirty="0"/>
              <a:t> 60 на 75 см. </a:t>
            </a:r>
            <a:r>
              <a:rPr lang="ru-RU" sz="2400" dirty="0" err="1"/>
              <a:t>Суб'єктом</a:t>
            </a:r>
            <a:r>
              <a:rPr lang="ru-RU" sz="2400" dirty="0"/>
              <a:t> </a:t>
            </a:r>
            <a:r>
              <a:rPr lang="ru-RU" sz="2400" dirty="0" err="1"/>
              <a:t>трансмісії</a:t>
            </a:r>
            <a:r>
              <a:rPr lang="ru-RU" sz="2400" dirty="0"/>
              <a:t> </a:t>
            </a:r>
            <a:r>
              <a:rPr lang="ru-RU" sz="2400" dirty="0" err="1"/>
              <a:t>був</a:t>
            </a:r>
            <a:r>
              <a:rPr lang="ru-RU" sz="2400" dirty="0"/>
              <a:t> </a:t>
            </a:r>
            <a:r>
              <a:rPr lang="ru-RU" sz="2400" dirty="0">
                <a:hlinkClick r:id="rId13" tooltip="Герберт Гувер"/>
              </a:rPr>
              <a:t>Герберт Гувер</a:t>
            </a:r>
            <a:r>
              <a:rPr lang="ru-RU" sz="2400" dirty="0"/>
              <a:t>, </a:t>
            </a:r>
            <a:r>
              <a:rPr lang="ru-RU" sz="2400" dirty="0" err="1"/>
              <a:t>тоді</a:t>
            </a:r>
            <a:r>
              <a:rPr lang="ru-RU" sz="2400" dirty="0"/>
              <a:t> </a:t>
            </a:r>
            <a:r>
              <a:rPr lang="ru-RU" sz="2400" dirty="0" err="1"/>
              <a:t>міністр</a:t>
            </a:r>
            <a:r>
              <a:rPr lang="ru-RU" sz="2400" dirty="0"/>
              <a:t> </a:t>
            </a:r>
            <a:r>
              <a:rPr lang="ru-RU" sz="2400" dirty="0" err="1"/>
              <a:t>торгівлі</a:t>
            </a:r>
            <a:r>
              <a:rPr lang="ru-RU" sz="2400" dirty="0"/>
              <a:t>, </a:t>
            </a:r>
            <a:r>
              <a:rPr lang="ru-RU" sz="2400" dirty="0" err="1"/>
              <a:t>пізніше</a:t>
            </a:r>
            <a:r>
              <a:rPr lang="ru-RU" sz="2400" dirty="0"/>
              <a:t> </a:t>
            </a:r>
            <a:r>
              <a:rPr lang="ru-RU" sz="2400" dirty="0">
                <a:hlinkClick r:id="rId14" tooltip="Президент США"/>
              </a:rPr>
              <a:t>президент США</a:t>
            </a:r>
            <a:r>
              <a:rPr lang="ru-RU" sz="2400" dirty="0"/>
              <a:t>. </a:t>
            </a:r>
            <a:r>
              <a:rPr lang="ru-RU" sz="2400" dirty="0" err="1"/>
              <a:t>Журналісти</a:t>
            </a:r>
            <a:r>
              <a:rPr lang="ru-RU" sz="2400" dirty="0"/>
              <a:t> могли </a:t>
            </a:r>
            <a:r>
              <a:rPr lang="ru-RU" sz="2400" dirty="0" err="1"/>
              <a:t>бачити</a:t>
            </a:r>
            <a:r>
              <a:rPr lang="ru-RU" sz="2400" dirty="0"/>
              <a:t> Гувера і </a:t>
            </a:r>
            <a:r>
              <a:rPr lang="ru-RU" sz="2400" dirty="0" err="1"/>
              <a:t>розмовляти</a:t>
            </a:r>
            <a:r>
              <a:rPr lang="ru-RU" sz="2400" dirty="0"/>
              <a:t> з ним.</a:t>
            </a:r>
          </a:p>
          <a:p>
            <a:r>
              <a:rPr lang="ru-RU" sz="2400" dirty="0"/>
              <a:t>У 1927 </a:t>
            </a:r>
            <a:r>
              <a:rPr lang="ru-RU" sz="2400" dirty="0" err="1"/>
              <a:t>році</a:t>
            </a:r>
            <a:r>
              <a:rPr lang="ru-RU" sz="2400" dirty="0"/>
              <a:t> </a:t>
            </a:r>
            <a:r>
              <a:rPr lang="uk-UA" sz="2400" dirty="0" err="1" smtClean="0">
                <a:hlinkClick r:id="rId15" tooltip="Філо Фарнсуорт (ще не написана)"/>
              </a:rPr>
              <a:t>Філо</a:t>
            </a:r>
            <a:r>
              <a:rPr lang="uk-UA" sz="2400" dirty="0" smtClean="0">
                <a:hlinkClick r:id="rId15" tooltip="Філо Фарнсуорт (ще не написана)"/>
              </a:rPr>
              <a:t> </a:t>
            </a:r>
            <a:r>
              <a:rPr lang="uk-UA" sz="2400" dirty="0" err="1" smtClean="0">
                <a:hlinkClick r:id="rId15" tooltip="Філо Фарнсуорт (ще не написана)"/>
              </a:rPr>
              <a:t>Фарнсуорт</a:t>
            </a:r>
            <a:r>
              <a:rPr lang="uk-UA" sz="2400" dirty="0" smtClean="0"/>
              <a:t> виготовив та запатентував телевізійну систему з електронними як скануванням, так і пристроєм відображення.</a:t>
            </a:r>
            <a:r>
              <a:rPr lang="uk-UA" sz="2400" baseline="30000" dirty="0" smtClean="0">
                <a:hlinkClick r:id="rId16"/>
              </a:rPr>
              <a:t>[11]</a:t>
            </a:r>
            <a:r>
              <a:rPr lang="uk-UA" sz="2400" dirty="0" smtClean="0"/>
              <a:t> Здійснювалось передавання нерухомих зображень. Цю систему він удосконалив для здійснення передавання рухомих зображень та вперше в Америці продемонстрував для преси 1 вересня 1928 року.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8565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0"/>
            <a:ext cx="11172825" cy="6858000"/>
          </a:xfrm>
        </p:spPr>
        <p:txBody>
          <a:bodyPr/>
          <a:lstStyle/>
          <a:p>
            <a:r>
              <a:rPr lang="ru-RU" sz="2400" dirty="0" err="1"/>
              <a:t>Справжній</a:t>
            </a:r>
            <a:r>
              <a:rPr lang="ru-RU" sz="2400" dirty="0"/>
              <a:t> </a:t>
            </a:r>
            <a:r>
              <a:rPr lang="ru-RU" sz="2400" dirty="0" err="1"/>
              <a:t>прорив</a:t>
            </a:r>
            <a:r>
              <a:rPr lang="ru-RU" sz="2400" dirty="0"/>
              <a:t> у </a:t>
            </a:r>
            <a:r>
              <a:rPr lang="ru-RU" sz="2400" dirty="0" err="1"/>
              <a:t>техніці</a:t>
            </a:r>
            <a:r>
              <a:rPr lang="ru-RU" sz="2400" dirty="0"/>
              <a:t> </a:t>
            </a:r>
            <a:r>
              <a:rPr lang="ru-RU" sz="2400" dirty="0" err="1"/>
              <a:t>електронного</a:t>
            </a:r>
            <a:r>
              <a:rPr lang="ru-RU" sz="2400" dirty="0"/>
              <a:t> </a:t>
            </a:r>
            <a:r>
              <a:rPr lang="ru-RU" sz="2400" dirty="0" err="1"/>
              <a:t>телебачення</a:t>
            </a:r>
            <a:r>
              <a:rPr lang="ru-RU" sz="2400" dirty="0"/>
              <a:t> </a:t>
            </a:r>
            <a:r>
              <a:rPr lang="ru-RU" sz="2400" dirty="0" err="1"/>
              <a:t>здійснив</a:t>
            </a:r>
            <a:r>
              <a:rPr lang="ru-RU" sz="2400" dirty="0"/>
              <a:t> </a:t>
            </a:r>
            <a:r>
              <a:rPr lang="ru-RU" sz="2400" dirty="0" err="1"/>
              <a:t>учень</a:t>
            </a:r>
            <a:r>
              <a:rPr lang="ru-RU" sz="2400" dirty="0"/>
              <a:t> Б. </a:t>
            </a:r>
            <a:r>
              <a:rPr lang="ru-RU" sz="2400" dirty="0" err="1"/>
              <a:t>Розінга</a:t>
            </a:r>
            <a:r>
              <a:rPr lang="ru-RU" sz="2400" dirty="0"/>
              <a:t> В. К. </a:t>
            </a:r>
            <a:r>
              <a:rPr lang="ru-RU" sz="2400" dirty="0" err="1"/>
              <a:t>Зворикін</a:t>
            </a:r>
            <a:r>
              <a:rPr lang="ru-RU" sz="2400" dirty="0"/>
              <a:t> (</a:t>
            </a:r>
            <a:r>
              <a:rPr lang="ru-RU" sz="2400" dirty="0" err="1"/>
              <a:t>емігрував</a:t>
            </a:r>
            <a:r>
              <a:rPr lang="ru-RU" sz="2400" dirty="0"/>
              <a:t> </a:t>
            </a:r>
            <a:r>
              <a:rPr lang="ru-RU" sz="2400" dirty="0" err="1"/>
              <a:t>після</a:t>
            </a:r>
            <a:r>
              <a:rPr lang="ru-RU" sz="2400" dirty="0"/>
              <a:t> </a:t>
            </a:r>
            <a:r>
              <a:rPr lang="ru-RU" sz="2400" dirty="0" err="1"/>
              <a:t>революції</a:t>
            </a:r>
            <a:r>
              <a:rPr lang="ru-RU" sz="2400" dirty="0"/>
              <a:t> в Америку і </a:t>
            </a:r>
            <a:r>
              <a:rPr lang="ru-RU" sz="2400" dirty="0" err="1"/>
              <a:t>працював</a:t>
            </a:r>
            <a:r>
              <a:rPr lang="ru-RU" sz="2400" dirty="0"/>
              <a:t> на </a:t>
            </a:r>
            <a:r>
              <a:rPr lang="en-US" sz="2400" dirty="0"/>
              <a:t>RCA) — </a:t>
            </a:r>
            <a:r>
              <a:rPr lang="ru-RU" sz="2400" dirty="0"/>
              <a:t>в 1923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подав заявку (патент </a:t>
            </a:r>
            <a:r>
              <a:rPr lang="ru-RU" sz="2400" dirty="0" err="1"/>
              <a:t>отримав</a:t>
            </a:r>
            <a:r>
              <a:rPr lang="ru-RU" sz="2400" dirty="0"/>
              <a:t> у 1938 </a:t>
            </a:r>
            <a:r>
              <a:rPr lang="ru-RU" sz="2400" dirty="0" err="1"/>
              <a:t>році</a:t>
            </a:r>
            <a:r>
              <a:rPr lang="ru-RU" sz="2400" dirty="0"/>
              <a:t>) на </a:t>
            </a:r>
            <a:r>
              <a:rPr lang="ru-RU" sz="2400" dirty="0" err="1"/>
              <a:t>телебачення</a:t>
            </a:r>
            <a:r>
              <a:rPr lang="ru-RU" sz="2400" dirty="0"/>
              <a:t>, </a:t>
            </a:r>
            <a:r>
              <a:rPr lang="ru-RU" sz="2400" dirty="0" err="1"/>
              <a:t>засноване</a:t>
            </a:r>
            <a:r>
              <a:rPr lang="ru-RU" sz="2400" dirty="0"/>
              <a:t> </a:t>
            </a:r>
            <a:r>
              <a:rPr lang="ru-RU" sz="2400" dirty="0" err="1"/>
              <a:t>повністю</a:t>
            </a:r>
            <a:r>
              <a:rPr lang="ru-RU" sz="2400" dirty="0"/>
              <a:t> на </a:t>
            </a:r>
            <a:r>
              <a:rPr lang="ru-RU" sz="2400" dirty="0" err="1"/>
              <a:t>електронному</a:t>
            </a:r>
            <a:r>
              <a:rPr lang="ru-RU" sz="2400" dirty="0"/>
              <a:t> </a:t>
            </a:r>
            <a:r>
              <a:rPr lang="ru-RU" sz="2400" dirty="0" err="1"/>
              <a:t>принципі</a:t>
            </a:r>
            <a:r>
              <a:rPr lang="ru-RU" sz="2400" dirty="0"/>
              <a:t>, а в 1931 </a:t>
            </a:r>
            <a:r>
              <a:rPr lang="ru-RU" sz="2400" dirty="0" err="1"/>
              <a:t>році</a:t>
            </a:r>
            <a:r>
              <a:rPr lang="ru-RU" sz="2400" dirty="0"/>
              <a:t> створив першу в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передавальну</a:t>
            </a:r>
            <a:r>
              <a:rPr lang="ru-RU" sz="2400" dirty="0"/>
              <a:t> </a:t>
            </a:r>
            <a:r>
              <a:rPr lang="ru-RU" sz="2400" dirty="0" err="1"/>
              <a:t>електронну</a:t>
            </a:r>
            <a:r>
              <a:rPr lang="ru-RU" sz="2400" dirty="0"/>
              <a:t> трубку з </a:t>
            </a:r>
            <a:r>
              <a:rPr lang="ru-RU" sz="2400" dirty="0" err="1"/>
              <a:t>мозаїчним</a:t>
            </a:r>
            <a:r>
              <a:rPr lang="ru-RU" sz="2400" dirty="0"/>
              <a:t> фотокатодом, </a:t>
            </a:r>
            <a:r>
              <a:rPr lang="ru-RU" sz="2400" dirty="0" err="1"/>
              <a:t>названу</a:t>
            </a:r>
            <a:r>
              <a:rPr lang="ru-RU" sz="2400" dirty="0"/>
              <a:t> «</a:t>
            </a:r>
            <a:r>
              <a:rPr lang="ru-RU" sz="2400" dirty="0" err="1"/>
              <a:t>іконоскопом</a:t>
            </a:r>
            <a:r>
              <a:rPr lang="ru-RU" sz="2400" dirty="0"/>
              <a:t>», </a:t>
            </a:r>
            <a:r>
              <a:rPr lang="ru-RU" sz="2400" dirty="0" err="1"/>
              <a:t>поклало</a:t>
            </a:r>
            <a:r>
              <a:rPr lang="ru-RU" sz="2400" dirty="0"/>
              <a:t> початок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електронного</a:t>
            </a:r>
            <a:r>
              <a:rPr lang="ru-RU" sz="2400" dirty="0"/>
              <a:t> </a:t>
            </a:r>
            <a:r>
              <a:rPr lang="ru-RU" sz="2400" dirty="0" err="1"/>
              <a:t>телебачення</a:t>
            </a:r>
            <a:r>
              <a:rPr lang="ru-RU" sz="2400" dirty="0"/>
              <a:t>. </a:t>
            </a:r>
            <a:r>
              <a:rPr lang="ru-RU" sz="2400" dirty="0" err="1"/>
              <a:t>Іконоскоп</a:t>
            </a:r>
            <a:r>
              <a:rPr lang="ru-RU" sz="2400" dirty="0"/>
              <a:t> — перша </a:t>
            </a:r>
            <a:r>
              <a:rPr lang="ru-RU" sz="2400" dirty="0" err="1"/>
              <a:t>електронна</a:t>
            </a:r>
            <a:r>
              <a:rPr lang="ru-RU" sz="2400" dirty="0"/>
              <a:t> </a:t>
            </a:r>
            <a:r>
              <a:rPr lang="ru-RU" sz="2400" dirty="0" err="1"/>
              <a:t>передавальна</a:t>
            </a:r>
            <a:r>
              <a:rPr lang="ru-RU" sz="2400" dirty="0"/>
              <a:t> </a:t>
            </a:r>
            <a:r>
              <a:rPr lang="ru-RU" sz="2400" dirty="0" err="1"/>
              <a:t>телевізійна</a:t>
            </a:r>
            <a:r>
              <a:rPr lang="ru-RU" sz="2400" dirty="0"/>
              <a:t> трубка, </a:t>
            </a:r>
            <a:r>
              <a:rPr lang="ru-RU" sz="2400" dirty="0" err="1"/>
              <a:t>що</a:t>
            </a:r>
            <a:r>
              <a:rPr lang="ru-RU" sz="2400" dirty="0"/>
              <a:t> дозволила </a:t>
            </a:r>
            <a:r>
              <a:rPr lang="ru-RU" sz="2400" dirty="0" err="1"/>
              <a:t>почати</a:t>
            </a:r>
            <a:r>
              <a:rPr lang="ru-RU" sz="2400" dirty="0"/>
              <a:t> </a:t>
            </a:r>
            <a:r>
              <a:rPr lang="ru-RU" sz="2400" dirty="0" err="1"/>
              <a:t>масове</a:t>
            </a:r>
            <a:r>
              <a:rPr lang="ru-RU" sz="2400" dirty="0"/>
              <a:t> </a:t>
            </a:r>
            <a:r>
              <a:rPr lang="ru-RU" sz="2400" dirty="0" err="1"/>
              <a:t>виробництво</a:t>
            </a:r>
            <a:r>
              <a:rPr lang="ru-RU" sz="2400" dirty="0"/>
              <a:t> </a:t>
            </a:r>
            <a:r>
              <a:rPr lang="ru-RU" sz="2400" dirty="0" err="1"/>
              <a:t>телевізійних</a:t>
            </a:r>
            <a:r>
              <a:rPr lang="ru-RU" sz="2400" dirty="0"/>
              <a:t> </a:t>
            </a:r>
            <a:r>
              <a:rPr lang="ru-RU" sz="2400" dirty="0" err="1"/>
              <a:t>приймачів</a:t>
            </a:r>
            <a:r>
              <a:rPr lang="ru-RU" sz="2400" dirty="0"/>
              <a:t>. </a:t>
            </a:r>
            <a:r>
              <a:rPr lang="ru-RU" sz="2400" dirty="0" err="1"/>
              <a:t>Далі</a:t>
            </a:r>
            <a:r>
              <a:rPr lang="ru-RU" sz="2400" dirty="0"/>
              <a:t> </a:t>
            </a:r>
            <a:r>
              <a:rPr lang="ru-RU" sz="2400" dirty="0" err="1"/>
              <a:t>Зворикін</a:t>
            </a:r>
            <a:r>
              <a:rPr lang="ru-RU" sz="2400" dirty="0"/>
              <a:t> </a:t>
            </a:r>
            <a:r>
              <a:rPr lang="ru-RU" sz="2400" dirty="0" err="1"/>
              <a:t>зайнявся</a:t>
            </a:r>
            <a:r>
              <a:rPr lang="ru-RU" sz="2400" dirty="0"/>
              <a:t> </a:t>
            </a:r>
            <a:r>
              <a:rPr lang="ru-RU" sz="2400" dirty="0" err="1"/>
              <a:t>створенням</a:t>
            </a:r>
            <a:r>
              <a:rPr lang="ru-RU" sz="2400" dirty="0"/>
              <a:t> </a:t>
            </a:r>
            <a:r>
              <a:rPr lang="ru-RU" sz="2400" dirty="0" err="1"/>
              <a:t>повністю</a:t>
            </a:r>
            <a:r>
              <a:rPr lang="ru-RU" sz="2400" dirty="0"/>
              <a:t> </a:t>
            </a:r>
            <a:r>
              <a:rPr lang="ru-RU" sz="2400" dirty="0" err="1"/>
              <a:t>електронної</a:t>
            </a:r>
            <a:r>
              <a:rPr lang="ru-RU" sz="2400" dirty="0"/>
              <a:t> </a:t>
            </a:r>
            <a:r>
              <a:rPr lang="ru-RU" sz="2400" dirty="0" err="1"/>
              <a:t>телевізійної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. Для </a:t>
            </a:r>
            <a:r>
              <a:rPr lang="ru-RU" sz="2400" dirty="0" err="1"/>
              <a:t>повного</a:t>
            </a:r>
            <a:r>
              <a:rPr lang="ru-RU" sz="2400" dirty="0"/>
              <a:t> </a:t>
            </a:r>
            <a:r>
              <a:rPr lang="ru-RU" sz="2400" dirty="0" err="1"/>
              <a:t>успіху</a:t>
            </a:r>
            <a:r>
              <a:rPr lang="ru-RU" sz="2400" dirty="0"/>
              <a:t> </a:t>
            </a:r>
            <a:r>
              <a:rPr lang="ru-RU" sz="2400" dirty="0" err="1"/>
              <a:t>потрібно</a:t>
            </a:r>
            <a:r>
              <a:rPr lang="ru-RU" sz="2400" dirty="0"/>
              <a:t> </a:t>
            </a:r>
            <a:r>
              <a:rPr lang="ru-RU" sz="2400" dirty="0" err="1"/>
              <a:t>було</a:t>
            </a:r>
            <a:r>
              <a:rPr lang="ru-RU" sz="2400" dirty="0"/>
              <a:t> провести </a:t>
            </a:r>
            <a:r>
              <a:rPr lang="ru-RU" sz="2400" dirty="0" err="1"/>
              <a:t>велику</a:t>
            </a:r>
            <a:r>
              <a:rPr lang="ru-RU" sz="2400" dirty="0"/>
              <a:t> роботу з </a:t>
            </a:r>
            <a:r>
              <a:rPr lang="ru-RU" sz="2400" dirty="0" err="1"/>
              <a:t>удосконалення</a:t>
            </a:r>
            <a:r>
              <a:rPr lang="ru-RU" sz="2400" dirty="0"/>
              <a:t> </a:t>
            </a:r>
            <a:r>
              <a:rPr lang="ru-RU" sz="2400" dirty="0" err="1"/>
              <a:t>іконоскопа</a:t>
            </a:r>
            <a:r>
              <a:rPr lang="ru-RU" sz="2400" dirty="0"/>
              <a:t> і </a:t>
            </a:r>
            <a:r>
              <a:rPr lang="ru-RU" sz="2400" dirty="0" err="1"/>
              <a:t>кінескопа</a:t>
            </a:r>
            <a:r>
              <a:rPr lang="ru-RU" sz="2400" dirty="0"/>
              <a:t> (</a:t>
            </a:r>
            <a:r>
              <a:rPr lang="ru-RU" sz="2400" dirty="0" err="1"/>
              <a:t>приймальної</a:t>
            </a:r>
            <a:r>
              <a:rPr lang="ru-RU" sz="2400" dirty="0"/>
              <a:t> трубки), систем </a:t>
            </a:r>
            <a:r>
              <a:rPr lang="ru-RU" sz="2400" dirty="0" err="1"/>
              <a:t>перетворення</a:t>
            </a:r>
            <a:r>
              <a:rPr lang="ru-RU" sz="2400" dirty="0"/>
              <a:t> і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електричних</a:t>
            </a:r>
            <a:r>
              <a:rPr lang="ru-RU" sz="2400" dirty="0"/>
              <a:t> </a:t>
            </a:r>
            <a:r>
              <a:rPr lang="ru-RU" sz="2400" dirty="0" err="1"/>
              <a:t>сигналів</a:t>
            </a:r>
            <a:r>
              <a:rPr lang="ru-RU" sz="2400" dirty="0"/>
              <a:t>, </a:t>
            </a:r>
            <a:r>
              <a:rPr lang="ru-RU" sz="2400" dirty="0" err="1"/>
              <a:t>рішенням</a:t>
            </a:r>
            <a:r>
              <a:rPr lang="ru-RU" sz="2400" dirty="0"/>
              <a:t> </a:t>
            </a:r>
            <a:r>
              <a:rPr lang="ru-RU" sz="2400" dirty="0" err="1"/>
              <a:t>технологічних</a:t>
            </a:r>
            <a:r>
              <a:rPr lang="ru-RU" sz="2400" dirty="0"/>
              <a:t> проблем, </a:t>
            </a:r>
            <a:r>
              <a:rPr lang="ru-RU" sz="2400" dirty="0" err="1"/>
              <a:t>пов'язаних</a:t>
            </a:r>
            <a:r>
              <a:rPr lang="ru-RU" sz="2400" dirty="0"/>
              <a:t> з </a:t>
            </a:r>
            <a:r>
              <a:rPr lang="ru-RU" sz="2400" dirty="0" err="1"/>
              <a:t>отриманням</a:t>
            </a:r>
            <a:r>
              <a:rPr lang="ru-RU" sz="2400" dirty="0"/>
              <a:t> </a:t>
            </a:r>
            <a:r>
              <a:rPr lang="ru-RU" sz="2400" dirty="0" err="1"/>
              <a:t>необхідної</a:t>
            </a:r>
            <a:r>
              <a:rPr lang="ru-RU" sz="2400" dirty="0"/>
              <a:t> </a:t>
            </a:r>
            <a:r>
              <a:rPr lang="ru-RU" sz="2400" dirty="0" err="1">
                <a:hlinkClick r:id="rId2" tooltip="Фотодавач"/>
              </a:rPr>
              <a:t>фоточутливої</a:t>
            </a:r>
            <a:r>
              <a:rPr lang="ru-RU" sz="2400" dirty="0"/>
              <a:t> </a:t>
            </a:r>
            <a:r>
              <a:rPr lang="ru-RU" sz="2400" dirty="0" err="1"/>
              <a:t>структури</a:t>
            </a:r>
            <a:r>
              <a:rPr lang="ru-RU" sz="2400" dirty="0"/>
              <a:t>, </a:t>
            </a:r>
            <a:r>
              <a:rPr lang="ru-RU" sz="2400" dirty="0" err="1"/>
              <a:t>тощо</a:t>
            </a:r>
            <a:r>
              <a:rPr lang="ru-RU" sz="2400" dirty="0"/>
              <a:t>.</a:t>
            </a:r>
          </a:p>
          <a:p>
            <a:r>
              <a:rPr lang="ru-RU" sz="2400" dirty="0"/>
              <a:t>У 1936 </a:t>
            </a:r>
            <a:r>
              <a:rPr lang="ru-RU" sz="2400" dirty="0" err="1"/>
              <a:t>році</a:t>
            </a:r>
            <a:r>
              <a:rPr lang="ru-RU" sz="2400" dirty="0"/>
              <a:t> </a:t>
            </a:r>
            <a:r>
              <a:rPr lang="ru-RU" sz="2400" dirty="0" err="1">
                <a:hlinkClick r:id="rId3" tooltip="Літні Олімпійські ігри 1936"/>
              </a:rPr>
              <a:t>Олімпійські</a:t>
            </a:r>
            <a:r>
              <a:rPr lang="ru-RU" sz="2400" dirty="0">
                <a:hlinkClick r:id="rId3" tooltip="Літні Олімпійські ігри 1936"/>
              </a:rPr>
              <a:t> </a:t>
            </a:r>
            <a:r>
              <a:rPr lang="ru-RU" sz="2400" dirty="0" err="1">
                <a:hlinkClick r:id="rId3" tooltip="Літні Олімпійські ігри 1936"/>
              </a:rPr>
              <a:t>ігри</a:t>
            </a:r>
            <a:r>
              <a:rPr lang="ru-RU" sz="2400" dirty="0">
                <a:hlinkClick r:id="rId3" tooltip="Літні Олімпійські ігри 1936"/>
              </a:rPr>
              <a:t> в </a:t>
            </a:r>
            <a:r>
              <a:rPr lang="ru-RU" sz="2400" dirty="0" err="1">
                <a:hlinkClick r:id="rId3" tooltip="Літні Олімпійські ігри 1936"/>
              </a:rPr>
              <a:t>Берліні</a:t>
            </a:r>
            <a:r>
              <a:rPr lang="ru-RU" sz="2400" dirty="0"/>
              <a:t> </a:t>
            </a:r>
            <a:r>
              <a:rPr lang="ru-RU" sz="2400" dirty="0" err="1"/>
              <a:t>передавалися</a:t>
            </a:r>
            <a:r>
              <a:rPr lang="ru-RU" sz="2400" dirty="0"/>
              <a:t> кабелем до </a:t>
            </a:r>
            <a:r>
              <a:rPr lang="ru-RU" sz="2400" dirty="0" err="1"/>
              <a:t>телевізійних</a:t>
            </a:r>
            <a:r>
              <a:rPr lang="ru-RU" sz="2400" dirty="0"/>
              <a:t> </a:t>
            </a:r>
            <a:r>
              <a:rPr lang="ru-RU" sz="2400" dirty="0" err="1"/>
              <a:t>станцій</a:t>
            </a:r>
            <a:r>
              <a:rPr lang="ru-RU" sz="2400" dirty="0"/>
              <a:t> в </a:t>
            </a:r>
            <a:r>
              <a:rPr lang="ru-RU" sz="2400" dirty="0" err="1">
                <a:hlinkClick r:id="rId4" tooltip="Берлін"/>
              </a:rPr>
              <a:t>Берліні</a:t>
            </a:r>
            <a:r>
              <a:rPr lang="ru-RU" sz="2400" dirty="0"/>
              <a:t> і </a:t>
            </a:r>
            <a:r>
              <a:rPr lang="ru-RU" sz="2400" dirty="0" err="1">
                <a:hlinkClick r:id="rId5" tooltip="Лейпциг"/>
              </a:rPr>
              <a:t>Лейпцизі</a:t>
            </a:r>
            <a:r>
              <a:rPr lang="ru-RU" sz="2400" dirty="0"/>
              <a:t>, де </a:t>
            </a:r>
            <a:r>
              <a:rPr lang="ru-RU" sz="2400" dirty="0" err="1"/>
              <a:t>публіка</a:t>
            </a:r>
            <a:r>
              <a:rPr lang="ru-RU" sz="2400" dirty="0"/>
              <a:t> могла </a:t>
            </a:r>
            <a:r>
              <a:rPr lang="ru-RU" sz="2400" dirty="0" err="1"/>
              <a:t>подивитися</a:t>
            </a:r>
            <a:r>
              <a:rPr lang="ru-RU" sz="2400" dirty="0"/>
              <a:t> </a:t>
            </a:r>
            <a:r>
              <a:rPr lang="ru-RU" sz="2400" dirty="0" err="1"/>
              <a:t>ігри</a:t>
            </a:r>
            <a:r>
              <a:rPr lang="ru-RU" sz="2400" dirty="0"/>
              <a:t> </a:t>
            </a:r>
            <a:r>
              <a:rPr lang="ru-RU" sz="2400" dirty="0" err="1"/>
              <a:t>наживо</a:t>
            </a:r>
            <a:r>
              <a:rPr lang="ru-RU" sz="24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3097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10472738" cy="6858000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У 1935 </a:t>
            </a:r>
            <a:r>
              <a:rPr lang="ru-RU" sz="2400" dirty="0" err="1"/>
              <a:t>році</a:t>
            </a:r>
            <a:r>
              <a:rPr lang="ru-RU" sz="2400" dirty="0"/>
              <a:t> </a:t>
            </a:r>
            <a:r>
              <a:rPr lang="ru-RU" sz="2400" dirty="0" err="1"/>
              <a:t>німецька</a:t>
            </a:r>
            <a:r>
              <a:rPr lang="ru-RU" sz="2400" dirty="0"/>
              <a:t> </a:t>
            </a:r>
            <a:r>
              <a:rPr lang="ru-RU" sz="2400" dirty="0" err="1"/>
              <a:t>фірма</a:t>
            </a:r>
            <a:r>
              <a:rPr lang="ru-RU" sz="2400" dirty="0"/>
              <a:t> </a:t>
            </a:r>
            <a:r>
              <a:rPr lang="en-US" sz="2400" dirty="0" err="1"/>
              <a:t>Fernseh</a:t>
            </a:r>
            <a:r>
              <a:rPr lang="en-US" sz="2400" dirty="0"/>
              <a:t> AG </a:t>
            </a:r>
            <a:r>
              <a:rPr lang="ru-RU" sz="2400" dirty="0"/>
              <a:t>і </a:t>
            </a:r>
            <a:r>
              <a:rPr lang="ru-RU" sz="2400" dirty="0" err="1"/>
              <a:t>американська</a:t>
            </a:r>
            <a:r>
              <a:rPr lang="ru-RU" sz="2400" dirty="0"/>
              <a:t> </a:t>
            </a:r>
            <a:r>
              <a:rPr lang="ru-RU" sz="2400" dirty="0" err="1"/>
              <a:t>фірма</a:t>
            </a:r>
            <a:r>
              <a:rPr lang="ru-RU" sz="2400" dirty="0"/>
              <a:t> </a:t>
            </a:r>
            <a:r>
              <a:rPr lang="en-US" sz="2400" dirty="0"/>
              <a:t>Farnsworth Television, </a:t>
            </a:r>
            <a:r>
              <a:rPr lang="ru-RU" sz="2400" dirty="0"/>
              <a:t>яка належала </a:t>
            </a:r>
            <a:r>
              <a:rPr lang="ru-RU" sz="2400" dirty="0" err="1"/>
              <a:t>Філо</a:t>
            </a:r>
            <a:r>
              <a:rPr lang="ru-RU" sz="2400" dirty="0"/>
              <a:t> </a:t>
            </a:r>
            <a:r>
              <a:rPr lang="ru-RU" sz="2400" dirty="0" err="1"/>
              <a:t>Фарнсворту</a:t>
            </a:r>
            <a:r>
              <a:rPr lang="ru-RU" sz="2400" dirty="0"/>
              <a:t> </a:t>
            </a:r>
            <a:r>
              <a:rPr lang="ru-RU" sz="2400" dirty="0" err="1"/>
              <a:t>підписали</a:t>
            </a:r>
            <a:r>
              <a:rPr lang="ru-RU" sz="2400" dirty="0"/>
              <a:t> угоду про </a:t>
            </a:r>
            <a:r>
              <a:rPr lang="ru-RU" sz="2400" dirty="0" err="1"/>
              <a:t>обмін</a:t>
            </a:r>
            <a:r>
              <a:rPr lang="ru-RU" sz="2400" dirty="0"/>
              <a:t> </a:t>
            </a:r>
            <a:r>
              <a:rPr lang="ru-RU" sz="2400" dirty="0">
                <a:hlinkClick r:id="rId2" tooltip="Патент"/>
              </a:rPr>
              <a:t>патентами</a:t>
            </a:r>
            <a:r>
              <a:rPr lang="ru-RU" sz="2400" dirty="0"/>
              <a:t> і </a:t>
            </a:r>
            <a:r>
              <a:rPr lang="ru-RU" sz="2400" dirty="0" err="1"/>
              <a:t>технологіями</a:t>
            </a:r>
            <a:r>
              <a:rPr lang="ru-RU" sz="2400" dirty="0"/>
              <a:t>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прискорити</a:t>
            </a:r>
            <a:r>
              <a:rPr lang="ru-RU" sz="2400" dirty="0"/>
              <a:t> </a:t>
            </a:r>
            <a:r>
              <a:rPr lang="ru-RU" sz="2400" dirty="0" err="1"/>
              <a:t>розвиток</a:t>
            </a:r>
            <a:r>
              <a:rPr lang="ru-RU" sz="2400" dirty="0"/>
              <a:t> </a:t>
            </a:r>
            <a:r>
              <a:rPr lang="ru-RU" sz="2400" dirty="0" err="1"/>
              <a:t>телевізійних</a:t>
            </a:r>
            <a:r>
              <a:rPr lang="ru-RU" sz="2400" dirty="0"/>
              <a:t> </a:t>
            </a:r>
            <a:r>
              <a:rPr lang="ru-RU" sz="2400" dirty="0" err="1"/>
              <a:t>передавачів</a:t>
            </a:r>
            <a:r>
              <a:rPr lang="ru-RU" sz="2400" dirty="0"/>
              <a:t> і </a:t>
            </a:r>
            <a:r>
              <a:rPr lang="ru-RU" sz="2400" dirty="0" err="1"/>
              <a:t>станцій</a:t>
            </a:r>
            <a:r>
              <a:rPr lang="ru-RU" sz="2400" dirty="0"/>
              <a:t> у </a:t>
            </a:r>
            <a:r>
              <a:rPr lang="ru-RU" sz="2400" dirty="0" err="1"/>
              <a:t>своїх</a:t>
            </a:r>
            <a:r>
              <a:rPr lang="ru-RU" sz="2400" dirty="0"/>
              <a:t> </a:t>
            </a:r>
            <a:r>
              <a:rPr lang="ru-RU" sz="2400" dirty="0" err="1" smtClean="0"/>
              <a:t>країнах</a:t>
            </a:r>
            <a:r>
              <a:rPr lang="ru-RU" sz="2400" dirty="0" smtClean="0"/>
              <a:t>.</a:t>
            </a:r>
            <a:endParaRPr lang="ru-RU" sz="2400" baseline="30000" dirty="0"/>
          </a:p>
          <a:p>
            <a:r>
              <a:rPr lang="uk-UA" sz="2400" dirty="0" smtClean="0"/>
              <a:t>Регулярне телебачення з'явилося в Німеччині 1935 року. Націонал-соціалістичне телебачення проіснувало з березня 1935-го до вересня 1944-го. Його сигнал приймали близько 700 телевізійних апаратів по всій Німеччині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/>
              <a:t>2 листопада 1936 </a:t>
            </a:r>
            <a:r>
              <a:rPr lang="en-US" sz="2400" dirty="0">
                <a:hlinkClick r:id="rId3" tooltip="BBC"/>
              </a:rPr>
              <a:t>BBC</a:t>
            </a:r>
            <a:r>
              <a:rPr lang="en-US" sz="2400" dirty="0"/>
              <a:t> </a:t>
            </a:r>
            <a:r>
              <a:rPr lang="ru-RU" sz="2400" dirty="0"/>
              <a:t>почало </a:t>
            </a:r>
            <a:r>
              <a:rPr lang="ru-RU" sz="2400" dirty="0" err="1"/>
              <a:t>передачі</a:t>
            </a:r>
            <a:r>
              <a:rPr lang="ru-RU" sz="2400" dirty="0"/>
              <a:t> </a:t>
            </a:r>
            <a:r>
              <a:rPr lang="ru-RU" sz="2400" dirty="0" err="1"/>
              <a:t>першого</a:t>
            </a:r>
            <a:r>
              <a:rPr lang="ru-RU" sz="2400" dirty="0"/>
              <a:t> у </a:t>
            </a:r>
            <a:r>
              <a:rPr lang="ru-RU" sz="2400" dirty="0" err="1"/>
              <a:t>світі</a:t>
            </a:r>
            <a:r>
              <a:rPr lang="ru-RU" sz="2400" dirty="0"/>
              <a:t> </a:t>
            </a:r>
            <a:r>
              <a:rPr lang="ru-RU" sz="2400" dirty="0" err="1"/>
              <a:t>публічного</a:t>
            </a:r>
            <a:r>
              <a:rPr lang="ru-RU" sz="2400" dirty="0"/>
              <a:t> регулярного </a:t>
            </a:r>
            <a:r>
              <a:rPr lang="ru-RU" sz="2400" dirty="0" err="1"/>
              <a:t>телебачення</a:t>
            </a:r>
            <a:r>
              <a:rPr lang="ru-RU" sz="2400" dirty="0"/>
              <a:t> </a:t>
            </a:r>
            <a:r>
              <a:rPr lang="ru-RU" sz="2400" dirty="0" err="1"/>
              <a:t>високої</a:t>
            </a:r>
            <a:r>
              <a:rPr lang="ru-RU" sz="2400" dirty="0"/>
              <a:t> </a:t>
            </a:r>
            <a:r>
              <a:rPr lang="ru-RU" sz="2400" dirty="0" err="1"/>
              <a:t>чіткості</a:t>
            </a:r>
            <a:r>
              <a:rPr lang="ru-RU" sz="2400" dirty="0"/>
              <a:t> з </a:t>
            </a:r>
            <a:r>
              <a:rPr lang="ru-RU" sz="2400" dirty="0" err="1"/>
              <a:t>вікторіанського</a:t>
            </a:r>
            <a:r>
              <a:rPr lang="ru-RU" sz="2400" dirty="0"/>
              <a:t> </a:t>
            </a:r>
            <a:r>
              <a:rPr lang="ru-RU" sz="2400" dirty="0">
                <a:hlinkClick r:id="rId4" tooltip="Александра-палас (ще не написана)"/>
              </a:rPr>
              <a:t>Александра-палас</a:t>
            </a:r>
            <a:r>
              <a:rPr lang="ru-RU" sz="2400" dirty="0"/>
              <a:t> на </a:t>
            </a:r>
            <a:r>
              <a:rPr lang="ru-RU" sz="2400" dirty="0" err="1"/>
              <a:t>півночі</a:t>
            </a:r>
            <a:r>
              <a:rPr lang="ru-RU" sz="2400" dirty="0"/>
              <a:t> </a:t>
            </a:r>
            <a:r>
              <a:rPr lang="ru-RU" sz="2400" dirty="0">
                <a:hlinkClick r:id="rId5" tooltip="Лондон"/>
              </a:rPr>
              <a:t>Лондона</a:t>
            </a:r>
            <a:r>
              <a:rPr lang="ru-RU" sz="2400" dirty="0"/>
              <a:t>. </a:t>
            </a:r>
            <a:r>
              <a:rPr lang="ru-RU" sz="2400" dirty="0" smtClean="0"/>
              <a:t>У </a:t>
            </a:r>
            <a:r>
              <a:rPr lang="ru-RU" sz="2400" dirty="0" err="1"/>
              <a:t>зв'язку</a:t>
            </a:r>
            <a:r>
              <a:rPr lang="ru-RU" sz="2400" dirty="0"/>
              <a:t> з </a:t>
            </a:r>
            <a:r>
              <a:rPr lang="ru-RU" sz="2400" dirty="0" err="1"/>
              <a:t>цим</a:t>
            </a:r>
            <a:r>
              <a:rPr lang="ru-RU" sz="2400" dirty="0"/>
              <a:t>, </a:t>
            </a:r>
            <a:r>
              <a:rPr lang="en-US" sz="2400" dirty="0"/>
              <a:t>BBC </a:t>
            </a:r>
            <a:r>
              <a:rPr lang="ru-RU" sz="2400" dirty="0" err="1"/>
              <a:t>стверджує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є </a:t>
            </a:r>
            <a:r>
              <a:rPr lang="ru-RU" sz="2400" dirty="0" err="1"/>
              <a:t>батьківщиною</a:t>
            </a:r>
            <a:r>
              <a:rPr lang="ru-RU" sz="2400" dirty="0"/>
              <a:t> </a:t>
            </a:r>
            <a:r>
              <a:rPr lang="ru-RU" sz="2400" dirty="0" err="1"/>
              <a:t>телебачення</a:t>
            </a:r>
            <a:r>
              <a:rPr lang="ru-RU" sz="2400" dirty="0"/>
              <a:t> у </a:t>
            </a:r>
            <a:r>
              <a:rPr lang="ru-RU" sz="2400" dirty="0" err="1"/>
              <a:t>сучасному</a:t>
            </a:r>
            <a:r>
              <a:rPr lang="ru-RU" sz="2400" dirty="0"/>
              <a:t> </a:t>
            </a:r>
            <a:r>
              <a:rPr lang="ru-RU" sz="2400" dirty="0" err="1" smtClean="0"/>
              <a:t>розумінні.У</a:t>
            </a:r>
            <a:r>
              <a:rPr lang="ru-RU" sz="2400" dirty="0" smtClean="0"/>
              <a:t> </a:t>
            </a:r>
            <a:r>
              <a:rPr lang="ru-RU" sz="2400" dirty="0"/>
              <a:t>1936 </a:t>
            </a:r>
            <a:r>
              <a:rPr lang="ru-RU" sz="2400" dirty="0" err="1"/>
              <a:t>році</a:t>
            </a:r>
            <a:r>
              <a:rPr lang="ru-RU" sz="2400" dirty="0"/>
              <a:t> </a:t>
            </a:r>
            <a:r>
              <a:rPr lang="ru-RU" sz="2400" dirty="0">
                <a:hlinkClick r:id="rId6" tooltip="Кальман Тіганий (ще не написана)"/>
              </a:rPr>
              <a:t>Кальман </a:t>
            </a:r>
            <a:r>
              <a:rPr lang="ru-RU" sz="2400" dirty="0" err="1">
                <a:hlinkClick r:id="rId6" tooltip="Кальман Тіганий (ще не написана)"/>
              </a:rPr>
              <a:t>Тіганий</a:t>
            </a:r>
            <a:r>
              <a:rPr lang="ru-RU" sz="2400" dirty="0"/>
              <a:t> описав принцип </a:t>
            </a:r>
            <a:r>
              <a:rPr lang="ru-RU" sz="2400" dirty="0" err="1"/>
              <a:t>плазмового</a:t>
            </a:r>
            <a:r>
              <a:rPr lang="ru-RU" sz="2400" dirty="0"/>
              <a:t> дисплея, </a:t>
            </a:r>
            <a:r>
              <a:rPr lang="ru-RU" sz="2400" dirty="0" err="1"/>
              <a:t>першого</a:t>
            </a:r>
            <a:r>
              <a:rPr lang="ru-RU" sz="2400" dirty="0"/>
              <a:t> дисплея з плоскою </a:t>
            </a:r>
            <a:r>
              <a:rPr lang="ru-RU" sz="2400" dirty="0" err="1" smtClean="0"/>
              <a:t>панеллю</a:t>
            </a:r>
            <a:r>
              <a:rPr lang="ru-RU" sz="2400" dirty="0" smtClean="0"/>
              <a:t>.</a:t>
            </a:r>
            <a:endParaRPr lang="ru-RU" sz="2400" baseline="30000" dirty="0"/>
          </a:p>
          <a:p>
            <a:r>
              <a:rPr lang="ru-RU" sz="2400" dirty="0" err="1" smtClean="0"/>
              <a:t>Мексиканський</a:t>
            </a:r>
            <a:r>
              <a:rPr lang="ru-RU" sz="2400" dirty="0" smtClean="0"/>
              <a:t> </a:t>
            </a:r>
            <a:r>
              <a:rPr lang="ru-RU" sz="2400" dirty="0" err="1"/>
              <a:t>винахідник</a:t>
            </a:r>
            <a:r>
              <a:rPr lang="ru-RU" sz="2400" dirty="0"/>
              <a:t> </a:t>
            </a:r>
            <a:r>
              <a:rPr lang="ru-RU" sz="2400" dirty="0" err="1">
                <a:hlinkClick r:id="rId7" tooltip="Гільєрмо Гонсалес Камарена (ще не написана)"/>
              </a:rPr>
              <a:t>Гільєрмо</a:t>
            </a:r>
            <a:r>
              <a:rPr lang="ru-RU" sz="2400" dirty="0">
                <a:hlinkClick r:id="rId7" tooltip="Гільєрмо Гонсалес Камарена (ще не написана)"/>
              </a:rPr>
              <a:t> Гонсалес </a:t>
            </a:r>
            <a:r>
              <a:rPr lang="ru-RU" sz="2400" dirty="0" err="1">
                <a:hlinkClick r:id="rId7" tooltip="Гільєрмо Гонсалес Камарена (ще не написана)"/>
              </a:rPr>
              <a:t>Камарена</a:t>
            </a:r>
            <a:r>
              <a:rPr lang="ru-RU" sz="2400" dirty="0"/>
              <a:t> </a:t>
            </a:r>
            <a:r>
              <a:rPr lang="ru-RU" sz="2400" dirty="0" err="1"/>
              <a:t>також</a:t>
            </a:r>
            <a:r>
              <a:rPr lang="ru-RU" sz="2400" dirty="0"/>
              <a:t> </a:t>
            </a:r>
            <a:r>
              <a:rPr lang="ru-RU" sz="2400" dirty="0" err="1"/>
              <a:t>відіграє</a:t>
            </a:r>
            <a:r>
              <a:rPr lang="ru-RU" sz="2400" dirty="0"/>
              <a:t> </a:t>
            </a:r>
            <a:r>
              <a:rPr lang="ru-RU" sz="2400" dirty="0" err="1"/>
              <a:t>важливу</a:t>
            </a:r>
            <a:r>
              <a:rPr lang="ru-RU" sz="2400" dirty="0"/>
              <a:t> роль у </a:t>
            </a:r>
            <a:r>
              <a:rPr lang="ru-RU" sz="2400" dirty="0" err="1"/>
              <a:t>ранній</a:t>
            </a:r>
            <a:r>
              <a:rPr lang="ru-RU" sz="2400" dirty="0"/>
              <a:t> </a:t>
            </a:r>
            <a:r>
              <a:rPr lang="ru-RU" sz="2400" dirty="0" err="1"/>
              <a:t>історії</a:t>
            </a:r>
            <a:r>
              <a:rPr lang="ru-RU" sz="2400" dirty="0"/>
              <a:t> </a:t>
            </a:r>
            <a:r>
              <a:rPr lang="ru-RU" sz="2400" dirty="0" err="1"/>
              <a:t>телебачення</a:t>
            </a:r>
            <a:r>
              <a:rPr lang="ru-RU" sz="2400" dirty="0"/>
              <a:t>.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експерименти</a:t>
            </a:r>
            <a:r>
              <a:rPr lang="ru-RU" sz="2400" dirty="0"/>
              <a:t> з </a:t>
            </a:r>
            <a:r>
              <a:rPr lang="ru-RU" sz="2400" dirty="0" err="1"/>
              <a:t>телебаченням</a:t>
            </a:r>
            <a:r>
              <a:rPr lang="ru-RU" sz="2400" dirty="0"/>
              <a:t> </a:t>
            </a:r>
            <a:r>
              <a:rPr lang="ru-RU" sz="2400" dirty="0" err="1"/>
              <a:t>почалися</a:t>
            </a:r>
            <a:r>
              <a:rPr lang="ru-RU" sz="2400" dirty="0"/>
              <a:t> у 1931 </a:t>
            </a:r>
            <a:r>
              <a:rPr lang="ru-RU" sz="2400" dirty="0" err="1"/>
              <a:t>році</a:t>
            </a:r>
            <a:r>
              <a:rPr lang="ru-RU" sz="2400" dirty="0"/>
              <a:t> і </a:t>
            </a:r>
            <a:r>
              <a:rPr lang="ru-RU" sz="2400" dirty="0" err="1"/>
              <a:t>призвели</a:t>
            </a:r>
            <a:r>
              <a:rPr lang="ru-RU" sz="2400" dirty="0"/>
              <a:t> до патенту на «</a:t>
            </a:r>
            <a:r>
              <a:rPr lang="en-US" sz="2400" dirty="0"/>
              <a:t>trichromatic field sequential system» (</a:t>
            </a:r>
            <a:r>
              <a:rPr lang="ru-RU" sz="2400" dirty="0"/>
              <a:t>систему </a:t>
            </a:r>
            <a:r>
              <a:rPr lang="ru-RU" sz="2400" dirty="0" err="1"/>
              <a:t>кольорового</a:t>
            </a:r>
            <a:r>
              <a:rPr lang="ru-RU" sz="2400" dirty="0"/>
              <a:t> </a:t>
            </a:r>
            <a:r>
              <a:rPr lang="ru-RU" sz="2400" dirty="0" err="1"/>
              <a:t>телебачення</a:t>
            </a:r>
            <a:r>
              <a:rPr lang="ru-RU" sz="2400" dirty="0"/>
              <a:t>) 1940 </a:t>
            </a:r>
            <a:r>
              <a:rPr lang="ru-RU" sz="2400" dirty="0" smtClean="0"/>
              <a:t>року.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52079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56</TotalTime>
  <Words>2748</Words>
  <Application>Microsoft Office PowerPoint</Application>
  <PresentationFormat>Широкоэкранный</PresentationFormat>
  <Paragraphs>67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Аспект</vt:lpstr>
      <vt:lpstr>     </vt:lpstr>
      <vt:lpstr>Лекція 13 «Cистеми радіозв’язку.»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Технічні принципи</vt:lpstr>
      <vt:lpstr>Застосування телебачення</vt:lpstr>
      <vt:lpstr>Стандарти і системи</vt:lpstr>
      <vt:lpstr>Супутникове телебачення</vt:lpstr>
      <vt:lpstr>Цифрове телебачення</vt:lpstr>
      <vt:lpstr>Презентация PowerPoint</vt:lpstr>
      <vt:lpstr>Історія HD- телебачення в Україні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</dc:title>
  <dc:creator>Маришка</dc:creator>
  <cp:lastModifiedBy>Маришка</cp:lastModifiedBy>
  <cp:revision>6</cp:revision>
  <dcterms:created xsi:type="dcterms:W3CDTF">2020-10-18T11:35:29Z</dcterms:created>
  <dcterms:modified xsi:type="dcterms:W3CDTF">2020-10-18T12:31:46Z</dcterms:modified>
</cp:coreProperties>
</file>