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84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41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84004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8170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4200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254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191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350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836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92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76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16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527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17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3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055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D5F5D-CA2F-42B1-BF9F-102758217C8F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8039E2-3843-4797-97BC-F024FD3A13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480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/index.php?title=%D0%94%D1%96%D0%B0%D0%BF%D0%B0%D0%B7%D0%BE%D0%BD%D0%B8&amp;action=edit&amp;redlink=1" TargetMode="External"/><Relationship Id="rId7" Type="http://schemas.openxmlformats.org/officeDocument/2006/relationships/hyperlink" Target="https://uk.wikipedia.org/wiki/%D0%A3%D0%BB%D1%8C%D1%82%D1%80%D0%B0%D0%BA%D0%BE%D1%80%D0%BE%D1%82%D0%BA%D1%96_%D1%85%D0%B2%D0%B8%D0%BB%D1%96" TargetMode="External"/><Relationship Id="rId2" Type="http://schemas.openxmlformats.org/officeDocument/2006/relationships/hyperlink" Target="https://uk.wikipedia.org/wiki/%D0%A0%D0%B0%D0%B4%D1%96%D0%BE%D1%85%D0%B2%D0%B8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E%D1%80%D0%BE%D1%82%D0%BA%D1%96_%D1%85%D0%B2%D0%B8%D0%BB%D1%96" TargetMode="External"/><Relationship Id="rId5" Type="http://schemas.openxmlformats.org/officeDocument/2006/relationships/hyperlink" Target="https://uk.wikipedia.org/wiki/%D0%A1%D0%B5%D1%80%D0%B5%D0%B4%D0%BD%D1%96_%D1%85%D0%B2%D0%B8%D0%BB%D1%96" TargetMode="External"/><Relationship Id="rId4" Type="http://schemas.openxmlformats.org/officeDocument/2006/relationships/hyperlink" Target="https://uk.wikipedia.org/wiki/%D0%94%D0%BE%D0%B2%D0%B3%D1%96_%D1%85%D0%B2%D0%B8%D0%BB%D1%9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4%D0%BE%D0%B2%D0%B3%D1%96_%D1%85%D0%B2%D0%B8%D0%BB%D1%96" TargetMode="External"/><Relationship Id="rId2" Type="http://schemas.openxmlformats.org/officeDocument/2006/relationships/hyperlink" Target="https://uk.wikipedia.org/wiki/%D0%A0%D0%B0%D0%B4%D1%96%D0%BE%D1%85%D0%B2%D0%B8%D0%BB%D1%9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3%D0%BB%D1%8C%D1%82%D1%80%D0%B0%D0%BA%D0%BE%D1%80%D0%BE%D1%82%D0%BA%D1%96_%D1%85%D0%B2%D0%B8%D0%BB%D1%96" TargetMode="External"/><Relationship Id="rId5" Type="http://schemas.openxmlformats.org/officeDocument/2006/relationships/hyperlink" Target="https://uk.wikipedia.org/wiki/%D0%9A%D0%BE%D1%80%D0%BE%D1%82%D0%BA%D1%96_%D1%85%D0%B2%D0%B8%D0%BB%D1%96" TargetMode="External"/><Relationship Id="rId4" Type="http://schemas.openxmlformats.org/officeDocument/2006/relationships/hyperlink" Target="https://uk.wikipedia.org/wiki/%D0%A1%D0%B5%D1%80%D0%B5%D0%B4%D0%BD%D1%96_%D1%85%D0%B2%D0%B8%D0%BB%D1%96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0%D0%B0%D0%B4%D1%96%D0%BE%D1%80%D0%B5%D0%BB%D0%B5%D0%B9%D0%BD%D0%B8%D0%B9_%D0%B7%D0%B2%27%D1%8F%D0%B7%D0%BE%D0%BA" TargetMode="External"/><Relationship Id="rId2" Type="http://schemas.openxmlformats.org/officeDocument/2006/relationships/hyperlink" Target="https://uk.wikipedia.org/wiki/%D0%A1%D1%83%D0%BF%D1%83%D1%82%D0%BD%D0%B8%D0%BA%D0%BE%D0%B2%D0%B8%D0%B9_%D0%B7%D0%B2%27%D1%8F%D0%B7%D0%BE%D0%B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A2%D1%80%D0%B0%D0%BD%D0%BA%D1%96%D0%BD%D0%B3%D0%BE%D0%B2%D0%B8%D0%B9_%D0%B7%D0%B2%27%D1%8F%D0%B7%D0%BE%D0%BA" TargetMode="External"/><Relationship Id="rId4" Type="http://schemas.openxmlformats.org/officeDocument/2006/relationships/hyperlink" Target="https://uk.wikipedia.org/wiki/%D0%A1%D1%82%D1%96%D0%BB%D1%8C%D0%BD%D0%B8%D0%BA%D0%BE%D0%B2%D0%B8%D0%B9_%D0%B7%D0%B2%27%D1%8F%D0%B7%D0%BE%D0%BA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3749" y="0"/>
            <a:ext cx="9144000" cy="194838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Навчальна дисципліна:</a:t>
            </a:r>
            <a: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4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«Вступ до телекомунікацій та радіотехніки</a:t>
            </a:r>
            <a:r>
              <a:rPr lang="uk-UA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3043934" y="2044700"/>
            <a:ext cx="574929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929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331355" cy="6858000"/>
          </a:xfrm>
        </p:spPr>
        <p:txBody>
          <a:bodyPr>
            <a:normAutofit/>
          </a:bodyPr>
          <a:lstStyle/>
          <a:p>
            <a:pPr lvl="0"/>
            <a:r>
              <a:rPr lang="uk-UA" sz="2800" b="1" i="1" u="sng" dirty="0"/>
              <a:t>За видом радіосигналів: </a:t>
            </a:r>
            <a:endParaRPr lang="ru-RU" sz="2800" u="sng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аналогові системи радіозв'язку;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цифрові системи радіозв'язку;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імпульсні системи радіозв'язку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lvl="0"/>
            <a:r>
              <a:rPr lang="uk-UA" sz="2400" dirty="0" smtClean="0"/>
              <a:t> </a:t>
            </a:r>
            <a:r>
              <a:rPr lang="uk-UA" sz="2800" b="1" i="1" u="sng" dirty="0"/>
              <a:t>За значенням бази радіосигналу: </a:t>
            </a:r>
            <a:endParaRPr lang="ru-RU" sz="2800" b="1" i="1" u="sng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</a:t>
            </a:r>
            <a:r>
              <a:rPr lang="uk-UA" sz="2400" dirty="0" err="1"/>
              <a:t>вузькосмугові</a:t>
            </a:r>
            <a:r>
              <a:rPr lang="uk-UA" sz="2400" dirty="0"/>
              <a:t> системи радіозв'язку;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широкосмугові системи радіозв'язку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lvl="0"/>
            <a:r>
              <a:rPr lang="uk-UA" b="1" i="1" dirty="0"/>
              <a:t> </a:t>
            </a:r>
            <a:r>
              <a:rPr lang="uk-UA" sz="2400" b="1" dirty="0"/>
              <a:t>Базою радіосигналу </a:t>
            </a:r>
            <a:r>
              <a:rPr lang="uk-UA" sz="2400" dirty="0"/>
              <a:t>називається відношення ширини спектра модульованого радіосигналу щодо ширини спектра сигналу, що модулює, (чи до мінімально необхідної смуги частот для передачі сигналу , який модулює).</a:t>
            </a:r>
            <a:r>
              <a:rPr lang="uk-UA" sz="2400" b="1" dirty="0"/>
              <a:t> </a:t>
            </a:r>
            <a:endParaRPr lang="ru-RU" sz="2400" dirty="0"/>
          </a:p>
          <a:p>
            <a:r>
              <a:rPr lang="uk-UA" sz="2400" b="1" dirty="0"/>
              <a:t>Широкосмуговою </a:t>
            </a:r>
            <a:r>
              <a:rPr lang="uk-UA" sz="2400" dirty="0"/>
              <a:t>називається система радіозв'язку, база радіосигналу якої істотно більше одиниці.</a:t>
            </a:r>
            <a:endParaRPr lang="ru-RU" sz="24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43206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795379" cy="68580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uk-UA" b="1" i="1" dirty="0"/>
              <a:t>Розрізняють аналогові, цифрові й імпульсні системи радіозв'язку і за видом модуляції (класами </a:t>
            </a:r>
            <a:r>
              <a:rPr lang="uk-UA" b="1" i="1" dirty="0" err="1"/>
              <a:t>випромінювань</a:t>
            </a:r>
            <a:r>
              <a:rPr lang="uk-UA" b="1" i="1" dirty="0"/>
              <a:t>): </a:t>
            </a:r>
            <a:endParaRPr lang="ru-RU" dirty="0"/>
          </a:p>
          <a:p>
            <a:pPr lvl="0"/>
            <a:r>
              <a:rPr lang="uk-UA" dirty="0"/>
              <a:t>А0 – немодульована несуча; </a:t>
            </a:r>
            <a:endParaRPr lang="ru-RU" dirty="0"/>
          </a:p>
          <a:p>
            <a:pPr lvl="0"/>
            <a:r>
              <a:rPr lang="uk-UA" dirty="0"/>
              <a:t>А1 – амплітудна маніпуляція; </a:t>
            </a:r>
            <a:endParaRPr lang="ru-RU" dirty="0"/>
          </a:p>
          <a:p>
            <a:pPr lvl="0"/>
            <a:r>
              <a:rPr lang="uk-UA" dirty="0"/>
              <a:t>А2 – амплітудна тональна маніпуляція; </a:t>
            </a:r>
            <a:endParaRPr lang="ru-RU" dirty="0"/>
          </a:p>
          <a:p>
            <a:pPr lvl="0"/>
            <a:r>
              <a:rPr lang="uk-UA" dirty="0"/>
              <a:t>А3 – амплітудна модуляція;</a:t>
            </a:r>
            <a:endParaRPr lang="ru-RU" dirty="0"/>
          </a:p>
          <a:p>
            <a:pPr lvl="0"/>
            <a:r>
              <a:rPr lang="uk-UA" dirty="0"/>
              <a:t>А3А – однобічна модуляція з ослабленою несучою; </a:t>
            </a:r>
            <a:endParaRPr lang="ru-RU" dirty="0"/>
          </a:p>
          <a:p>
            <a:pPr lvl="0"/>
            <a:r>
              <a:rPr lang="uk-UA" dirty="0"/>
              <a:t>А3Н – однобічна модуляція з повною несучою; </a:t>
            </a:r>
            <a:endParaRPr lang="ru-RU" dirty="0"/>
          </a:p>
          <a:p>
            <a:pPr lvl="0"/>
            <a:r>
              <a:rPr lang="uk-UA" dirty="0"/>
              <a:t>А3J – однобічна модуляція з подавленою несучою; </a:t>
            </a:r>
            <a:endParaRPr lang="ru-RU" dirty="0"/>
          </a:p>
          <a:p>
            <a:pPr lvl="0"/>
            <a:r>
              <a:rPr lang="uk-UA" dirty="0"/>
              <a:t>F1 – частотна маніпуляція; </a:t>
            </a:r>
            <a:endParaRPr lang="ru-RU" dirty="0"/>
          </a:p>
          <a:p>
            <a:pPr lvl="0"/>
            <a:r>
              <a:rPr lang="uk-UA" dirty="0"/>
              <a:t>F2 – частотна тональна маніпуляція; </a:t>
            </a:r>
            <a:endParaRPr lang="ru-RU" dirty="0"/>
          </a:p>
          <a:p>
            <a:pPr lvl="0"/>
            <a:r>
              <a:rPr lang="uk-UA" dirty="0"/>
              <a:t>F3 – частотна модуляція; </a:t>
            </a:r>
            <a:endParaRPr lang="ru-RU" dirty="0"/>
          </a:p>
          <a:p>
            <a:pPr lvl="0"/>
            <a:r>
              <a:rPr lang="uk-UA" dirty="0"/>
              <a:t>F6 – подвійна частотна маніпуляція; </a:t>
            </a:r>
            <a:endParaRPr lang="ru-RU" dirty="0"/>
          </a:p>
          <a:p>
            <a:pPr lvl="0"/>
            <a:r>
              <a:rPr lang="uk-UA" dirty="0"/>
              <a:t>F9 – відносна фазова маніпуляція; </a:t>
            </a:r>
            <a:endParaRPr lang="ru-RU" dirty="0"/>
          </a:p>
          <a:p>
            <a:pPr lvl="0"/>
            <a:r>
              <a:rPr lang="uk-UA" dirty="0"/>
              <a:t>Р0 – імпульси з ВЧ заповненням без модуляції;</a:t>
            </a:r>
            <a:endParaRPr lang="ru-RU" dirty="0"/>
          </a:p>
          <a:p>
            <a:pPr lvl="0"/>
            <a:r>
              <a:rPr lang="uk-UA" dirty="0"/>
              <a:t>Р3D – амплітудно-імпульсна модуляція; </a:t>
            </a:r>
            <a:endParaRPr lang="ru-RU" dirty="0"/>
          </a:p>
          <a:p>
            <a:pPr lvl="0"/>
            <a:r>
              <a:rPr lang="uk-UA" dirty="0"/>
              <a:t>Р3Е – </a:t>
            </a:r>
            <a:r>
              <a:rPr lang="uk-UA" dirty="0" err="1"/>
              <a:t>широтно</a:t>
            </a:r>
            <a:r>
              <a:rPr lang="uk-UA" dirty="0"/>
              <a:t>-імпульсна модуляція; </a:t>
            </a:r>
            <a:endParaRPr lang="ru-RU" dirty="0"/>
          </a:p>
          <a:p>
            <a:pPr lvl="0"/>
            <a:r>
              <a:rPr lang="uk-UA" dirty="0"/>
              <a:t>8 </a:t>
            </a:r>
            <a:r>
              <a:rPr lang="uk-UA" dirty="0">
                <a:sym typeface="Symbol" panose="05050102010706020507" pitchFamily="18" charset="2"/>
              </a:rPr>
              <a:t></a:t>
            </a:r>
            <a:r>
              <a:rPr lang="uk-UA" dirty="0"/>
              <a:t> Р3F – </a:t>
            </a:r>
            <a:r>
              <a:rPr lang="uk-UA" dirty="0" err="1"/>
              <a:t>фазоімпульсна</a:t>
            </a:r>
            <a:r>
              <a:rPr lang="uk-UA" dirty="0"/>
              <a:t> модуляція; </a:t>
            </a:r>
            <a:endParaRPr lang="ru-RU" dirty="0"/>
          </a:p>
          <a:p>
            <a:pPr lvl="0"/>
            <a:r>
              <a:rPr lang="uk-UA" dirty="0"/>
              <a:t>Р3G – імпульсно-кодова модуляція. </a:t>
            </a:r>
            <a:endParaRPr lang="ru-RU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2263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508776" cy="6858000"/>
          </a:xfrm>
        </p:spPr>
        <p:txBody>
          <a:bodyPr>
            <a:normAutofit/>
          </a:bodyPr>
          <a:lstStyle/>
          <a:p>
            <a:pPr lvl="0"/>
            <a:r>
              <a:rPr lang="uk-UA" sz="2400" b="1" i="1" dirty="0"/>
              <a:t>За кількістю одночасно переданих повідомлень: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</a:t>
            </a:r>
            <a:r>
              <a:rPr lang="uk-UA" sz="2400" dirty="0" err="1"/>
              <a:t>одноканальні</a:t>
            </a:r>
            <a:r>
              <a:rPr lang="uk-UA" sz="2400" dirty="0"/>
              <a:t>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багатоканальні. </a:t>
            </a:r>
            <a:endParaRPr lang="ru-RU" sz="2400" dirty="0"/>
          </a:p>
          <a:p>
            <a:pPr lvl="0"/>
            <a:r>
              <a:rPr lang="uk-UA" sz="2400" b="1" i="1" dirty="0"/>
              <a:t>За характером обміну повідомленнями: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симплексні;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дуплексні. </a:t>
            </a:r>
            <a:endParaRPr lang="ru-RU" sz="2400" dirty="0"/>
          </a:p>
          <a:p>
            <a:pPr lvl="0"/>
            <a:r>
              <a:rPr lang="uk-UA" sz="2400" b="1" i="1" dirty="0"/>
              <a:t>За ступенем захисту переданої інформації:</a:t>
            </a:r>
            <a:endParaRPr lang="ru-RU" sz="2400" dirty="0"/>
          </a:p>
          <a:p>
            <a:r>
              <a:rPr lang="uk-UA" sz="2400" b="1" i="1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системи відкритого зв'язку;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системи закритого (засекреченого) зв'язку. </a:t>
            </a:r>
            <a:endParaRPr lang="ru-RU" sz="2400" dirty="0"/>
          </a:p>
          <a:p>
            <a:pPr lvl="0"/>
            <a:r>
              <a:rPr lang="uk-UA" sz="2400" b="1" i="1" dirty="0"/>
              <a:t>За ступенем автоматизації обміну інформацією: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автоматичні;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автоматизовані;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неавтоматизовані. 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5384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167582" cy="6701051"/>
          </a:xfrm>
        </p:spPr>
        <p:txBody>
          <a:bodyPr>
            <a:normAutofit/>
          </a:bodyPr>
          <a:lstStyle/>
          <a:p>
            <a:pPr algn="ctr"/>
            <a:r>
              <a:rPr lang="uk-UA" sz="3200" u="sng" dirty="0"/>
              <a:t>Вимоги до систем радіозв'язку і критерії їх оцінювання </a:t>
            </a:r>
            <a:endParaRPr lang="ru-RU" sz="3200" u="sng" dirty="0"/>
          </a:p>
          <a:p>
            <a:r>
              <a:rPr lang="uk-UA" sz="2400" dirty="0"/>
              <a:t>Кількісною мірою якості системи радіозв'язку, як складної системи, є </a:t>
            </a:r>
            <a:r>
              <a:rPr lang="uk-UA" sz="2400" b="1" dirty="0"/>
              <a:t>критерій ефективності</a:t>
            </a:r>
            <a:r>
              <a:rPr lang="uk-UA" sz="2400" dirty="0"/>
              <a:t>.</a:t>
            </a:r>
            <a:endParaRPr lang="ru-RU" sz="2400" dirty="0"/>
          </a:p>
          <a:p>
            <a:r>
              <a:rPr lang="uk-UA" sz="2400" b="1" i="1" dirty="0"/>
              <a:t>Ефективність</a:t>
            </a:r>
            <a:r>
              <a:rPr lang="uk-UA" sz="2400" dirty="0"/>
              <a:t> системи радіозв'язку оцінюється ступенем її технічної досконалості з урахуванням економічних показників. Складна система описується сукупністю показників (часткових критеріїв ефективності). На практиці порівняння системи виконують за одним найбільш істотним критерієм, а на інші накладаються обмеження.</a:t>
            </a:r>
            <a:endParaRPr lang="ru-RU" sz="2400" dirty="0"/>
          </a:p>
          <a:p>
            <a:r>
              <a:rPr lang="uk-UA" sz="2400" dirty="0"/>
              <a:t>Основними з часткових критеріїв ефективності (вимог) щодо систем радіозв'язку є </a:t>
            </a:r>
            <a:r>
              <a:rPr lang="uk-UA" sz="2400" i="1" dirty="0"/>
              <a:t>достовірність, оперативність, завадостійкість і надійність зв'язку</a:t>
            </a:r>
            <a:r>
              <a:rPr lang="uk-UA" sz="24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11458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522424" cy="6858000"/>
          </a:xfrm>
        </p:spPr>
        <p:txBody>
          <a:bodyPr>
            <a:normAutofit/>
          </a:bodyPr>
          <a:lstStyle/>
          <a:p>
            <a:r>
              <a:rPr lang="uk-UA" sz="2400" b="1" i="1" dirty="0"/>
              <a:t>Достовірність зв'язку</a:t>
            </a:r>
            <a:r>
              <a:rPr lang="uk-UA" sz="2400" dirty="0"/>
              <a:t> характеризує здатність системи зв'язку забезпечити відтворення переданих повідомлень у пунктах прийому із заданою точністю. Критерії оцінки достовірності зв'язку визначаються видом переданих повідомлень. Достовірність передачі </a:t>
            </a:r>
            <a:r>
              <a:rPr lang="uk-UA" sz="2400" dirty="0" err="1"/>
              <a:t>мовних</a:t>
            </a:r>
            <a:r>
              <a:rPr lang="uk-UA" sz="2400" dirty="0"/>
              <a:t> повідомлень кількісно оцінюється показником артикуляції (розбірливості), що являє собою виражену у відсотках частку правильно прийнятих елементів мови (фраз, слів, звуків) від загального числа переданих. Достовірність передачі цифрових повідомлень може оцінюватися ймовірністю правильного прийому (чи, навпаки, ймовірністю помилки) кодових комбінацій первинного коду. У сучасних автоматизованих системах керування припустима ймовірність помилки знаходиться в межах від 10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5 до 10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9 , системах телеграфного зв'язку 10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3 …10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4 .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0847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768084" cy="6858000"/>
          </a:xfrm>
        </p:spPr>
        <p:txBody>
          <a:bodyPr>
            <a:normAutofit/>
          </a:bodyPr>
          <a:lstStyle/>
          <a:p>
            <a:r>
              <a:rPr lang="uk-UA" sz="2400" b="1" i="1" dirty="0"/>
              <a:t>Оперативність (своєчасність) зв'язку</a:t>
            </a:r>
            <a:r>
              <a:rPr lang="uk-UA" sz="2400" dirty="0"/>
              <a:t> визначає здатність системи зв'язку забезпечити прийом і доставку повідомлень чи ведення переговорів у терміни, обумовлені потребами керування. Оперативність зв'язку може оцінюватися ймовірністю того, що повідомлення буде цілком доставлено адресату протягом часу не більше заданого. </a:t>
            </a:r>
            <a:endParaRPr lang="ru-RU" sz="2400" dirty="0"/>
          </a:p>
          <a:p>
            <a:r>
              <a:rPr lang="uk-UA" sz="2400" b="1" i="1" dirty="0"/>
              <a:t>Завадостійкість зв'язку</a:t>
            </a:r>
            <a:r>
              <a:rPr lang="uk-UA" sz="2400" dirty="0"/>
              <a:t> – це властивість системи зв'язку виконувати поставлені завдання щодо передачі повідомлень в умовах впливу усіх видів перешкод. Для кількісної оцінки завадостійкості дуже часто використовують критерії достовірності передачі повідомлень. </a:t>
            </a:r>
            <a:endParaRPr lang="ru-RU" sz="2400" dirty="0"/>
          </a:p>
          <a:p>
            <a:r>
              <a:rPr lang="uk-UA" sz="2400" dirty="0"/>
              <a:t>Під </a:t>
            </a:r>
            <a:r>
              <a:rPr lang="uk-UA" sz="2400" b="1" i="1" dirty="0"/>
              <a:t>надійністю зв'язку</a:t>
            </a:r>
            <a:r>
              <a:rPr lang="uk-UA" sz="2400" dirty="0"/>
              <a:t> розуміємо властивість системи зв'язку виконувати поставлені завдання щодо передачі повідомлень, зберігаючи протягом заданого проміжку часу значення основних характеристик (наприклад, достовірності передачі) в заданих межах. Найпростішими оцінками апаратурної надійності є ймовірність відмови за обговорений інтервал часу, середній час наробітку на відмову і </a:t>
            </a:r>
            <a:r>
              <a:rPr lang="uk-UA" sz="2400" dirty="0" err="1"/>
              <a:t>т.д</a:t>
            </a:r>
            <a:r>
              <a:rPr lang="uk-UA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2486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uk-UA" i="1" dirty="0">
                <a:solidFill>
                  <a:schemeClr val="tx1"/>
                </a:solidFill>
              </a:rPr>
              <a:t>Лекція </a:t>
            </a:r>
            <a:r>
              <a:rPr lang="uk-UA" i="1" dirty="0" smtClean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2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uk-UA" b="1" i="1" dirty="0">
                <a:solidFill>
                  <a:schemeClr val="tx1"/>
                </a:solidFill>
              </a:rPr>
              <a:t>«</a:t>
            </a:r>
            <a:r>
              <a:rPr lang="uk-UA" b="1" dirty="0">
                <a:solidFill>
                  <a:schemeClr val="tx1"/>
                </a:solidFill>
              </a:rPr>
              <a:t>Види систем радіозв’язку</a:t>
            </a:r>
            <a:r>
              <a:rPr lang="uk-UA" dirty="0">
                <a:solidFill>
                  <a:schemeClr val="tx1"/>
                </a:solidFill>
              </a:rPr>
              <a:t>.»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320800"/>
            <a:ext cx="9776851" cy="3880773"/>
          </a:xfrm>
        </p:spPr>
        <p:txBody>
          <a:bodyPr>
            <a:noAutofit/>
          </a:bodyPr>
          <a:lstStyle/>
          <a:p>
            <a:pPr lvl="0"/>
            <a:r>
              <a:rPr lang="uk-UA" sz="4400" i="1" dirty="0" smtClean="0"/>
              <a:t>Класифікація </a:t>
            </a:r>
            <a:r>
              <a:rPr lang="uk-UA" sz="4400" i="1" dirty="0"/>
              <a:t>систем радіозв’язку.</a:t>
            </a:r>
            <a:endParaRPr lang="ru-RU" sz="4400" dirty="0"/>
          </a:p>
          <a:p>
            <a:r>
              <a:rPr lang="uk-UA" sz="4400" i="1" dirty="0"/>
              <a:t>Вимоги до систем </a:t>
            </a:r>
            <a:r>
              <a:rPr lang="uk-UA" sz="4400" i="1" dirty="0" smtClean="0"/>
              <a:t>радіозв’язку</a:t>
            </a:r>
            <a:r>
              <a:rPr lang="en-US" sz="4400" i="1" dirty="0"/>
              <a:t>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180650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127" y="72482"/>
            <a:ext cx="11346345" cy="6785518"/>
          </a:xfrm>
        </p:spPr>
        <p:txBody>
          <a:bodyPr>
            <a:normAutofit/>
          </a:bodyPr>
          <a:lstStyle/>
          <a:p>
            <a:r>
              <a:rPr lang="uk-UA" sz="3600" b="1" i="1" dirty="0" err="1"/>
              <a:t>Радіозв'яз́ок</a:t>
            </a:r>
            <a:r>
              <a:rPr lang="uk-UA" sz="3600" dirty="0"/>
              <a:t> — різновид зв'язку, у якому носієм інформації є </a:t>
            </a:r>
            <a:r>
              <a:rPr lang="uk-UA" sz="3600" dirty="0">
                <a:hlinkClick r:id="rId2" tooltip="Радіохвилі"/>
              </a:rPr>
              <a:t>радіохвилі</a:t>
            </a:r>
            <a:r>
              <a:rPr lang="uk-UA" sz="3600" dirty="0"/>
              <a:t>.</a:t>
            </a:r>
            <a:endParaRPr lang="ru-RU" sz="3600" dirty="0"/>
          </a:p>
          <a:p>
            <a:r>
              <a:rPr lang="uk-UA" sz="3600" dirty="0"/>
              <a:t>Частотна сітка, використовувана у радіозв'язку, поділяється на </a:t>
            </a:r>
            <a:r>
              <a:rPr lang="uk-UA" sz="3600" dirty="0">
                <a:hlinkClick r:id="rId3" tooltip="Діапазони (ще не написана)"/>
              </a:rPr>
              <a:t>діапазони</a:t>
            </a:r>
            <a:r>
              <a:rPr lang="uk-UA" sz="3600" dirty="0"/>
              <a:t>:</a:t>
            </a:r>
            <a:endParaRPr lang="ru-RU" sz="3600" dirty="0"/>
          </a:p>
          <a:p>
            <a:pPr lvl="0"/>
            <a:r>
              <a:rPr lang="uk-UA" sz="3600" dirty="0">
                <a:hlinkClick r:id="rId4" tooltip="Довгі хвилі"/>
              </a:rPr>
              <a:t>Довгі хвилі</a:t>
            </a:r>
            <a:r>
              <a:rPr lang="uk-UA" sz="3600" dirty="0"/>
              <a:t> (ДХ) — f = 150–450 </a:t>
            </a:r>
            <a:r>
              <a:rPr lang="uk-UA" sz="3600" dirty="0" err="1"/>
              <a:t>кГц</a:t>
            </a:r>
            <a:r>
              <a:rPr lang="uk-UA" sz="3600" dirty="0"/>
              <a:t> (λ = 2000–670 м)</a:t>
            </a:r>
            <a:endParaRPr lang="ru-RU" sz="3600" dirty="0"/>
          </a:p>
          <a:p>
            <a:pPr lvl="0"/>
            <a:r>
              <a:rPr lang="uk-UA" sz="3600" dirty="0">
                <a:hlinkClick r:id="rId5" tooltip="Середні хвилі"/>
              </a:rPr>
              <a:t>Середні хвилі</a:t>
            </a:r>
            <a:r>
              <a:rPr lang="uk-UA" sz="3600" dirty="0"/>
              <a:t> (СХ) — f = 500–1600 </a:t>
            </a:r>
            <a:r>
              <a:rPr lang="uk-UA" sz="3600" dirty="0" err="1"/>
              <a:t>кГц</a:t>
            </a:r>
            <a:r>
              <a:rPr lang="uk-UA" sz="3600" dirty="0"/>
              <a:t> (λ = 600–190 м)</a:t>
            </a:r>
            <a:endParaRPr lang="ru-RU" sz="3600" dirty="0"/>
          </a:p>
          <a:p>
            <a:pPr lvl="0"/>
            <a:r>
              <a:rPr lang="uk-UA" sz="3600" dirty="0">
                <a:hlinkClick r:id="rId6" tooltip="Короткі хвилі"/>
              </a:rPr>
              <a:t>Короткі хвилі</a:t>
            </a:r>
            <a:r>
              <a:rPr lang="uk-UA" sz="3600" dirty="0"/>
              <a:t> (КХ) — f = 3-30 МГц (λ = 100-10 м)</a:t>
            </a:r>
            <a:endParaRPr lang="ru-RU" sz="3600" dirty="0"/>
          </a:p>
          <a:p>
            <a:pPr lvl="0"/>
            <a:r>
              <a:rPr lang="uk-UA" sz="3600" dirty="0">
                <a:hlinkClick r:id="rId7" tooltip="Ультракороткі хвилі"/>
              </a:rPr>
              <a:t>Ультракороткі хвилі</a:t>
            </a:r>
            <a:r>
              <a:rPr lang="uk-UA" sz="3600" dirty="0"/>
              <a:t> (УКХ) — f = 30 МГц — 300 МГц (λ = 10-0,01 м)</a:t>
            </a:r>
            <a:endParaRPr lang="ru-RU" sz="36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432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86129"/>
            <a:ext cx="10972800" cy="6771871"/>
          </a:xfrm>
        </p:spPr>
        <p:txBody>
          <a:bodyPr>
            <a:normAutofit lnSpcReduction="10000"/>
          </a:bodyPr>
          <a:lstStyle/>
          <a:p>
            <a:r>
              <a:rPr lang="uk-UA" sz="2400" i="1" dirty="0"/>
              <a:t>В залежності від діапазону </a:t>
            </a:r>
            <a:r>
              <a:rPr lang="uk-UA" sz="2400" i="1" dirty="0">
                <a:hlinkClick r:id="rId2" tooltip="Радіохвилі"/>
              </a:rPr>
              <a:t>радіохвилі</a:t>
            </a:r>
            <a:r>
              <a:rPr lang="uk-UA" sz="2400" i="1" dirty="0"/>
              <a:t> мають свої особливості та закони розповсюдження:</a:t>
            </a:r>
            <a:endParaRPr lang="ru-RU" sz="2400" dirty="0"/>
          </a:p>
          <a:p>
            <a:pPr lvl="0"/>
            <a:r>
              <a:rPr lang="uk-UA" sz="2400" dirty="0">
                <a:hlinkClick r:id="rId3" tooltip="Довгі хвилі"/>
              </a:rPr>
              <a:t>ДХ</a:t>
            </a:r>
            <a:r>
              <a:rPr lang="uk-UA" sz="2400" dirty="0"/>
              <a:t> сильно поглинаються іоносферою, основне значення мають приземні хвилі, які розповсюджуються, огинаючи землю. Їх інтенсивність по мірі віддалення від передавача зменшується порівняно швидко.</a:t>
            </a:r>
            <a:endParaRPr lang="ru-RU" sz="2400" dirty="0"/>
          </a:p>
          <a:p>
            <a:pPr lvl="0"/>
            <a:r>
              <a:rPr lang="uk-UA" sz="2400" dirty="0">
                <a:hlinkClick r:id="rId4" tooltip="Середні хвилі"/>
              </a:rPr>
              <a:t>СХ</a:t>
            </a:r>
            <a:r>
              <a:rPr lang="uk-UA" sz="2400" dirty="0"/>
              <a:t> сильно поглинаються іоносферою вдень, район їх дії визначається приземною хвилею, ввечері добре відбиваються від іоносфери і район дії визначається відбитою хвилею.</a:t>
            </a:r>
            <a:endParaRPr lang="ru-RU" sz="2400" dirty="0"/>
          </a:p>
          <a:p>
            <a:r>
              <a:rPr lang="uk-UA" sz="2400" dirty="0">
                <a:hlinkClick r:id="rId5" tooltip="Короткі хвилі"/>
              </a:rPr>
              <a:t>КХ</a:t>
            </a:r>
            <a:r>
              <a:rPr lang="uk-UA" sz="2400" dirty="0"/>
              <a:t> розповсюджуються виключно відбиттям від іоносфери, тому навколо передавача існує т. з. мертва зона. Вдень краще розповсюджуються більш короткі хвилі (30 МГц), вночі — більш довгі (3 МГц). Короткі хвилі можуть розповсюджуватися на великі відстані при малій потужності передавача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r>
              <a:rPr lang="uk-UA" sz="2400" dirty="0">
                <a:hlinkClick r:id="rId6" tooltip="Ультракороткі хвилі"/>
              </a:rPr>
              <a:t>УКХ</a:t>
            </a:r>
            <a:r>
              <a:rPr lang="uk-UA" sz="2400" dirty="0"/>
              <a:t> розповсюджуються в ідеальних умовах по прямій як світло. При проходженні </a:t>
            </a:r>
            <a:r>
              <a:rPr lang="uk-UA" sz="2400" dirty="0">
                <a:hlinkClick r:id="rId6" tooltip="Ультракороткі хвилі"/>
              </a:rPr>
              <a:t>УКХ</a:t>
            </a:r>
            <a:r>
              <a:rPr lang="uk-UA" sz="2400" dirty="0"/>
              <a:t> через іонізовані ділянки атмосфери (грозова активність, магнітні бурі на Сонці)вони зазнають менших втрат і радіозв'язок може відбуватися на більші відстані.</a:t>
            </a:r>
            <a:endParaRPr lang="ru-RU" sz="2400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7095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181230" cy="6858000"/>
          </a:xfrm>
        </p:spPr>
        <p:txBody>
          <a:bodyPr>
            <a:normAutofit/>
          </a:bodyPr>
          <a:lstStyle/>
          <a:p>
            <a:r>
              <a:rPr lang="uk-UA" sz="3200" b="1" i="1" u="sng" dirty="0"/>
              <a:t>Радіозв'язок можна поділити на:</a:t>
            </a:r>
            <a:endParaRPr lang="ru-RU" sz="3200" b="1" u="sng" dirty="0"/>
          </a:p>
          <a:p>
            <a:pPr lvl="0"/>
            <a:r>
              <a:rPr lang="uk-UA" sz="3200" dirty="0"/>
              <a:t>ДХ-, СХ-, КХ- та УКХ-зв'язок без застосування ретрансляторів</a:t>
            </a:r>
            <a:endParaRPr lang="ru-RU" sz="3200" dirty="0"/>
          </a:p>
          <a:p>
            <a:pPr lvl="0"/>
            <a:r>
              <a:rPr lang="uk-UA" sz="3200" dirty="0">
                <a:hlinkClick r:id="rId2"/>
              </a:rPr>
              <a:t>Супутниковий зв'язок</a:t>
            </a:r>
            <a:endParaRPr lang="ru-RU" sz="3200" dirty="0"/>
          </a:p>
          <a:p>
            <a:pPr lvl="0"/>
            <a:r>
              <a:rPr lang="uk-UA" sz="3200" dirty="0">
                <a:hlinkClick r:id="rId3" tooltip="Радіорелейний зв'язок"/>
              </a:rPr>
              <a:t>Радіорелейний зв'язок</a:t>
            </a:r>
            <a:endParaRPr lang="ru-RU" sz="3200" dirty="0"/>
          </a:p>
          <a:p>
            <a:pPr lvl="0"/>
            <a:r>
              <a:rPr lang="uk-UA" sz="3200" dirty="0">
                <a:hlinkClick r:id="rId4" tooltip="Стільниковий зв'язок"/>
              </a:rPr>
              <a:t>Стільниковий зв'язок</a:t>
            </a:r>
            <a:endParaRPr lang="ru-RU" sz="3200" dirty="0"/>
          </a:p>
          <a:p>
            <a:r>
              <a:rPr lang="uk-UA" sz="3200" dirty="0" err="1">
                <a:hlinkClick r:id="rId5" tooltip="Транкінговий зв'язок"/>
              </a:rPr>
              <a:t>Транкінговий</a:t>
            </a:r>
            <a:r>
              <a:rPr lang="uk-UA" sz="3200" dirty="0">
                <a:hlinkClick r:id="rId5" tooltip="Транкінговий зв'язок"/>
              </a:rPr>
              <a:t> </a:t>
            </a:r>
            <a:r>
              <a:rPr lang="uk-UA" sz="3200" dirty="0" smtClean="0">
                <a:hlinkClick r:id="rId5" tooltip="Транкінговий зв'язок"/>
              </a:rPr>
              <a:t>зв'язок</a:t>
            </a:r>
            <a:endParaRPr lang="en-US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58651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263116" cy="6857999"/>
          </a:xfrm>
        </p:spPr>
        <p:txBody>
          <a:bodyPr>
            <a:normAutofit/>
          </a:bodyPr>
          <a:lstStyle/>
          <a:p>
            <a:pPr algn="ctr"/>
            <a:r>
              <a:rPr lang="uk-UA" sz="2800" b="1" u="sng" dirty="0"/>
              <a:t>Системи зв'язку, їх класифікація. Особливості систем радіозв'язку різних діапазонів довжин хвиль</a:t>
            </a:r>
            <a:r>
              <a:rPr lang="uk-UA" sz="2800" b="1" u="sng" dirty="0" smtClean="0"/>
              <a:t>.</a:t>
            </a:r>
            <a:r>
              <a:rPr lang="uk-UA" b="1" dirty="0"/>
              <a:t> </a:t>
            </a:r>
            <a:endParaRPr lang="ru-RU" sz="2400" dirty="0"/>
          </a:p>
          <a:p>
            <a:r>
              <a:rPr lang="uk-UA" sz="3200" dirty="0"/>
              <a:t>Середовище поширення радіохвиль між передавальною і приймальною антенами називається лінією радіозв'язку. Лінія радіозв'язку і сукупність технічних засобів, що забезпечують передачу сигналів від джерела повідомлень до одержувача, називається каналом радіозв'язку. Таким чином, структурна схема системи радіозв'язку буде мати </a:t>
            </a:r>
            <a:r>
              <a:rPr lang="uk-UA" sz="3200" dirty="0" smtClean="0"/>
              <a:t>вигляд.</a:t>
            </a:r>
            <a:endParaRPr lang="en-US" sz="3200" dirty="0" smtClean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032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6803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740788" cy="6858000"/>
          </a:xfrm>
        </p:spPr>
        <p:txBody>
          <a:bodyPr>
            <a:normAutofit/>
          </a:bodyPr>
          <a:lstStyle/>
          <a:p>
            <a:pPr algn="ctr"/>
            <a:r>
              <a:rPr lang="uk-UA" sz="2400" b="1" u="sng" dirty="0"/>
              <a:t>Класифікація систем радіозв'язку проводиться за різними параметрами і характеристиками.</a:t>
            </a:r>
            <a:endParaRPr lang="ru-RU" sz="2400" b="1" u="sng" dirty="0"/>
          </a:p>
          <a:p>
            <a:pPr lvl="0"/>
            <a:r>
              <a:rPr lang="uk-UA" sz="2400" b="1" i="1" dirty="0"/>
              <a:t>За діапазоном робочих частот (радіохвиль):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кілометрові (довгохвильові) 1...10 км (30...300 </a:t>
            </a:r>
            <a:r>
              <a:rPr lang="uk-UA" sz="2400" dirty="0" err="1"/>
              <a:t>кГц</a:t>
            </a:r>
            <a:r>
              <a:rPr lang="uk-UA" sz="2400" dirty="0"/>
              <a:t>);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</a:t>
            </a:r>
            <a:r>
              <a:rPr lang="uk-UA" sz="2400" dirty="0" err="1"/>
              <a:t>гектаметрові</a:t>
            </a:r>
            <a:r>
              <a:rPr lang="uk-UA" sz="2400" dirty="0"/>
              <a:t> (середньохвильові) 100...1000 м (300 </a:t>
            </a:r>
            <a:r>
              <a:rPr lang="uk-UA" sz="2400" dirty="0" err="1"/>
              <a:t>кГц</a:t>
            </a:r>
            <a:r>
              <a:rPr lang="uk-UA" sz="2400" dirty="0"/>
              <a:t>...3 МГц);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декаметрові (короткохвильові) 10...100 м (3...30 МГц);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метрові 1...10 м (30...300 МГц);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дециметрові 10...100 см (300 МГц...3 </a:t>
            </a:r>
            <a:r>
              <a:rPr lang="uk-UA" sz="2400" dirty="0" err="1"/>
              <a:t>ГГц</a:t>
            </a:r>
            <a:r>
              <a:rPr lang="uk-UA" sz="2400" dirty="0"/>
              <a:t>);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сантиметрові 1...10 см (3...30 </a:t>
            </a:r>
            <a:r>
              <a:rPr lang="uk-UA" sz="2400" dirty="0" err="1"/>
              <a:t>ГГц</a:t>
            </a:r>
            <a:r>
              <a:rPr lang="uk-UA" sz="2400" dirty="0"/>
              <a:t>);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міліметрові 1...10 мм (30...300 </a:t>
            </a:r>
            <a:r>
              <a:rPr lang="uk-UA" sz="2400" dirty="0" err="1"/>
              <a:t>ГГц</a:t>
            </a:r>
            <a:r>
              <a:rPr lang="uk-UA" sz="2400" dirty="0"/>
              <a:t>);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</a:t>
            </a:r>
            <a:r>
              <a:rPr lang="uk-UA" sz="2400" dirty="0" err="1"/>
              <a:t>дециміліметрові</a:t>
            </a:r>
            <a:r>
              <a:rPr lang="uk-UA" sz="2400" dirty="0"/>
              <a:t> 0,1...1 мм (300... 3000 </a:t>
            </a:r>
            <a:r>
              <a:rPr lang="uk-UA" sz="2400" dirty="0" err="1"/>
              <a:t>ГГц</a:t>
            </a:r>
            <a:r>
              <a:rPr lang="uk-UA" sz="2400" dirty="0"/>
              <a:t>).</a:t>
            </a:r>
            <a:endParaRPr lang="en-US" sz="2400" dirty="0"/>
          </a:p>
          <a:p>
            <a:r>
              <a:rPr lang="uk-UA" sz="2400" i="1" dirty="0"/>
              <a:t>Радіохвилі діапазонів дециметрових, сантиметрових, міліметрових і </a:t>
            </a:r>
            <a:r>
              <a:rPr lang="uk-UA" sz="2400" i="1" dirty="0" err="1"/>
              <a:t>дециміліметрових</a:t>
            </a:r>
            <a:r>
              <a:rPr lang="uk-UA" sz="2400" i="1" dirty="0"/>
              <a:t> хвиль часто називають </a:t>
            </a:r>
            <a:r>
              <a:rPr lang="uk-UA" sz="2400" b="1" i="1" dirty="0"/>
              <a:t>діапазоном ультракоротких хвиль (УКХ). </a:t>
            </a:r>
            <a:endParaRPr lang="ru-RU" sz="2400" b="1" dirty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12322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495128" cy="6858000"/>
          </a:xfrm>
        </p:spPr>
        <p:txBody>
          <a:bodyPr/>
          <a:lstStyle/>
          <a:p>
            <a:pPr lvl="0"/>
            <a:r>
              <a:rPr lang="uk-UA" sz="2800" b="1" i="1" u="sng" dirty="0" smtClean="0"/>
              <a:t>За </a:t>
            </a:r>
            <a:r>
              <a:rPr lang="uk-UA" sz="2800" b="1" i="1" u="sng" dirty="0"/>
              <a:t>видом радіоліній зв'язку, що використовуються: </a:t>
            </a:r>
            <a:endParaRPr lang="en-US" sz="2800" b="1" i="1" u="sng" dirty="0" smtClean="0"/>
          </a:p>
          <a:p>
            <a:pPr lvl="0"/>
            <a:r>
              <a:rPr lang="uk-UA" sz="2400" i="1" dirty="0" smtClean="0">
                <a:sym typeface="Symbol" panose="05050102010706020507" pitchFamily="18" charset="2"/>
              </a:rPr>
              <a:t></a:t>
            </a:r>
            <a:r>
              <a:rPr lang="uk-UA" sz="2400" i="1" dirty="0" smtClean="0"/>
              <a:t> </a:t>
            </a:r>
            <a:r>
              <a:rPr lang="uk-UA" sz="2400" i="1" dirty="0"/>
              <a:t>системи радіозв'язку прямої видимості;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тропосферні системи радіозв'язку;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іоносферні системи радіозв'язку; </a:t>
            </a:r>
            <a:endParaRPr lang="ru-RU" sz="2400" dirty="0"/>
          </a:p>
          <a:p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космічні (супутникові) системи радіозв'язку;</a:t>
            </a:r>
            <a:endParaRPr lang="ru-RU" sz="2400" dirty="0"/>
          </a:p>
          <a:p>
            <a:r>
              <a:rPr lang="uk-UA" sz="2400" dirty="0"/>
              <a:t> </a:t>
            </a:r>
            <a:r>
              <a:rPr lang="uk-UA" sz="2400" dirty="0">
                <a:sym typeface="Symbol" panose="05050102010706020507" pitchFamily="18" charset="2"/>
              </a:rPr>
              <a:t></a:t>
            </a:r>
            <a:r>
              <a:rPr lang="uk-UA" sz="2400" dirty="0"/>
              <a:t> системи радіорелейного зв'язку</a:t>
            </a:r>
            <a:r>
              <a:rPr lang="uk-UA" sz="2400" dirty="0" smtClean="0"/>
              <a:t>.</a:t>
            </a:r>
            <a:endParaRPr lang="en-US" sz="2400" dirty="0" smtClean="0"/>
          </a:p>
          <a:p>
            <a:pPr lvl="0"/>
            <a:r>
              <a:rPr lang="uk-UA" sz="2800" b="1" i="1" u="sng" dirty="0"/>
              <a:t>За видом переданих повідомлень: </a:t>
            </a:r>
            <a:endParaRPr lang="ru-RU" sz="2800" u="sng" dirty="0"/>
          </a:p>
          <a:p>
            <a:pPr lvl="1"/>
            <a:r>
              <a:rPr lang="uk-UA" sz="2400" dirty="0" smtClean="0"/>
              <a:t>телефонного </a:t>
            </a:r>
            <a:r>
              <a:rPr lang="uk-UA" sz="2400" dirty="0"/>
              <a:t>зв'язку;</a:t>
            </a:r>
            <a:endParaRPr lang="ru-RU" sz="2400" dirty="0"/>
          </a:p>
          <a:p>
            <a:pPr lvl="1"/>
            <a:r>
              <a:rPr lang="uk-UA" sz="2400" dirty="0"/>
              <a:t>телеграфного зв'язку;</a:t>
            </a:r>
            <a:endParaRPr lang="ru-RU" sz="2400" dirty="0"/>
          </a:p>
          <a:p>
            <a:pPr lvl="1"/>
            <a:r>
              <a:rPr lang="uk-UA" sz="2400" dirty="0"/>
              <a:t>телевізійного і факсимільного зв'язку;</a:t>
            </a:r>
            <a:endParaRPr lang="ru-RU" sz="2400" dirty="0"/>
          </a:p>
          <a:p>
            <a:pPr lvl="1"/>
            <a:r>
              <a:rPr lang="uk-UA" sz="2400" dirty="0"/>
              <a:t>системи передачі даних. </a:t>
            </a:r>
            <a:endParaRPr lang="ru-RU" sz="2400" dirty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369619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</TotalTime>
  <Words>1158</Words>
  <Application>Microsoft Office PowerPoint</Application>
  <PresentationFormat>Широкоэкранный</PresentationFormat>
  <Paragraphs>92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Symbol</vt:lpstr>
      <vt:lpstr>Trebuchet MS</vt:lpstr>
      <vt:lpstr>Wingdings 3</vt:lpstr>
      <vt:lpstr>Аспект</vt:lpstr>
      <vt:lpstr>Навчальна дисципліна: «Вступ до телекомунікацій та радіотехніки»</vt:lpstr>
      <vt:lpstr>Лекція 12 «Види систем радіозв’язку.»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Навчальна дисципліна: «Вступ до телекомунікацій та радіотехніки»</dc:title>
  <dc:creator>Маришка</dc:creator>
  <cp:lastModifiedBy>Маришка</cp:lastModifiedBy>
  <cp:revision>7</cp:revision>
  <dcterms:created xsi:type="dcterms:W3CDTF">2020-10-18T10:46:49Z</dcterms:created>
  <dcterms:modified xsi:type="dcterms:W3CDTF">2020-10-18T12:40:06Z</dcterms:modified>
</cp:coreProperties>
</file>