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408283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412365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12253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2894643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454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3769414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3615431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815824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283941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C461C26-6673-414E-B20F-F2A5C0149D39}" type="datetimeFigureOut">
              <a:rPr lang="ru-RU" smtClean="0"/>
              <a:t>19.10.2020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289776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C461C26-6673-414E-B20F-F2A5C0149D39}" type="datetimeFigureOut">
              <a:rPr lang="ru-RU" smtClean="0"/>
              <a:t>19.10.2020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164943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C461C26-6673-414E-B20F-F2A5C0149D39}" type="datetimeFigureOut">
              <a:rPr lang="ru-RU" smtClean="0"/>
              <a:t>19.10.2020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93210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C461C26-6673-414E-B20F-F2A5C0149D39}" type="datetimeFigureOut">
              <a:rPr lang="ru-RU" smtClean="0"/>
              <a:t>19.10.2020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3811861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61C26-6673-414E-B20F-F2A5C0149D39}" type="datetimeFigureOut">
              <a:rPr lang="ru-RU" smtClean="0"/>
              <a:t>19.10.2020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3263056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C461C26-6673-414E-B20F-F2A5C0149D39}" type="datetimeFigureOut">
              <a:rPr lang="ru-RU" smtClean="0"/>
              <a:t>19.10.2020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737892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C461C26-6673-414E-B20F-F2A5C0149D39}" type="datetimeFigureOut">
              <a:rPr lang="ru-RU" smtClean="0"/>
              <a:t>19.10.2020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F7CEAD7-E447-4FFD-9C71-5456148B6E0E}" type="slidenum">
              <a:rPr lang="ru-RU" smtClean="0"/>
              <a:t>‹#›</a:t>
            </a:fld>
            <a:endParaRPr lang="ru-RU"/>
          </a:p>
        </p:txBody>
      </p:sp>
    </p:spTree>
    <p:extLst>
      <p:ext uri="{BB962C8B-B14F-4D97-AF65-F5344CB8AC3E}">
        <p14:creationId xmlns:p14="http://schemas.microsoft.com/office/powerpoint/2010/main" val="285692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461C26-6673-414E-B20F-F2A5C0149D39}" type="datetimeFigureOut">
              <a:rPr lang="ru-RU" smtClean="0"/>
              <a:t>19.10.2020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F7CEAD7-E447-4FFD-9C71-5456148B6E0E}" type="slidenum">
              <a:rPr lang="ru-RU" smtClean="0"/>
              <a:t>‹#›</a:t>
            </a:fld>
            <a:endParaRPr lang="ru-RU"/>
          </a:p>
        </p:txBody>
      </p:sp>
    </p:spTree>
    <p:extLst>
      <p:ext uri="{BB962C8B-B14F-4D97-AF65-F5344CB8AC3E}">
        <p14:creationId xmlns:p14="http://schemas.microsoft.com/office/powerpoint/2010/main" val="1825300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k.wikipedia.org/w/index.php?title=%D0%A1%D0%BF%D0%BB%D0%B0%D0%B9%D1%81-%D0%BF%D0%BB%D0%B0%D1%81%D1%82%D0%B8%D0%BD%D0%B0&amp;action=edit&amp;redlink=1" TargetMode="External"/><Relationship Id="rId2" Type="http://schemas.openxmlformats.org/officeDocument/2006/relationships/hyperlink" Target="https://uk.wikipedia.org/w/index.php?title=%D0%9E%D0%BF%D1%82%D0%B8%D1%87%D0%BD%D0%B0_%D0%BC%D1%83%D1%84%D1%82%D0%B0&amp;action=edit&amp;redlink=1" TargetMode="External"/><Relationship Id="rId1" Type="http://schemas.openxmlformats.org/officeDocument/2006/relationships/slideLayout" Target="../slideLayouts/slideLayout2.xml"/><Relationship Id="rId5" Type="http://schemas.openxmlformats.org/officeDocument/2006/relationships/hyperlink" Target="https://uk.wikipedia.org/w/index.php?title=%D0%9F%D1%96%D0%B3%D1%82%D0%B5%D0%B9%D0%BB&amp;action=edit&amp;redlink=1" TargetMode="External"/><Relationship Id="rId4" Type="http://schemas.openxmlformats.org/officeDocument/2006/relationships/hyperlink" Target="https://uk.wikipedia.org/w/index.php?title=%D0%9E%D0%BF%D1%82%D0%B8%D1%87%D0%BD%D0%B8%D0%B9_%D0%BA%D1%80%D0%BE%D1%81&amp;action=edit&amp;redlink=1"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k.wikipedia.org/w/index.php?title=%D0%9A%D0%BE%D1%80%D0%BE%D1%82%D0%BA%D0%B5_%D0%B7%D0%B0%D0%BC%D0%BA%D0%BD%D0%B5%D0%BD%D0%BD%D1%8F&amp;action=edit&amp;redlink=1" TargetMode="External"/><Relationship Id="rId3" Type="http://schemas.openxmlformats.org/officeDocument/2006/relationships/hyperlink" Target="https://uk.wikipedia.org/w/index.php?title=%D0%A1%D0%BF%D0%B5%D0%BA%D1%82%D1%80%D0%B0%D0%BB%D1%8C%D0%BD%D0%B5_%D1%80%D0%BE%D0%B7%D0%B4%D1%96%D0%BB%D0%B5%D0%BD%D0%BD%D1%8F_%D0%BA%D0%B0%D0%BD%D0%B0%D0%BB%D1%96%D0%B2&amp;action=edit&amp;redlink=1" TargetMode="External"/><Relationship Id="rId7" Type="http://schemas.openxmlformats.org/officeDocument/2006/relationships/hyperlink" Target="https://uk.wikipedia.org/wiki/%D0%9F%D0%B5%D1%80%D0%B5%D1%85%D1%96%D0%B4%D0%BD%D0%B8%D0%B9_%D0%BF%D1%80%D0%BE%D1%86%D0%B5%D1%81" TargetMode="External"/><Relationship Id="rId2" Type="http://schemas.openxmlformats.org/officeDocument/2006/relationships/hyperlink" Target="https://uk.wikipedia.org/wiki/%D0%95%D0%BB%D0%B5%D0%BA%D1%82%D1%80%D0%BE%D0%BC%D0%B0%D0%B3%D0%BD%D1%96%D1%82%D0%BD%D0%B5_%D0%B2%D0%B8%D0%BF%D1%80%D0%BE%D0%BC%D1%96%D0%BD%D1%8E%D0%B2%D0%B0%D0%BD%D0%BD%D1%8F" TargetMode="External"/><Relationship Id="rId1" Type="http://schemas.openxmlformats.org/officeDocument/2006/relationships/slideLayout" Target="../slideLayouts/slideLayout2.xml"/><Relationship Id="rId6" Type="http://schemas.openxmlformats.org/officeDocument/2006/relationships/hyperlink" Target="https://uk.wikipedia.org/wiki/%D0%9A%D0%BE%D0%BD%D1%82%D0%B0%D0%BA%D1%82%D0%BD%D0%B0_%D0%BC%D0%B5%D1%80%D0%B5%D0%B6%D0%B0" TargetMode="External"/><Relationship Id="rId5" Type="http://schemas.openxmlformats.org/officeDocument/2006/relationships/hyperlink" Target="https://uk.wikipedia.org/wiki/%D0%97%D0%B0%D0%BB%D1%96%D0%B7%D0%BD%D0%B0_%D0%B4%D0%BE%D1%80%D0%BE%D0%B3%D0%B0" TargetMode="External"/><Relationship Id="rId10" Type="http://schemas.openxmlformats.org/officeDocument/2006/relationships/hyperlink" Target="https://uk.wikipedia.org/wiki/%D0%95%D1%84%D0%B5%D0%BA%D1%82_%D0%A4%D0%B0%D1%80%D0%B0%D0%B4%D0%B5%D1%8F" TargetMode="External"/><Relationship Id="rId4" Type="http://schemas.openxmlformats.org/officeDocument/2006/relationships/hyperlink" Target="https://uk.wikipedia.org/w/index.php?title=%D0%A2%D0%B5%D0%BB%D0%B5%D0%BC%D0%B0%D1%82%D1%96%D0%BA%D0%B0&amp;action=edit&amp;redlink=1" TargetMode="External"/><Relationship Id="rId9" Type="http://schemas.openxmlformats.org/officeDocument/2006/relationships/hyperlink" Target="https://uk.wikipedia.org/wiki/%D0%95%D1%84%D0%B5%D0%BA%D1%82_%D0%9A%D0%B5%D1%80%D1%80%D0%B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uk.wikipedia.org/wiki/%D0%94%D0%B5%D0%BC%D1%83%D0%BB%D1%8C%D1%82%D0%B8%D0%BF%D0%BB%D0%B5%D0%BA%D1%81%D0%BE%D1%80" TargetMode="External"/><Relationship Id="rId2" Type="http://schemas.openxmlformats.org/officeDocument/2006/relationships/hyperlink" Target="https://uk.wikipedia.org/wiki/%D0%9C%D1%83%D0%BB%D1%8C%D1%82%D0%B8%D0%BF%D0%BB%D0%B5%D0%BA%D1%81%D0%BE%D1%80" TargetMode="External"/><Relationship Id="rId1" Type="http://schemas.openxmlformats.org/officeDocument/2006/relationships/slideLayout" Target="../slideLayouts/slideLayout2.xml"/><Relationship Id="rId5" Type="http://schemas.openxmlformats.org/officeDocument/2006/relationships/hyperlink" Target="https://uk.wikipedia.org/wiki/%D0%9F%D1%96%D0%B4%D1%81%D0%B8%D0%BB%D1%8E%D0%B2%D0%B0%D1%87" TargetMode="External"/><Relationship Id="rId4" Type="http://schemas.openxmlformats.org/officeDocument/2006/relationships/hyperlink" Target="https://uk.wikipedia.org/wiki/%D0%A0%D0%B5%D0%B3%D0%B5%D0%BD%D0%B5%D1%80%D0%B0%D1%82%D0%BE%D1%8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uk.wikipedia.org/wiki/%D0%9C%D0%BE%D0%B4%D1%83%D0%BB%D1%8F%D1%82%D0%BE%D1%80" TargetMode="External"/><Relationship Id="rId2" Type="http://schemas.openxmlformats.org/officeDocument/2006/relationships/hyperlink" Target="https://uk.wikipedia.org/wiki/%D0%9B%D0%B0%D0%B7%D0%B5%D1%80" TargetMode="External"/><Relationship Id="rId1" Type="http://schemas.openxmlformats.org/officeDocument/2006/relationships/slideLayout" Target="../slideLayouts/slideLayout2.xml"/><Relationship Id="rId4" Type="http://schemas.openxmlformats.org/officeDocument/2006/relationships/hyperlink" Target="https://uk.wikipedia.org/w/index.php?title=%D0%A4%D0%BE%D1%82%D0%BE%D0%BF%D1%80%D0%B8%D0%B9%D0%BC%D0%B0%D1%87&amp;action=edit&amp;redlink=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uk.wikipedia.org/wiki/%D0%9E%D0%BF%D1%82%D0%B8%D1%87%D0%BD%D0%B5_%D0%B2%D0%BE%D0%BB%D0%BE%D0%BA%D0%BD%D0%BE" TargetMode="External"/><Relationship Id="rId2" Type="http://schemas.openxmlformats.org/officeDocument/2006/relationships/hyperlink" Target="https://uk.wikipedia.org/wiki/%D0%9E%D0%BF%D1%82%D0%B8%D1%87%D0%BD%D0%B8%D0%B9_%D0%BA%D0%B0%D0%B1%D0%B5%D0%BB%D1%8C" TargetMode="External"/><Relationship Id="rId1" Type="http://schemas.openxmlformats.org/officeDocument/2006/relationships/slideLayout" Target="../slideLayouts/slideLayout2.xml"/><Relationship Id="rId5" Type="http://schemas.openxmlformats.org/officeDocument/2006/relationships/hyperlink" Target="https://uk.wikipedia.org/w/index.php?title=%D0%9E%D0%BF%D1%82%D0%B8%D1%87%D0%BD%D0%B8%D0%B9_%D0%BA%D1%80%D0%BE%D1%81&amp;action=edit&amp;redlink=1" TargetMode="External"/><Relationship Id="rId4" Type="http://schemas.openxmlformats.org/officeDocument/2006/relationships/hyperlink" Target="https://uk.wikipedia.org/w/index.php?title=%D0%9E%D0%BF%D1%82%D0%B8%D1%87%D0%BD%D0%B0_%D0%BC%D1%83%D1%84%D1%82%D0%B0&amp;action=edit&amp;redlink=1"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uk.wikipedia.org/w/index.php?title=%D0%92%D1%96%D0%BA%D0%BD%D0%BE_%D0%BF%D1%80%D0%BE%D0%B7%D0%BE%D1%80%D0%BE%D1%81%D1%82%D1%96_%D0%BA%D0%B2%D0%B0%D1%80%D1%86%D0%BE%D0%B2%D0%BE%D0%B3%D0%BE_%D0%B2%D0%BE%D0%BB%D0%BE%D0%BA%D0%BD%D0%B0&amp;action=edit&amp;redlink=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k.wikipedia.org/w/index.php?title=%D0%9A%D0%B0%D0%B1%D0%B5%D0%BB%D0%B5%D1%83%D0%BA%D0%BB%D0%B0%D0%B4%D0%B0%D0%BB%D1%8C%D0%BD%D0%B8%D0%BA%D0%B0&amp;action=edit&amp;redlink=1" TargetMode="External"/><Relationship Id="rId2" Type="http://schemas.openxmlformats.org/officeDocument/2006/relationships/hyperlink" Target="http://&#1075;&#1085;&#1073;-&#1073;&#1083;&#1086;&#1075;.com.ua/2011/02/prokladka-vols-ukraina.html" TargetMode="External"/><Relationship Id="rId1" Type="http://schemas.openxmlformats.org/officeDocument/2006/relationships/slideLayout" Target="../slideLayouts/slideLayout2.xml"/><Relationship Id="rId4" Type="http://schemas.openxmlformats.org/officeDocument/2006/relationships/hyperlink" Target="http://&#1075;&#1085;&#1073;-&#1073;&#1083;&#1086;&#1075;.com.ua/2012/05/vo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1045" y="136478"/>
            <a:ext cx="9144000" cy="1991602"/>
          </a:xfrm>
        </p:spPr>
        <p:txBody>
          <a:bodyPr>
            <a:normAutofit fontScale="90000"/>
          </a:bodyPr>
          <a:lstStyle/>
          <a:p>
            <a:r>
              <a:rPr lang="uk-UA" sz="4400" dirty="0" smtClean="0"/>
              <a:t/>
            </a:r>
            <a:br>
              <a:rPr lang="uk-UA" sz="4400" dirty="0" smtClean="0"/>
            </a:br>
            <a:r>
              <a:rPr lang="uk-UA" sz="4400" dirty="0"/>
              <a:t/>
            </a:r>
            <a:br>
              <a:rPr lang="uk-UA" sz="4400" dirty="0"/>
            </a:br>
            <a:r>
              <a:rPr lang="uk-UA" sz="4400" dirty="0" smtClean="0"/>
              <a:t/>
            </a:r>
            <a:br>
              <a:rPr lang="uk-UA" sz="4400" dirty="0" smtClean="0"/>
            </a:br>
            <a:r>
              <a:rPr lang="uk-UA" sz="4400" dirty="0"/>
              <a:t/>
            </a:r>
            <a:br>
              <a:rPr lang="uk-UA" sz="4400" dirty="0"/>
            </a:br>
            <a:r>
              <a:rPr lang="uk-UA" sz="4400" dirty="0" smtClean="0"/>
              <a:t/>
            </a:r>
            <a:br>
              <a:rPr lang="uk-UA" sz="4400" dirty="0" smtClean="0"/>
            </a:br>
            <a:endParaRPr lang="ru-RU" dirty="0"/>
          </a:p>
        </p:txBody>
      </p:sp>
      <p:sp>
        <p:nvSpPr>
          <p:cNvPr id="4" name="Прямоугольник 3"/>
          <p:cNvSpPr/>
          <p:nvPr/>
        </p:nvSpPr>
        <p:spPr>
          <a:xfrm>
            <a:off x="2488442" y="0"/>
            <a:ext cx="7447128" cy="2170851"/>
          </a:xfrm>
          <a:prstGeom prst="rect">
            <a:avLst/>
          </a:prstGeom>
        </p:spPr>
        <p:txBody>
          <a:bodyPr wrap="square">
            <a:spAutoFit/>
          </a:bodyPr>
          <a:lstStyle/>
          <a:p>
            <a:pPr algn="ctr" defTabSz="457200">
              <a:lnSpc>
                <a:spcPct val="107000"/>
              </a:lnSpc>
              <a:spcBef>
                <a:spcPct val="0"/>
              </a:spcBef>
              <a:spcAft>
                <a:spcPts val="800"/>
              </a:spcAft>
            </a:pPr>
            <a:r>
              <a:rPr lang="uk-UA" sz="4000" i="1" dirty="0">
                <a:effectLst>
                  <a:outerShdw blurRad="38100" dist="38100" dir="2700000" algn="tl">
                    <a:srgbClr val="000000">
                      <a:alpha val="43137"/>
                    </a:srgbClr>
                  </a:outerShdw>
                </a:effectLst>
                <a:latin typeface="+mj-lt"/>
                <a:ea typeface="+mj-ea"/>
                <a:cs typeface="+mj-cs"/>
              </a:rPr>
              <a:t>Навчальна дисципліна:</a:t>
            </a:r>
            <a:endParaRPr lang="ru-RU" sz="4000" i="1" dirty="0">
              <a:effectLst>
                <a:outerShdw blurRad="38100" dist="38100" dir="2700000" algn="tl">
                  <a:srgbClr val="000000">
                    <a:alpha val="43137"/>
                  </a:srgbClr>
                </a:outerShdw>
              </a:effectLst>
              <a:latin typeface="+mj-lt"/>
              <a:ea typeface="+mj-ea"/>
              <a:cs typeface="+mj-cs"/>
            </a:endParaRPr>
          </a:p>
          <a:p>
            <a:pPr algn="ctr" defTabSz="457200">
              <a:lnSpc>
                <a:spcPct val="107000"/>
              </a:lnSpc>
              <a:spcBef>
                <a:spcPct val="0"/>
              </a:spcBef>
              <a:spcAft>
                <a:spcPts val="800"/>
              </a:spcAft>
            </a:pPr>
            <a:r>
              <a:rPr lang="uk-UA" sz="4000" i="1" dirty="0">
                <a:effectLst>
                  <a:outerShdw blurRad="38100" dist="38100" dir="2700000" algn="tl">
                    <a:srgbClr val="000000">
                      <a:alpha val="43137"/>
                    </a:srgbClr>
                  </a:outerShdw>
                </a:effectLst>
                <a:latin typeface="+mj-lt"/>
                <a:ea typeface="+mj-ea"/>
                <a:cs typeface="+mj-cs"/>
              </a:rPr>
              <a:t>«Вступ до телекомунікацій та радіотехніки»</a:t>
            </a:r>
            <a:endParaRPr lang="ru-RU" sz="4000" i="1" dirty="0">
              <a:effectLst>
                <a:outerShdw blurRad="38100" dist="38100" dir="2700000" algn="tl">
                  <a:srgbClr val="000000">
                    <a:alpha val="43137"/>
                  </a:srgbClr>
                </a:outerShdw>
              </a:effectLst>
              <a:latin typeface="+mj-lt"/>
              <a:ea typeface="+mj-ea"/>
              <a:cs typeface="+mj-cs"/>
            </a:endParaRPr>
          </a:p>
        </p:txBody>
      </p:sp>
      <p:pic>
        <p:nvPicPr>
          <p:cNvPr id="5" name="Рисунок 4"/>
          <p:cNvPicPr/>
          <p:nvPr/>
        </p:nvPicPr>
        <p:blipFill>
          <a:blip r:embed="rId2"/>
          <a:stretch>
            <a:fillRect/>
          </a:stretch>
        </p:blipFill>
        <p:spPr>
          <a:xfrm>
            <a:off x="3043934" y="2044700"/>
            <a:ext cx="5749290" cy="4813300"/>
          </a:xfrm>
          <a:prstGeom prst="rect">
            <a:avLst/>
          </a:prstGeom>
        </p:spPr>
      </p:pic>
    </p:spTree>
    <p:extLst>
      <p:ext uri="{BB962C8B-B14F-4D97-AF65-F5344CB8AC3E}">
        <p14:creationId xmlns:p14="http://schemas.microsoft.com/office/powerpoint/2010/main" val="2016401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9880979" cy="6858000"/>
          </a:xfrm>
        </p:spPr>
        <p:txBody>
          <a:bodyPr/>
          <a:lstStyle/>
          <a:p>
            <a:pPr lvl="0"/>
            <a:r>
              <a:rPr lang="uk-UA" sz="2400" dirty="0"/>
              <a:t>Підвіс кабелю — повітряна лінія зв'язку. Для кожного випадку виготовляються спеціальні кабелі, оболонки, що відрізняються типом, броні, допустимим </a:t>
            </a:r>
            <a:r>
              <a:rPr lang="uk-UA" sz="2400" dirty="0" err="1"/>
              <a:t>розтягуючим</a:t>
            </a:r>
            <a:r>
              <a:rPr lang="uk-UA" sz="2400" dirty="0"/>
              <a:t> зусиллям і іншими параметрами.</a:t>
            </a:r>
            <a:endParaRPr lang="ru-RU" sz="2400" dirty="0"/>
          </a:p>
          <a:p>
            <a:pPr lvl="0"/>
            <a:r>
              <a:rPr lang="uk-UA" sz="2400" b="1" i="1" dirty="0"/>
              <a:t>Монтаж муфт і кросів</a:t>
            </a:r>
            <a:endParaRPr lang="ru-RU" sz="2400" dirty="0"/>
          </a:p>
          <a:p>
            <a:pPr lvl="0"/>
            <a:r>
              <a:rPr lang="uk-UA" sz="2400" dirty="0"/>
              <a:t>Для зрощення оптичних кабелів застосовуються </a:t>
            </a:r>
            <a:r>
              <a:rPr lang="uk-UA" sz="2400" dirty="0">
                <a:hlinkClick r:id="rId2" tooltip="Оптична муфта (ще не написана)"/>
              </a:rPr>
              <a:t>оптичні муфти</a:t>
            </a:r>
            <a:r>
              <a:rPr lang="uk-UA" sz="2400" dirty="0"/>
              <a:t>, що є пластиковими контейнерами, усередині яких розташована </a:t>
            </a:r>
            <a:r>
              <a:rPr lang="uk-UA" sz="2400" dirty="0" err="1">
                <a:hlinkClick r:id="rId3" tooltip="Сплайс-пластина (ще не написана)"/>
              </a:rPr>
              <a:t>сплайс</a:t>
            </a:r>
            <a:r>
              <a:rPr lang="uk-UA" sz="2400" dirty="0">
                <a:hlinkClick r:id="rId3" tooltip="Сплайс-пластина (ще не написана)"/>
              </a:rPr>
              <a:t>-пластина</a:t>
            </a:r>
            <a:r>
              <a:rPr lang="uk-UA" sz="2400" dirty="0"/>
              <a:t>, що утримує оптичні волокна.</a:t>
            </a:r>
            <a:endParaRPr lang="ru-RU" sz="2400" dirty="0"/>
          </a:p>
          <a:p>
            <a:pPr lvl="0"/>
            <a:r>
              <a:rPr lang="uk-UA" sz="2400" dirty="0">
                <a:hlinkClick r:id="rId4" tooltip="Оптичний крос (ще не написана)"/>
              </a:rPr>
              <a:t>Оптичний крос</a:t>
            </a:r>
            <a:r>
              <a:rPr lang="uk-UA" sz="2400" dirty="0"/>
              <a:t> є пристроєм, за допомогою якого здійснюється з'єднання оптичних волокон кабелю із стандартними роз'ємами. Крос виконується у вигляді металевої (як правило) коробки, на зовнішній панелі якої знаходяться оптичні роз'єми, а усередині — </a:t>
            </a:r>
            <a:r>
              <a:rPr lang="uk-UA" sz="2400" dirty="0" err="1"/>
              <a:t>сплайс</a:t>
            </a:r>
            <a:r>
              <a:rPr lang="uk-UA" sz="2400" dirty="0"/>
              <a:t>-пластина. З'єднання роз'ємів кросу з волокнами кабелю здійснюється за допомогою </a:t>
            </a:r>
            <a:r>
              <a:rPr lang="uk-UA" sz="2400" dirty="0" err="1">
                <a:hlinkClick r:id="rId5" tooltip="Пігтейл (ще не написана)"/>
              </a:rPr>
              <a:t>пігтейлів</a:t>
            </a:r>
            <a:r>
              <a:rPr lang="uk-UA" sz="2400" dirty="0"/>
              <a:t> — коротких відрізків оптичного волокна з роз'ємами. Роз'єм </a:t>
            </a:r>
            <a:r>
              <a:rPr lang="uk-UA" sz="2400" dirty="0" err="1"/>
              <a:t>пігтейлу</a:t>
            </a:r>
            <a:r>
              <a:rPr lang="uk-UA" sz="2400" dirty="0"/>
              <a:t> з внутрішньої сторони кросу з'єднується із зовнішнім роз'ємом кросу, а інший кінець приварюється до волокна оптичного кабелю.</a:t>
            </a:r>
            <a:endParaRPr lang="ru-RU" sz="2400" dirty="0"/>
          </a:p>
          <a:p>
            <a:endParaRPr lang="ru-RU" dirty="0"/>
          </a:p>
        </p:txBody>
      </p:sp>
    </p:spTree>
    <p:extLst>
      <p:ext uri="{BB962C8B-B14F-4D97-AF65-F5344CB8AC3E}">
        <p14:creationId xmlns:p14="http://schemas.microsoft.com/office/powerpoint/2010/main" val="1856312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0085696" cy="6858000"/>
          </a:xfrm>
        </p:spPr>
        <p:txBody>
          <a:bodyPr>
            <a:normAutofit/>
          </a:bodyPr>
          <a:lstStyle/>
          <a:p>
            <a:pPr lvl="0"/>
            <a:r>
              <a:rPr lang="uk-UA" sz="2400" dirty="0"/>
              <a:t>Оптичні кроси можуть виготовлятися для монтажу в стандартну 19-дюймову стійку, монтажу на стіну і в інших </a:t>
            </a:r>
            <a:r>
              <a:rPr lang="uk-UA" sz="2400" dirty="0" err="1"/>
              <a:t>виконань</a:t>
            </a:r>
            <a:r>
              <a:rPr lang="uk-UA" sz="2400" dirty="0"/>
              <a:t>. Кроси можуть мати можливість відкриватися без демонтажу або не мати такого.</a:t>
            </a:r>
            <a:endParaRPr lang="ru-RU" sz="2400" dirty="0"/>
          </a:p>
          <a:p>
            <a:pPr lvl="0"/>
            <a:r>
              <a:rPr lang="uk-UA" sz="2400" dirty="0"/>
              <a:t>Зварювання оптичних волокон здійснюється в напівавтоматичному режимі спеціальними зварювальними апаратами.</a:t>
            </a:r>
            <a:endParaRPr lang="ru-RU" sz="2400" dirty="0"/>
          </a:p>
          <a:p>
            <a:r>
              <a:rPr lang="uk-UA" sz="2400" i="1" dirty="0"/>
              <a:t>Сильне </a:t>
            </a:r>
            <a:r>
              <a:rPr lang="uk-UA" sz="2400" i="1" u="sng" dirty="0">
                <a:hlinkClick r:id="rId2" tooltip="Електромагнітне випромінювання"/>
              </a:rPr>
              <a:t>електромагнітне випромінювання</a:t>
            </a:r>
            <a:r>
              <a:rPr lang="uk-UA" sz="2400" i="1" dirty="0"/>
              <a:t> здатне вносити </a:t>
            </a:r>
            <a:r>
              <a:rPr lang="uk-UA" sz="2400" i="1" dirty="0" err="1"/>
              <a:t>міжканальні</a:t>
            </a:r>
            <a:r>
              <a:rPr lang="uk-UA" sz="2400" i="1" dirty="0"/>
              <a:t> перешкоди в системах </a:t>
            </a:r>
            <a:r>
              <a:rPr lang="uk-UA" sz="2400" i="1" u="sng" dirty="0" err="1">
                <a:hlinkClick r:id="rId3" tooltip="Спектральне розділення каналів (ще не написана)"/>
              </a:rPr>
              <a:t>hdwdm</a:t>
            </a:r>
            <a:r>
              <a:rPr lang="uk-UA" sz="2400" i="1" dirty="0"/>
              <a:t> і приводити до збільшення кількості помилок. Дане явище характерне в системах </a:t>
            </a:r>
            <a:r>
              <a:rPr lang="uk-UA" sz="2400" i="1" u="sng" dirty="0" err="1">
                <a:hlinkClick r:id="rId4" tooltip="Телематіка (ще не написана)"/>
              </a:rPr>
              <a:t>телекомунікцій</a:t>
            </a:r>
            <a:r>
              <a:rPr lang="uk-UA" sz="2400" i="1" dirty="0"/>
              <a:t> на </a:t>
            </a:r>
            <a:r>
              <a:rPr lang="uk-UA" sz="2400" i="1" u="sng" dirty="0">
                <a:hlinkClick r:id="rId5" tooltip="Залізна дорога"/>
              </a:rPr>
              <a:t>залізничному транспорті</a:t>
            </a:r>
            <a:r>
              <a:rPr lang="uk-UA" sz="2400" i="1" dirty="0"/>
              <a:t>, де ВОЛП прокладається на опорах </a:t>
            </a:r>
            <a:r>
              <a:rPr lang="uk-UA" sz="2400" i="1" u="sng" dirty="0">
                <a:hlinkClick r:id="rId6" tooltip="Контактна мережа"/>
              </a:rPr>
              <a:t>контактної мережі</a:t>
            </a:r>
            <a:r>
              <a:rPr lang="uk-UA" sz="2400" i="1" dirty="0"/>
              <a:t> у безпосередній близькості від контактного дроту. Помилки з'являються в моменти </a:t>
            </a:r>
            <a:r>
              <a:rPr lang="uk-UA" sz="2400" i="1" u="sng" dirty="0">
                <a:hlinkClick r:id="rId7" tooltip="Перехідний процес"/>
              </a:rPr>
              <a:t>перехідних процесів</a:t>
            </a:r>
            <a:r>
              <a:rPr lang="uk-UA" sz="2400" i="1" dirty="0"/>
              <a:t>, наприклад, при </a:t>
            </a:r>
            <a:r>
              <a:rPr lang="uk-UA" sz="2400" i="1" u="sng" dirty="0">
                <a:hlinkClick r:id="rId8" tooltip="Коротке замкнення (ще не написана)"/>
              </a:rPr>
              <a:t>короткому замиканні</a:t>
            </a:r>
            <a:r>
              <a:rPr lang="uk-UA" sz="2400" i="1" dirty="0"/>
              <a:t>. Дане явище пояснюється ефектами </a:t>
            </a:r>
            <a:r>
              <a:rPr lang="uk-UA" sz="2400" i="1" u="sng" dirty="0" err="1">
                <a:hlinkClick r:id="rId9" tooltip="Ефект Керра"/>
              </a:rPr>
              <a:t>Керра</a:t>
            </a:r>
            <a:r>
              <a:rPr lang="uk-UA" sz="2400" i="1" dirty="0"/>
              <a:t> і </a:t>
            </a:r>
            <a:r>
              <a:rPr lang="uk-UA" sz="2400" i="1" u="sng" dirty="0">
                <a:hlinkClick r:id="rId10" tooltip="Ефект Фарадея"/>
              </a:rPr>
              <a:t>Фарадея</a:t>
            </a:r>
            <a:r>
              <a:rPr lang="uk-UA" sz="2400" i="1" dirty="0"/>
              <a:t>.</a:t>
            </a:r>
            <a:endParaRPr lang="ru-RU" sz="3200" dirty="0"/>
          </a:p>
        </p:txBody>
      </p:sp>
    </p:spTree>
    <p:extLst>
      <p:ext uri="{BB962C8B-B14F-4D97-AF65-F5344CB8AC3E}">
        <p14:creationId xmlns:p14="http://schemas.microsoft.com/office/powerpoint/2010/main" val="238050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05449320"/>
              </p:ext>
            </p:extLst>
          </p:nvPr>
        </p:nvGraphicFramePr>
        <p:xfrm>
          <a:off x="1262963" y="-227132"/>
          <a:ext cx="9696188" cy="6937576"/>
        </p:xfrm>
        <a:graphic>
          <a:graphicData uri="http://schemas.openxmlformats.org/drawingml/2006/table">
            <a:tbl>
              <a:tblPr firstRow="1" firstCol="1" bandRow="1">
                <a:tableStyleId>{5C22544A-7EE6-4342-B048-85BDC9FD1C3A}</a:tableStyleId>
              </a:tblPr>
              <a:tblGrid>
                <a:gridCol w="2424047">
                  <a:extLst>
                    <a:ext uri="{9D8B030D-6E8A-4147-A177-3AD203B41FA5}">
                      <a16:colId xmlns:a16="http://schemas.microsoft.com/office/drawing/2014/main" val="2376329757"/>
                    </a:ext>
                  </a:extLst>
                </a:gridCol>
                <a:gridCol w="2424047">
                  <a:extLst>
                    <a:ext uri="{9D8B030D-6E8A-4147-A177-3AD203B41FA5}">
                      <a16:colId xmlns:a16="http://schemas.microsoft.com/office/drawing/2014/main" val="2299931613"/>
                    </a:ext>
                  </a:extLst>
                </a:gridCol>
                <a:gridCol w="2424047">
                  <a:extLst>
                    <a:ext uri="{9D8B030D-6E8A-4147-A177-3AD203B41FA5}">
                      <a16:colId xmlns:a16="http://schemas.microsoft.com/office/drawing/2014/main" val="640450288"/>
                    </a:ext>
                  </a:extLst>
                </a:gridCol>
                <a:gridCol w="2424047">
                  <a:extLst>
                    <a:ext uri="{9D8B030D-6E8A-4147-A177-3AD203B41FA5}">
                      <a16:colId xmlns:a16="http://schemas.microsoft.com/office/drawing/2014/main" val="3571813929"/>
                    </a:ext>
                  </a:extLst>
                </a:gridCol>
              </a:tblGrid>
              <a:tr h="408530">
                <a:tc gridSpan="4">
                  <a:txBody>
                    <a:bodyPr/>
                    <a:lstStyle/>
                    <a:p>
                      <a:pPr algn="ctr">
                        <a:lnSpc>
                          <a:spcPct val="107000"/>
                        </a:lnSpc>
                        <a:spcBef>
                          <a:spcPts val="1200"/>
                        </a:spcBef>
                        <a:spcAft>
                          <a:spcPts val="1200"/>
                        </a:spcAft>
                      </a:pPr>
                      <a:r>
                        <a:rPr lang="uk-UA" sz="2200">
                          <a:effectLst/>
                        </a:rPr>
                        <a:t>Безпровідні телекомунікаційні системи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072487336"/>
                  </a:ext>
                </a:extLst>
              </a:tr>
              <a:tr h="762000">
                <a:tc>
                  <a:txBody>
                    <a:bodyPr/>
                    <a:lstStyle/>
                    <a:p>
                      <a:pPr>
                        <a:lnSpc>
                          <a:spcPct val="107000"/>
                        </a:lnSpc>
                      </a:pPr>
                      <a:endParaRPr lang="ru-RU" sz="1000">
                        <a:effectLst/>
                        <a:latin typeface="Calibri" panose="020F0502020204030204" pitchFamily="34" charset="0"/>
                        <a:cs typeface="Times New Roman" panose="02020603050405020304" pitchFamily="18" charset="0"/>
                      </a:endParaRPr>
                    </a:p>
                  </a:txBody>
                  <a:tcPr marL="55059" marR="55059" marT="27530" marB="27530" anchor="ctr"/>
                </a:tc>
                <a:tc>
                  <a:txBody>
                    <a:bodyPr/>
                    <a:lstStyle/>
                    <a:p>
                      <a:pPr algn="ctr">
                        <a:lnSpc>
                          <a:spcPct val="107000"/>
                        </a:lnSpc>
                        <a:spcBef>
                          <a:spcPts val="1200"/>
                        </a:spcBef>
                        <a:spcAft>
                          <a:spcPts val="1200"/>
                        </a:spcAft>
                      </a:pPr>
                      <a:r>
                        <a:rPr lang="uk-UA" sz="2200">
                          <a:effectLst/>
                        </a:rPr>
                        <a:t>Широкосмугові системи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gn="ctr">
                        <a:lnSpc>
                          <a:spcPct val="107000"/>
                        </a:lnSpc>
                        <a:spcBef>
                          <a:spcPts val="1200"/>
                        </a:spcBef>
                        <a:spcAft>
                          <a:spcPts val="1200"/>
                        </a:spcAft>
                      </a:pPr>
                      <a:r>
                        <a:rPr lang="uk-UA" sz="2200">
                          <a:effectLst/>
                        </a:rPr>
                        <a:t>Оптичні канали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gn="ctr">
                        <a:lnSpc>
                          <a:spcPct val="107000"/>
                        </a:lnSpc>
                        <a:spcBef>
                          <a:spcPts val="1200"/>
                        </a:spcBef>
                        <a:spcAft>
                          <a:spcPts val="1200"/>
                        </a:spcAft>
                      </a:pPr>
                      <a:r>
                        <a:rPr lang="uk-UA" sz="2200">
                          <a:effectLst/>
                        </a:rPr>
                        <a:t>Радіорелейні системи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extLst>
                  <a:ext uri="{0D108BD9-81ED-4DB2-BD59-A6C34878D82A}">
                    <a16:rowId xmlns:a16="http://schemas.microsoft.com/office/drawing/2014/main" val="3712557377"/>
                  </a:ext>
                </a:extLst>
              </a:tr>
              <a:tr h="762000">
                <a:tc>
                  <a:txBody>
                    <a:bodyPr/>
                    <a:lstStyle/>
                    <a:p>
                      <a:pPr>
                        <a:lnSpc>
                          <a:spcPct val="107000"/>
                        </a:lnSpc>
                        <a:spcBef>
                          <a:spcPts val="1200"/>
                        </a:spcBef>
                        <a:spcAft>
                          <a:spcPts val="1200"/>
                        </a:spcAft>
                      </a:pPr>
                      <a:r>
                        <a:rPr lang="uk-UA" sz="2200">
                          <a:effectLst/>
                        </a:rPr>
                        <a:t>Швидкість передачі</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Декілька Мбіт/с</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понад 155 Мбіт/с</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до 155 Мбіт/с</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extLst>
                  <a:ext uri="{0D108BD9-81ED-4DB2-BD59-A6C34878D82A}">
                    <a16:rowId xmlns:a16="http://schemas.microsoft.com/office/drawing/2014/main" val="1773277812"/>
                  </a:ext>
                </a:extLst>
              </a:tr>
              <a:tr h="762000">
                <a:tc>
                  <a:txBody>
                    <a:bodyPr/>
                    <a:lstStyle/>
                    <a:p>
                      <a:pPr>
                        <a:lnSpc>
                          <a:spcPct val="107000"/>
                        </a:lnSpc>
                        <a:spcBef>
                          <a:spcPts val="1200"/>
                        </a:spcBef>
                        <a:spcAft>
                          <a:spcPts val="1200"/>
                        </a:spcAft>
                      </a:pPr>
                      <a:r>
                        <a:rPr lang="uk-UA" sz="2200">
                          <a:effectLst/>
                        </a:rPr>
                        <a:t>Максимальна відстань</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Декілька км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&lt;=2км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&lt;50 км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extLst>
                  <a:ext uri="{0D108BD9-81ED-4DB2-BD59-A6C34878D82A}">
                    <a16:rowId xmlns:a16="http://schemas.microsoft.com/office/drawing/2014/main" val="3636401665"/>
                  </a:ext>
                </a:extLst>
              </a:tr>
              <a:tr h="762000">
                <a:tc>
                  <a:txBody>
                    <a:bodyPr/>
                    <a:lstStyle/>
                    <a:p>
                      <a:pPr>
                        <a:lnSpc>
                          <a:spcPct val="107000"/>
                        </a:lnSpc>
                        <a:spcBef>
                          <a:spcPts val="1200"/>
                        </a:spcBef>
                        <a:spcAft>
                          <a:spcPts val="1200"/>
                        </a:spcAft>
                      </a:pPr>
                      <a:r>
                        <a:rPr lang="uk-UA" sz="2200">
                          <a:effectLst/>
                        </a:rPr>
                        <a:t>Загроза підключення</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висока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дуже висока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найвища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extLst>
                  <a:ext uri="{0D108BD9-81ED-4DB2-BD59-A6C34878D82A}">
                    <a16:rowId xmlns:a16="http://schemas.microsoft.com/office/drawing/2014/main" val="2485408666"/>
                  </a:ext>
                </a:extLst>
              </a:tr>
              <a:tr h="762000">
                <a:tc>
                  <a:txBody>
                    <a:bodyPr/>
                    <a:lstStyle/>
                    <a:p>
                      <a:pPr>
                        <a:lnSpc>
                          <a:spcPct val="107000"/>
                        </a:lnSpc>
                        <a:spcBef>
                          <a:spcPts val="1200"/>
                        </a:spcBef>
                        <a:spcAft>
                          <a:spcPts val="1200"/>
                        </a:spcAft>
                      </a:pPr>
                      <a:r>
                        <a:rPr lang="uk-UA" sz="2200">
                          <a:effectLst/>
                        </a:rPr>
                        <a:t>Проблеми інтерференції</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мають місце</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відсутні</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dirty="0">
                          <a:effectLst/>
                        </a:rPr>
                        <a:t>незначні</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extLst>
                  <a:ext uri="{0D108BD9-81ED-4DB2-BD59-A6C34878D82A}">
                    <a16:rowId xmlns:a16="http://schemas.microsoft.com/office/drawing/2014/main" val="3663851297"/>
                  </a:ext>
                </a:extLst>
              </a:tr>
              <a:tr h="1115471">
                <a:tc>
                  <a:txBody>
                    <a:bodyPr/>
                    <a:lstStyle/>
                    <a:p>
                      <a:pPr>
                        <a:lnSpc>
                          <a:spcPct val="107000"/>
                        </a:lnSpc>
                        <a:spcBef>
                          <a:spcPts val="1200"/>
                        </a:spcBef>
                        <a:spcAft>
                          <a:spcPts val="1200"/>
                        </a:spcAft>
                      </a:pPr>
                      <a:r>
                        <a:rPr lang="uk-UA" sz="2200">
                          <a:effectLst/>
                        </a:rPr>
                        <a:t>Інтерфейси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10/100 MbpsEthernet</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E1, волоконний стандарт, FE, GE</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E1, STM-1 Eth, FE</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extLst>
                  <a:ext uri="{0D108BD9-81ED-4DB2-BD59-A6C34878D82A}">
                    <a16:rowId xmlns:a16="http://schemas.microsoft.com/office/drawing/2014/main" val="2105971853"/>
                  </a:ext>
                </a:extLst>
              </a:tr>
              <a:tr h="762000">
                <a:tc>
                  <a:txBody>
                    <a:bodyPr/>
                    <a:lstStyle/>
                    <a:p>
                      <a:pPr>
                        <a:lnSpc>
                          <a:spcPct val="107000"/>
                        </a:lnSpc>
                        <a:spcBef>
                          <a:spcPts val="1200"/>
                        </a:spcBef>
                        <a:spcAft>
                          <a:spcPts val="1200"/>
                        </a:spcAft>
                      </a:pPr>
                      <a:r>
                        <a:rPr lang="uk-UA" sz="2200">
                          <a:effectLst/>
                        </a:rPr>
                        <a:t>Точність настройки</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мала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висока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середня</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extLst>
                  <a:ext uri="{0D108BD9-81ED-4DB2-BD59-A6C34878D82A}">
                    <a16:rowId xmlns:a16="http://schemas.microsoft.com/office/drawing/2014/main" val="2987385672"/>
                  </a:ext>
                </a:extLst>
              </a:tr>
              <a:tr h="762000">
                <a:tc>
                  <a:txBody>
                    <a:bodyPr/>
                    <a:lstStyle/>
                    <a:p>
                      <a:pPr>
                        <a:lnSpc>
                          <a:spcPct val="107000"/>
                        </a:lnSpc>
                        <a:spcBef>
                          <a:spcPts val="1200"/>
                        </a:spcBef>
                        <a:spcAft>
                          <a:spcPts val="1200"/>
                        </a:spcAft>
                      </a:pPr>
                      <a:r>
                        <a:rPr lang="uk-UA" sz="2200">
                          <a:effectLst/>
                        </a:rPr>
                        <a:t>Дозвіл на прийом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Ліцензія вимагається</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a:effectLst/>
                        </a:rPr>
                        <a:t>Ліцензія не вимагається</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tc>
                  <a:txBody>
                    <a:bodyPr/>
                    <a:lstStyle/>
                    <a:p>
                      <a:pPr>
                        <a:lnSpc>
                          <a:spcPct val="107000"/>
                        </a:lnSpc>
                        <a:spcBef>
                          <a:spcPts val="1200"/>
                        </a:spcBef>
                        <a:spcAft>
                          <a:spcPts val="1200"/>
                        </a:spcAft>
                      </a:pPr>
                      <a:r>
                        <a:rPr lang="uk-UA" sz="2200" dirty="0">
                          <a:effectLst/>
                        </a:rPr>
                        <a:t>Вимагається ліцензія PTT</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5059" marR="55059" marT="27530" marB="27530" anchor="ctr"/>
                </a:tc>
                <a:extLst>
                  <a:ext uri="{0D108BD9-81ED-4DB2-BD59-A6C34878D82A}">
                    <a16:rowId xmlns:a16="http://schemas.microsoft.com/office/drawing/2014/main" val="929285062"/>
                  </a:ext>
                </a:extLst>
              </a:tr>
            </a:tbl>
          </a:graphicData>
        </a:graphic>
      </p:graphicFrame>
    </p:spTree>
    <p:extLst>
      <p:ext uri="{BB962C8B-B14F-4D97-AF65-F5344CB8AC3E}">
        <p14:creationId xmlns:p14="http://schemas.microsoft.com/office/powerpoint/2010/main" val="4002072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1354938" cy="6858000"/>
          </a:xfrm>
        </p:spPr>
        <p:txBody>
          <a:bodyPr>
            <a:normAutofit/>
          </a:bodyPr>
          <a:lstStyle/>
          <a:p>
            <a:pPr algn="ctr"/>
            <a:r>
              <a:rPr lang="uk-UA" sz="2400" b="1" dirty="0"/>
              <a:t>Частотне представлення детермінованих сигналів</a:t>
            </a:r>
            <a:endParaRPr lang="ru-RU" sz="2400" dirty="0"/>
          </a:p>
          <a:p>
            <a:pPr lvl="0"/>
            <a:r>
              <a:rPr lang="uk-UA" sz="2000" dirty="0"/>
              <a:t>Інформація сприймається споживачем через сигнали, які генеруються або безпосередньо джерелом, або за допомогою генераторів, що не зв’язані з джерелом (локація). Сигнали мають енергетичну та матеріальну основу – світлові потоки, звукові хвилі, теплове випромінювання, зображення точок, неоднорідності електричного і магнітного полів. Сигналами можуть бути документи, книжки, графіки, таблиці і т. ін. Отже, сигнали різняться за фізичною природою. В електронних системах сприйняття сигналів різної фізичної природи здійснюється первинними перетворювачами, які перетворюють інформаційний параметр в сигнал, що є зручним для подальшої обробки.</a:t>
            </a:r>
            <a:endParaRPr lang="ru-RU" sz="2000" dirty="0"/>
          </a:p>
          <a:p>
            <a:r>
              <a:rPr lang="uk-UA" sz="2000" dirty="0"/>
              <a:t>Важливий елемент інформаційного процесу – передача інформації. Вона відбувається за допомогою повідомлень – послідовності сигналів в часі або просторі, відповідно повідомлення будуть часові або просторові. Повідомлення складаються із матеріальних елементів, якими вони представлені. Це є абетка повідомлення (знаки, символи, колір, частота, інтенсивність і т. ін.), що містить певну кількість елементів. Передача інформації здійснюється за допомогою переносників інформації. Матеріальну основу переносника інформації складає певний фізичний об’єкт або процес, який характеризується набором параметрів. Один із цих параметрів може стати інформаційним, якщо він змінюється під впливом джерела інформації (модуляція параметра). Власне, після модуляції переносник перетворюється в носія інформації.</a:t>
            </a:r>
            <a:endParaRPr lang="ru-RU" sz="2800" dirty="0"/>
          </a:p>
        </p:txBody>
      </p:sp>
    </p:spTree>
    <p:extLst>
      <p:ext uri="{BB962C8B-B14F-4D97-AF65-F5344CB8AC3E}">
        <p14:creationId xmlns:p14="http://schemas.microsoft.com/office/powerpoint/2010/main" val="687565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1859904" cy="6858000"/>
          </a:xfrm>
        </p:spPr>
        <p:txBody>
          <a:bodyPr>
            <a:noAutofit/>
          </a:bodyPr>
          <a:lstStyle/>
          <a:p>
            <a:pPr lvl="0"/>
            <a:r>
              <a:rPr lang="uk-UA" sz="2400" dirty="0"/>
              <a:t>Як переносники інформації використовуються коливання різної природи, зокрема – гармонічні коливання, включно з нульовою частотою. В електронних системах знайшли поширення переносники у вигляді коливань електричного струму або напруги – електричні сигнали. Якщо частота коливань дорівнює нулю, є лише один інформаційний параметр – рівень струму або напруги. Якщо частота коливань відрізняється від нуля, інформаційними параметрами можуть бути амплітуда, частота або фаза коливань.</a:t>
            </a:r>
            <a:endParaRPr lang="ru-RU" sz="2400" dirty="0"/>
          </a:p>
          <a:p>
            <a:pPr lvl="0"/>
            <a:r>
              <a:rPr lang="uk-UA" sz="2400" dirty="0"/>
              <a:t>Отже, сигнал – змінна фізична величина, що забезпечує передачу інформації лінією зв'язку.</a:t>
            </a:r>
            <a:endParaRPr lang="ru-RU" sz="2400" dirty="0"/>
          </a:p>
          <a:p>
            <a:pPr lvl="0"/>
            <a:r>
              <a:rPr lang="uk-UA" sz="2400" dirty="0"/>
              <a:t>Загалом всі сигнали розподіляються на </a:t>
            </a:r>
            <a:r>
              <a:rPr lang="uk-UA" sz="2400" i="1" dirty="0"/>
              <a:t>детерміновані (невипадкові)</a:t>
            </a:r>
            <a:r>
              <a:rPr lang="uk-UA" sz="2400" dirty="0"/>
              <a:t> і </a:t>
            </a:r>
            <a:r>
              <a:rPr lang="uk-UA" sz="2400" i="1" dirty="0"/>
              <a:t>випадкові</a:t>
            </a:r>
            <a:r>
              <a:rPr lang="uk-UA" sz="2400" dirty="0"/>
              <a:t>.</a:t>
            </a:r>
            <a:endParaRPr lang="ru-RU" sz="2400" dirty="0"/>
          </a:p>
          <a:p>
            <a:r>
              <a:rPr lang="uk-UA" sz="2400" dirty="0"/>
              <a:t>Детермінований сигнал характеризується визначеністю його значень в будь-які моменти часу (задаються певною визначеною функцією часу). Випадковий сигнал характеризується тим, що його значення в будь-який момент часу є випадковими величинами. Випадковими можуть бути як корисні (інформаційні) сигнали, так і шкідливі сигнали – завади, які перешкоджають сприйняттю інформаційних сигналів.</a:t>
            </a:r>
            <a:endParaRPr lang="ru-RU" sz="2400" dirty="0"/>
          </a:p>
        </p:txBody>
      </p:sp>
    </p:spTree>
    <p:extLst>
      <p:ext uri="{BB962C8B-B14F-4D97-AF65-F5344CB8AC3E}">
        <p14:creationId xmlns:p14="http://schemas.microsoft.com/office/powerpoint/2010/main" val="142106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0508776" cy="6858000"/>
          </a:xfrm>
        </p:spPr>
        <p:txBody>
          <a:bodyPr>
            <a:normAutofit lnSpcReduction="10000"/>
          </a:bodyPr>
          <a:lstStyle/>
          <a:p>
            <a:r>
              <a:rPr lang="uk-UA" sz="2400" dirty="0"/>
              <a:t>Як приклад детермінованого сигналу можна навести синусоїдальну хвилю, яка графічно описується синусоїдою. Синусоїда – це функція часу </a:t>
            </a:r>
            <a:r>
              <a:rPr lang="uk-UA" sz="2400" dirty="0" smtClean="0"/>
              <a:t>  , яка </a:t>
            </a:r>
            <a:r>
              <a:rPr lang="uk-UA" sz="2400" dirty="0"/>
              <a:t>записується так</a:t>
            </a:r>
            <a:r>
              <a:rPr lang="uk-UA" sz="2400" dirty="0" smtClean="0"/>
              <a:t>:</a:t>
            </a:r>
          </a:p>
          <a:p>
            <a:endParaRPr lang="uk-UA" sz="4000" dirty="0" smtClean="0"/>
          </a:p>
          <a:p>
            <a:r>
              <a:rPr lang="uk-UA" sz="2400" dirty="0"/>
              <a:t>де величину сигналу визначає </a:t>
            </a:r>
            <a:r>
              <a:rPr lang="uk-UA" sz="2400" dirty="0" smtClean="0"/>
              <a:t>коефіцієнт    , </a:t>
            </a:r>
            <a:r>
              <a:rPr lang="uk-UA" sz="2400" dirty="0"/>
              <a:t>названий амплітудою</a:t>
            </a:r>
            <a:r>
              <a:rPr lang="uk-UA" dirty="0"/>
              <a:t>;</a:t>
            </a:r>
            <a:r>
              <a:rPr lang="uk-UA" sz="2400" dirty="0" smtClean="0"/>
              <a:t> </a:t>
            </a:r>
          </a:p>
          <a:p>
            <a:r>
              <a:rPr lang="uk-UA" sz="2400" dirty="0" smtClean="0"/>
              <a:t>             – </a:t>
            </a:r>
            <a:r>
              <a:rPr lang="uk-UA" sz="2400" dirty="0"/>
              <a:t>кутова частота</a:t>
            </a:r>
            <a:r>
              <a:rPr lang="uk-UA" sz="2400" dirty="0" smtClean="0"/>
              <a:t>;</a:t>
            </a:r>
          </a:p>
          <a:p>
            <a:r>
              <a:rPr lang="uk-UA" dirty="0" smtClean="0"/>
              <a:t>                  </a:t>
            </a:r>
            <a:r>
              <a:rPr lang="uk-UA" sz="2400" dirty="0" smtClean="0"/>
              <a:t>– </a:t>
            </a:r>
            <a:r>
              <a:rPr lang="uk-UA" sz="2400" dirty="0"/>
              <a:t>початкова фаза</a:t>
            </a:r>
            <a:r>
              <a:rPr lang="uk-UA" sz="2400" dirty="0" smtClean="0"/>
              <a:t>.</a:t>
            </a:r>
          </a:p>
          <a:p>
            <a:pPr lvl="0"/>
            <a:r>
              <a:rPr lang="uk-UA" sz="2400" dirty="0"/>
              <a:t>Синусоїда разом з трикутним, пилкоподібним, прямокутним та іншими сигналами належить до періодичних сигналів, тобто до таких сигналів, які повторюють свою форму через деякий сталий проміжок часу.</a:t>
            </a:r>
            <a:endParaRPr lang="ru-RU" sz="2400" dirty="0"/>
          </a:p>
          <a:p>
            <a:r>
              <a:rPr lang="uk-UA" sz="2400" dirty="0"/>
              <a:t>Будь-який складний періодичний сигнал може бути поданий за допомогою ряду Фур'є як сума простих гармонічних коливань. Сукупність простих гармонічних коливань, на які може бути розкладений складний періодичний сигнал, називається його спектром.</a:t>
            </a:r>
            <a:endParaRPr lang="ru-RU" sz="8800" dirty="0"/>
          </a:p>
        </p:txBody>
      </p:sp>
      <p:sp>
        <p:nvSpPr>
          <p:cNvPr id="12" name="Rectangle 16"/>
          <p:cNvSpPr>
            <a:spLocks noChangeArrowheads="1"/>
          </p:cNvSpPr>
          <p:nvPr/>
        </p:nvSpPr>
        <p:spPr bwMode="auto">
          <a:xfrm>
            <a:off x="1173708" y="7642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2063" name="Рисунок 7" descr="https://web.posibnyky.vntu.edu.ua/firen/6bilynskyj_elektronni_systemy/3_src/3_image0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408" y="764274"/>
            <a:ext cx="2286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22" name="Рисунок 21" descr="https://web.posibnyky.vntu.edu.ua/firen/6bilynskyj_elektronni_systemy/3_src/3_image005.png"/>
          <p:cNvPicPr/>
          <p:nvPr/>
        </p:nvPicPr>
        <p:blipFill>
          <a:blip r:embed="rId3">
            <a:extLst>
              <a:ext uri="{28A0092B-C50C-407E-A947-70E740481C1C}">
                <a14:useLocalDpi xmlns:a14="http://schemas.microsoft.com/office/drawing/2010/main" val="0"/>
              </a:ext>
            </a:extLst>
          </a:blip>
          <a:srcRect/>
          <a:stretch>
            <a:fillRect/>
          </a:stretch>
        </p:blipFill>
        <p:spPr bwMode="auto">
          <a:xfrm>
            <a:off x="3535371" y="1256769"/>
            <a:ext cx="3237865" cy="543560"/>
          </a:xfrm>
          <a:prstGeom prst="rect">
            <a:avLst/>
          </a:prstGeom>
          <a:noFill/>
          <a:ln>
            <a:noFill/>
          </a:ln>
        </p:spPr>
      </p:pic>
      <p:pic>
        <p:nvPicPr>
          <p:cNvPr id="24" name="Рисунок 23" descr="https://web.posibnyky.vntu.edu.ua/firen/6bilynskyj_elektronni_systemy/3_src/3_image007.png"/>
          <p:cNvPicPr/>
          <p:nvPr/>
        </p:nvPicPr>
        <p:blipFill>
          <a:blip r:embed="rId4">
            <a:extLst>
              <a:ext uri="{28A0092B-C50C-407E-A947-70E740481C1C}">
                <a14:useLocalDpi xmlns:a14="http://schemas.microsoft.com/office/drawing/2010/main" val="0"/>
              </a:ext>
            </a:extLst>
          </a:blip>
          <a:srcRect/>
          <a:stretch>
            <a:fillRect/>
          </a:stretch>
        </p:blipFill>
        <p:spPr bwMode="auto">
          <a:xfrm>
            <a:off x="6427796" y="1924523"/>
            <a:ext cx="345440" cy="368300"/>
          </a:xfrm>
          <a:prstGeom prst="rect">
            <a:avLst/>
          </a:prstGeom>
          <a:noFill/>
          <a:ln>
            <a:noFill/>
          </a:ln>
        </p:spPr>
      </p:pic>
      <p:pic>
        <p:nvPicPr>
          <p:cNvPr id="25" name="Рисунок 24" descr="https://web.posibnyky.vntu.edu.ua/firen/6bilynskyj_elektronni_systemy/3_src/3_image009.png"/>
          <p:cNvPicPr/>
          <p:nvPr/>
        </p:nvPicPr>
        <p:blipFill>
          <a:blip r:embed="rId5">
            <a:extLst>
              <a:ext uri="{28A0092B-C50C-407E-A947-70E740481C1C}">
                <a14:useLocalDpi xmlns:a14="http://schemas.microsoft.com/office/drawing/2010/main" val="0"/>
              </a:ext>
            </a:extLst>
          </a:blip>
          <a:srcRect/>
          <a:stretch>
            <a:fillRect/>
          </a:stretch>
        </p:blipFill>
        <p:spPr bwMode="auto">
          <a:xfrm>
            <a:off x="849540" y="2455498"/>
            <a:ext cx="419735" cy="391160"/>
          </a:xfrm>
          <a:prstGeom prst="rect">
            <a:avLst/>
          </a:prstGeom>
          <a:noFill/>
          <a:ln>
            <a:noFill/>
          </a:ln>
        </p:spPr>
      </p:pic>
      <p:pic>
        <p:nvPicPr>
          <p:cNvPr id="26" name="Рисунок 25" descr="https://web.posibnyky.vntu.edu.ua/firen/6bilynskyj_elektronni_systemy/3_src/3_image011.png"/>
          <p:cNvPicPr/>
          <p:nvPr/>
        </p:nvPicPr>
        <p:blipFill>
          <a:blip r:embed="rId6">
            <a:extLst>
              <a:ext uri="{28A0092B-C50C-407E-A947-70E740481C1C}">
                <a14:useLocalDpi xmlns:a14="http://schemas.microsoft.com/office/drawing/2010/main" val="0"/>
              </a:ext>
            </a:extLst>
          </a:blip>
          <a:srcRect/>
          <a:stretch>
            <a:fillRect/>
          </a:stretch>
        </p:blipFill>
        <p:spPr bwMode="auto">
          <a:xfrm>
            <a:off x="884782" y="2825865"/>
            <a:ext cx="349250" cy="494030"/>
          </a:xfrm>
          <a:prstGeom prst="rect">
            <a:avLst/>
          </a:prstGeom>
          <a:noFill/>
          <a:ln>
            <a:noFill/>
          </a:ln>
        </p:spPr>
      </p:pic>
    </p:spTree>
    <p:extLst>
      <p:ext uri="{BB962C8B-B14F-4D97-AF65-F5344CB8AC3E}">
        <p14:creationId xmlns:p14="http://schemas.microsoft.com/office/powerpoint/2010/main" val="398343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5186"/>
            <a:ext cx="10153934" cy="6812814"/>
          </a:xfrm>
        </p:spPr>
        <p:txBody>
          <a:bodyPr>
            <a:normAutofit/>
          </a:bodyPr>
          <a:lstStyle/>
          <a:p>
            <a:pPr lvl="0"/>
            <a:r>
              <a:rPr lang="uk-UA" sz="2400" dirty="0"/>
              <a:t>Розподіл амплітуд </a:t>
            </a:r>
            <a:r>
              <a:rPr lang="uk-UA" sz="2400" dirty="0" err="1"/>
              <a:t>гармонік</a:t>
            </a:r>
            <a:r>
              <a:rPr lang="uk-UA" sz="2400" dirty="0"/>
              <a:t> за частотою називають амплітудно-частотним спектром або скорочено амплітудним спектром, а розподіл їхніх початкових фаз за частотою – фазочастотним спектром або фазовим спектром.</a:t>
            </a:r>
            <a:endParaRPr lang="ru-RU" sz="2400" dirty="0"/>
          </a:p>
          <a:p>
            <a:pPr lvl="0"/>
            <a:r>
              <a:rPr lang="uk-UA" sz="2400" dirty="0"/>
              <a:t>Лінії дискретного спектра мають розмірність амплітуди сигналу. Безперервний спектр указує на розподіл амплітуд по всьому спектрі й має розмірність щільності амплітуд сигналу.</a:t>
            </a:r>
            <a:endParaRPr lang="ru-RU" sz="2400" dirty="0"/>
          </a:p>
          <a:p>
            <a:pPr lvl="0"/>
            <a:r>
              <a:rPr lang="uk-UA" sz="2400" dirty="0"/>
              <a:t>Якщо спектр сигналу є необмеженим, то при визначенні ширини нехтують </a:t>
            </a:r>
            <a:r>
              <a:rPr lang="uk-UA" sz="2400" dirty="0" err="1"/>
              <a:t>гармоніками</a:t>
            </a:r>
            <a:r>
              <a:rPr lang="uk-UA" sz="2400" dirty="0"/>
              <a:t>, амплітуди яких невеликі й не перевищують певного (заданого) рівня. Найбільш часто користуються рівнем 0,707 за амплітудою або 0,5 за потужністю від максимального значення.</a:t>
            </a:r>
            <a:endParaRPr lang="ru-RU" sz="2400" dirty="0"/>
          </a:p>
          <a:p>
            <a:endParaRPr lang="ru-RU" sz="2400" dirty="0"/>
          </a:p>
        </p:txBody>
      </p:sp>
    </p:spTree>
    <p:extLst>
      <p:ext uri="{BB962C8B-B14F-4D97-AF65-F5344CB8AC3E}">
        <p14:creationId xmlns:p14="http://schemas.microsoft.com/office/powerpoint/2010/main" val="1720261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1550989"/>
          </a:xfrm>
        </p:spPr>
        <p:txBody>
          <a:bodyPr>
            <a:normAutofit fontScale="90000"/>
          </a:bodyPr>
          <a:lstStyle/>
          <a:p>
            <a:pPr algn="ctr"/>
            <a:r>
              <a:rPr lang="uk-UA" b="1" i="1" dirty="0">
                <a:solidFill>
                  <a:schemeClr val="tx1"/>
                </a:solidFill>
              </a:rPr>
              <a:t>Лекція </a:t>
            </a:r>
            <a:r>
              <a:rPr lang="uk-UA" b="1" i="1" dirty="0" smtClean="0">
                <a:solidFill>
                  <a:schemeClr val="tx1"/>
                </a:solidFill>
              </a:rPr>
              <a:t>11:</a:t>
            </a:r>
            <a:r>
              <a:rPr lang="ru-RU" b="1" i="1" dirty="0">
                <a:solidFill>
                  <a:schemeClr val="tx1"/>
                </a:solidFill>
              </a:rPr>
              <a:t/>
            </a:r>
            <a:br>
              <a:rPr lang="ru-RU" b="1" i="1" dirty="0">
                <a:solidFill>
                  <a:schemeClr val="tx1"/>
                </a:solidFill>
              </a:rPr>
            </a:br>
            <a:r>
              <a:rPr lang="uk-UA" b="1" i="1" dirty="0">
                <a:solidFill>
                  <a:schemeClr val="tx1"/>
                </a:solidFill>
              </a:rPr>
              <a:t> </a:t>
            </a:r>
            <a:r>
              <a:rPr lang="uk-UA" b="1" i="1" dirty="0" smtClean="0">
                <a:solidFill>
                  <a:schemeClr val="tx1"/>
                </a:solidFill>
              </a:rPr>
              <a:t>«</a:t>
            </a:r>
            <a:r>
              <a:rPr lang="uk-UA" b="1" i="1" dirty="0"/>
              <a:t>. </a:t>
            </a:r>
            <a:r>
              <a:rPr lang="uk-UA" b="1" i="1" dirty="0" err="1"/>
              <a:t>Волоконно</a:t>
            </a:r>
            <a:r>
              <a:rPr lang="uk-UA" b="1" i="1" dirty="0"/>
              <a:t>-оптичні канали зв’язку</a:t>
            </a:r>
            <a:r>
              <a:rPr lang="uk-UA" b="1" i="1" dirty="0" smtClean="0">
                <a:solidFill>
                  <a:schemeClr val="tx1"/>
                </a:solidFill>
              </a:rPr>
              <a:t>»</a:t>
            </a:r>
            <a:r>
              <a:rPr lang="ru-RU" b="1" i="1" dirty="0">
                <a:solidFill>
                  <a:schemeClr val="tx1"/>
                </a:solidFill>
              </a:rPr>
              <a:t/>
            </a:r>
            <a:br>
              <a:rPr lang="ru-RU" b="1" i="1" dirty="0">
                <a:solidFill>
                  <a:schemeClr val="tx1"/>
                </a:solidFill>
              </a:rPr>
            </a:br>
            <a:endParaRPr lang="ru-RU" dirty="0"/>
          </a:p>
        </p:txBody>
      </p:sp>
      <p:sp>
        <p:nvSpPr>
          <p:cNvPr id="3" name="Объект 2"/>
          <p:cNvSpPr>
            <a:spLocks noGrp="1"/>
          </p:cNvSpPr>
          <p:nvPr>
            <p:ph idx="1"/>
          </p:nvPr>
        </p:nvSpPr>
        <p:spPr>
          <a:xfrm>
            <a:off x="677333" y="2160589"/>
            <a:ext cx="9776851" cy="3880773"/>
          </a:xfrm>
        </p:spPr>
        <p:txBody>
          <a:bodyPr/>
          <a:lstStyle/>
          <a:p>
            <a:r>
              <a:rPr lang="uk-UA" sz="3200" dirty="0"/>
              <a:t>Вивчення особливостей </a:t>
            </a:r>
            <a:r>
              <a:rPr lang="uk-UA" sz="3200" dirty="0" err="1"/>
              <a:t>волоконно</a:t>
            </a:r>
            <a:r>
              <a:rPr lang="uk-UA" sz="3200" dirty="0"/>
              <a:t>-оптичних каналів зв’язку, їх характеристика та призначення.</a:t>
            </a:r>
            <a:endParaRPr lang="ru-RU" sz="3200" dirty="0"/>
          </a:p>
          <a:p>
            <a:r>
              <a:rPr lang="uk-UA" sz="3200" dirty="0"/>
              <a:t>Частотне представлення детермінованих сигналів.</a:t>
            </a:r>
            <a:endParaRPr lang="ru-RU" sz="3200" dirty="0"/>
          </a:p>
          <a:p>
            <a:endParaRPr lang="ru-RU" dirty="0"/>
          </a:p>
        </p:txBody>
      </p:sp>
    </p:spTree>
    <p:extLst>
      <p:ext uri="{BB962C8B-B14F-4D97-AF65-F5344CB8AC3E}">
        <p14:creationId xmlns:p14="http://schemas.microsoft.com/office/powerpoint/2010/main" val="136108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31538"/>
            <a:ext cx="11150221" cy="6826462"/>
          </a:xfrm>
        </p:spPr>
        <p:txBody>
          <a:bodyPr/>
          <a:lstStyle/>
          <a:p>
            <a:r>
              <a:rPr lang="uk-UA" sz="2400" b="1" i="1" dirty="0" err="1" smtClean="0"/>
              <a:t>Волоконно</a:t>
            </a:r>
            <a:r>
              <a:rPr lang="uk-UA" sz="2400" b="1" i="1" dirty="0" smtClean="0"/>
              <a:t>-оптична </a:t>
            </a:r>
            <a:r>
              <a:rPr lang="uk-UA" sz="2400" b="1" i="1" dirty="0"/>
              <a:t>лінія зв'язку</a:t>
            </a:r>
            <a:r>
              <a:rPr lang="uk-UA" sz="2400" i="1" dirty="0"/>
              <a:t> (</a:t>
            </a:r>
            <a:r>
              <a:rPr lang="uk-UA" sz="2400" b="1" i="1" dirty="0" err="1" smtClean="0"/>
              <a:t>Волоконно</a:t>
            </a:r>
            <a:r>
              <a:rPr lang="uk-UA" sz="2400" b="1" i="1" dirty="0" smtClean="0"/>
              <a:t>-оптична </a:t>
            </a:r>
            <a:r>
              <a:rPr lang="uk-UA" sz="2400" b="1" i="1" dirty="0"/>
              <a:t>лінія </a:t>
            </a:r>
            <a:r>
              <a:rPr lang="uk-UA" sz="2400" b="1" i="1" dirty="0" smtClean="0"/>
              <a:t>передачі</a:t>
            </a:r>
            <a:r>
              <a:rPr lang="uk-UA" sz="2400" i="1" dirty="0"/>
              <a:t>)</a:t>
            </a:r>
            <a:r>
              <a:rPr lang="uk-UA" sz="2400" dirty="0"/>
              <a:t> — </a:t>
            </a:r>
            <a:r>
              <a:rPr lang="uk-UA" sz="2400" dirty="0" err="1"/>
              <a:t>волоконно</a:t>
            </a:r>
            <a:r>
              <a:rPr lang="uk-UA" sz="2400" dirty="0"/>
              <a:t>-оптична система, що складається із пасивних та активних елементів, що призначена для передачі інформації у оптичному (як правило — ближньому інфрачервоному) діапазоні</a:t>
            </a:r>
            <a:r>
              <a:rPr lang="uk-UA" sz="2400" dirty="0" smtClean="0"/>
              <a:t>.</a:t>
            </a:r>
          </a:p>
          <a:p>
            <a:endParaRPr lang="ru-RU" sz="2400" dirty="0"/>
          </a:p>
          <a:p>
            <a:endParaRPr lang="ru-RU" dirty="0"/>
          </a:p>
        </p:txBody>
      </p:sp>
      <p:pic>
        <p:nvPicPr>
          <p:cNvPr id="4" name="Рисунок 3" descr="https://upload.wikimedia.org/wikipedia/commons/d/d6/Fiber_optic3.jpg"/>
          <p:cNvPicPr/>
          <p:nvPr/>
        </p:nvPicPr>
        <p:blipFill>
          <a:blip r:embed="rId2">
            <a:extLst>
              <a:ext uri="{28A0092B-C50C-407E-A947-70E740481C1C}">
                <a14:useLocalDpi xmlns:a14="http://schemas.microsoft.com/office/drawing/2010/main" val="0"/>
              </a:ext>
            </a:extLst>
          </a:blip>
          <a:srcRect/>
          <a:stretch>
            <a:fillRect/>
          </a:stretch>
        </p:blipFill>
        <p:spPr bwMode="auto">
          <a:xfrm>
            <a:off x="3052795" y="1657434"/>
            <a:ext cx="6036614" cy="3583305"/>
          </a:xfrm>
          <a:prstGeom prst="rect">
            <a:avLst/>
          </a:prstGeom>
          <a:noFill/>
          <a:ln>
            <a:noFill/>
          </a:ln>
        </p:spPr>
      </p:pic>
      <p:sp>
        <p:nvSpPr>
          <p:cNvPr id="5" name="Прямоугольник 4"/>
          <p:cNvSpPr/>
          <p:nvPr/>
        </p:nvSpPr>
        <p:spPr>
          <a:xfrm>
            <a:off x="3649433" y="5337056"/>
            <a:ext cx="4893135" cy="487506"/>
          </a:xfrm>
          <a:prstGeom prst="rect">
            <a:avLst/>
          </a:prstGeom>
        </p:spPr>
        <p:txBody>
          <a:bodyPr wrap="none">
            <a:spAutoFit/>
          </a:bodyPr>
          <a:lstStyle/>
          <a:p>
            <a:pPr algn="ctr">
              <a:lnSpc>
                <a:spcPct val="107000"/>
              </a:lnSpc>
              <a:spcAft>
                <a:spcPts val="800"/>
              </a:spcAft>
            </a:pPr>
            <a:r>
              <a:rPr lang="uk-UA" sz="2400" dirty="0">
                <a:latin typeface="Times New Roman" panose="02020603050405020304" pitchFamily="18" charset="0"/>
                <a:ea typeface="Calibri" panose="020F0502020204030204" pitchFamily="34" charset="0"/>
                <a:cs typeface="Times New Roman" panose="02020603050405020304" pitchFamily="18" charset="0"/>
              </a:rPr>
              <a:t>Рис</a:t>
            </a:r>
            <a:r>
              <a:rPr lang="uk-UA" sz="2400" dirty="0" smtClean="0">
                <a:latin typeface="Times New Roman" panose="02020603050405020304" pitchFamily="18" charset="0"/>
                <a:ea typeface="Calibri" panose="020F0502020204030204" pitchFamily="34" charset="0"/>
                <a:cs typeface="Times New Roman" panose="02020603050405020304" pitchFamily="18" charset="0"/>
              </a:rPr>
              <a:t>. 1- </a:t>
            </a:r>
            <a:r>
              <a:rPr lang="uk-UA" sz="2400" dirty="0" err="1">
                <a:latin typeface="Times New Roman" panose="02020603050405020304" pitchFamily="18" charset="0"/>
                <a:ea typeface="Calibri" panose="020F0502020204030204" pitchFamily="34" charset="0"/>
                <a:cs typeface="Times New Roman" panose="02020603050405020304" pitchFamily="18" charset="0"/>
              </a:rPr>
              <a:t>Волоконно</a:t>
            </a:r>
            <a:r>
              <a:rPr lang="uk-UA" sz="2400" dirty="0">
                <a:latin typeface="Times New Roman" panose="02020603050405020304" pitchFamily="18" charset="0"/>
                <a:ea typeface="Calibri" panose="020F0502020204030204" pitchFamily="34" charset="0"/>
                <a:cs typeface="Times New Roman" panose="02020603050405020304" pitchFamily="18" charset="0"/>
              </a:rPr>
              <a:t>-оптичний кабель</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389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0440537" cy="6858000"/>
          </a:xfrm>
        </p:spPr>
        <p:txBody>
          <a:bodyPr/>
          <a:lstStyle/>
          <a:p>
            <a:pPr algn="ctr"/>
            <a:r>
              <a:rPr lang="uk-UA" sz="2400" b="1" dirty="0"/>
              <a:t>Елементи</a:t>
            </a:r>
            <a:r>
              <a:rPr lang="uk-UA" sz="2400" b="1" i="1" dirty="0"/>
              <a:t> ВОЛП</a:t>
            </a:r>
            <a:endParaRPr lang="ru-RU" sz="2400" dirty="0"/>
          </a:p>
          <a:p>
            <a:pPr algn="ctr"/>
            <a:r>
              <a:rPr lang="ru-RU" sz="2400" b="1" i="1" dirty="0" err="1"/>
              <a:t>Активні</a:t>
            </a:r>
            <a:r>
              <a:rPr lang="ru-RU" sz="2400" b="1" i="1" dirty="0"/>
              <a:t> </a:t>
            </a:r>
            <a:r>
              <a:rPr lang="ru-RU" sz="2400" b="1" i="1" dirty="0" err="1"/>
              <a:t>компоненти</a:t>
            </a:r>
            <a:r>
              <a:rPr lang="uk-UA" sz="2400" b="1" i="1" dirty="0"/>
              <a:t>:</a:t>
            </a:r>
            <a:endParaRPr lang="ru-RU" sz="2400" b="1" dirty="0"/>
          </a:p>
          <a:p>
            <a:pPr lvl="0"/>
            <a:r>
              <a:rPr lang="uk-UA" sz="2400" b="1" dirty="0" err="1">
                <a:hlinkClick r:id="rId2" tooltip="Мультиплексор"/>
              </a:rPr>
              <a:t>Мультиплексор</a:t>
            </a:r>
            <a:r>
              <a:rPr lang="uk-UA" sz="2400" b="1" dirty="0"/>
              <a:t>/</a:t>
            </a:r>
            <a:r>
              <a:rPr lang="uk-UA" sz="2400" b="1" dirty="0" err="1">
                <a:hlinkClick r:id="rId3" tooltip="Демультиплексор"/>
              </a:rPr>
              <a:t>Демультиплексор</a:t>
            </a:r>
            <a:r>
              <a:rPr lang="uk-UA" sz="2400" dirty="0"/>
              <a:t> — широкий клас приладів, що призначені для об’єднання та розділення інформаційних каналів. </a:t>
            </a:r>
            <a:r>
              <a:rPr lang="uk-UA" sz="2400" dirty="0" err="1"/>
              <a:t>Мультиплексори</a:t>
            </a:r>
            <a:r>
              <a:rPr lang="uk-UA" sz="2400" dirty="0"/>
              <a:t> та </a:t>
            </a:r>
            <a:r>
              <a:rPr lang="uk-UA" sz="2400" dirty="0" err="1"/>
              <a:t>демультиплексори</a:t>
            </a:r>
            <a:r>
              <a:rPr lang="uk-UA" sz="2400" dirty="0"/>
              <a:t> можуть працювати як у часовій, так і у частотній областях, можуть бути електричними й оптичними (для систем із спектральним ущільненням).</a:t>
            </a:r>
            <a:endParaRPr lang="ru-RU" sz="2400" dirty="0"/>
          </a:p>
          <a:p>
            <a:pPr lvl="0"/>
            <a:r>
              <a:rPr lang="uk-UA" sz="2400" b="1" dirty="0">
                <a:hlinkClick r:id="rId4" tooltip="Регенератор"/>
              </a:rPr>
              <a:t>Регенератор</a:t>
            </a:r>
            <a:r>
              <a:rPr lang="uk-UA" sz="2400" b="1" dirty="0"/>
              <a:t> </a:t>
            </a:r>
            <a:r>
              <a:rPr lang="uk-UA" sz="2400" dirty="0"/>
              <a:t>— пристрій, що здійснює відновлення форми оптичного імпульсу, який, розповсюджуючись по волокну, спотворюється та згасає. Регенератори можуть бути як чисто оптичними, так й електричними, які перетворюють оптичний сигнал у електричний, відновлюють його, а потім знову перетворюють у оптичний</a:t>
            </a:r>
            <a:r>
              <a:rPr lang="uk-UA" sz="2400" dirty="0" smtClean="0"/>
              <a:t>.</a:t>
            </a:r>
          </a:p>
          <a:p>
            <a:pPr lvl="0"/>
            <a:r>
              <a:rPr lang="uk-UA" sz="2400" b="1" dirty="0">
                <a:hlinkClick r:id="rId5" tooltip="Підсилювач"/>
              </a:rPr>
              <a:t>Підсилювач</a:t>
            </a:r>
            <a:r>
              <a:rPr lang="uk-UA" sz="2400" dirty="0"/>
              <a:t>— пристрій, що підсилює потужність сигналу. Підсилювачі також можуть бути оптичними і електричними, здійснюючими оптико-електронне і електронно-оптичне перетворення сигналу.</a:t>
            </a:r>
            <a:endParaRPr lang="ru-RU" sz="3200" dirty="0"/>
          </a:p>
          <a:p>
            <a:endParaRPr lang="ru-RU" dirty="0"/>
          </a:p>
        </p:txBody>
      </p:sp>
    </p:spTree>
    <p:extLst>
      <p:ext uri="{BB962C8B-B14F-4D97-AF65-F5344CB8AC3E}">
        <p14:creationId xmlns:p14="http://schemas.microsoft.com/office/powerpoint/2010/main" val="391429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0904561" cy="6858000"/>
          </a:xfrm>
        </p:spPr>
        <p:txBody>
          <a:bodyPr>
            <a:normAutofit/>
          </a:bodyPr>
          <a:lstStyle/>
          <a:p>
            <a:pPr lvl="0"/>
            <a:r>
              <a:rPr lang="uk-UA" sz="2800" b="1" dirty="0">
                <a:hlinkClick r:id="rId2" tooltip="Лазер"/>
              </a:rPr>
              <a:t>Лазер</a:t>
            </a:r>
            <a:r>
              <a:rPr lang="uk-UA" sz="2800" dirty="0"/>
              <a:t> — джерело монохромного когерентного оптичного випромінювання. У системах з прямою модуляцією, які є найбільш поширеними, лазер одночасно є і модулятором, що безпосередньо перетворює електричний сигнал в оптичний.</a:t>
            </a:r>
            <a:endParaRPr lang="ru-RU" sz="2800" dirty="0"/>
          </a:p>
          <a:p>
            <a:pPr lvl="0"/>
            <a:r>
              <a:rPr lang="uk-UA" sz="2800" b="1" dirty="0">
                <a:hlinkClick r:id="rId3" tooltip="Модулятор"/>
              </a:rPr>
              <a:t>Модулятор</a:t>
            </a:r>
            <a:r>
              <a:rPr lang="uk-UA" sz="2800" b="1" dirty="0"/>
              <a:t> </a:t>
            </a:r>
            <a:r>
              <a:rPr lang="uk-UA" sz="2800" dirty="0"/>
              <a:t>— пристрій, що модулює оптичну хвилю, несучу інформацію за законом інформаційного електричного сигналу. У більшості систем цю функцію виконує лазер, проте в системах з непрямою модуляцією для цього використовуються окремі пристрої.</a:t>
            </a:r>
            <a:endParaRPr lang="ru-RU" sz="2800" dirty="0"/>
          </a:p>
          <a:p>
            <a:pPr lvl="0"/>
            <a:r>
              <a:rPr lang="uk-UA" sz="2800" b="1" dirty="0">
                <a:hlinkClick r:id="rId4" tooltip="Фотоприймач (ще не написана)"/>
              </a:rPr>
              <a:t>Фотоприймач</a:t>
            </a:r>
            <a:r>
              <a:rPr lang="uk-UA" sz="2800" dirty="0"/>
              <a:t> (фотодіод) — пристрій, що здійснює </a:t>
            </a:r>
            <a:r>
              <a:rPr lang="uk-UA" sz="2800" dirty="0" err="1"/>
              <a:t>опто</a:t>
            </a:r>
            <a:r>
              <a:rPr lang="uk-UA" sz="2800" dirty="0"/>
              <a:t>-електронне перетворення сигналу.</a:t>
            </a:r>
            <a:endParaRPr lang="ru-RU" sz="2800" dirty="0"/>
          </a:p>
          <a:p>
            <a:endParaRPr lang="ru-RU" sz="2400" dirty="0"/>
          </a:p>
        </p:txBody>
      </p:sp>
    </p:spTree>
    <p:extLst>
      <p:ext uri="{BB962C8B-B14F-4D97-AF65-F5344CB8AC3E}">
        <p14:creationId xmlns:p14="http://schemas.microsoft.com/office/powerpoint/2010/main" val="232749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962866" cy="6858000"/>
          </a:xfrm>
        </p:spPr>
        <p:txBody>
          <a:bodyPr/>
          <a:lstStyle/>
          <a:p>
            <a:pPr algn="ctr"/>
            <a:r>
              <a:rPr lang="uk-UA" sz="2400" b="1" i="1" dirty="0"/>
              <a:t>Пасивні</a:t>
            </a:r>
            <a:r>
              <a:rPr lang="ru-RU" sz="2400" b="1" i="1" dirty="0"/>
              <a:t> </a:t>
            </a:r>
            <a:r>
              <a:rPr lang="ru-RU" sz="2400" b="1" i="1" dirty="0" err="1"/>
              <a:t>компоненти</a:t>
            </a:r>
            <a:r>
              <a:rPr lang="uk-UA" sz="2400" i="1" dirty="0"/>
              <a:t>:</a:t>
            </a:r>
            <a:endParaRPr lang="ru-RU" sz="2400" dirty="0"/>
          </a:p>
          <a:p>
            <a:pPr lvl="0"/>
            <a:r>
              <a:rPr lang="uk-UA" sz="2400" b="1" dirty="0">
                <a:hlinkClick r:id="rId2" tooltip="Оптичний кабель"/>
              </a:rPr>
              <a:t>Оптичний кабель</a:t>
            </a:r>
            <a:r>
              <a:rPr lang="uk-UA" sz="2400" b="1" dirty="0"/>
              <a:t>,</a:t>
            </a:r>
            <a:r>
              <a:rPr lang="uk-UA" sz="2400" dirty="0"/>
              <a:t> елементами якого є </a:t>
            </a:r>
            <a:r>
              <a:rPr lang="uk-UA" sz="2400" dirty="0">
                <a:hlinkClick r:id="rId3" tooltip="Оптичне волокно"/>
              </a:rPr>
              <a:t>оптичні волокна</a:t>
            </a:r>
            <a:r>
              <a:rPr lang="uk-UA" sz="2400" dirty="0"/>
              <a:t>. Зовнішня оболонка кабелю може бути виготовлена з різних матеріалів: полівінілхлориду, поліетилену, поліпропілену, тефлону і інших матеріалів. Оптичний кабель може мати бронювання різного типу і специфічні захисні шари (наприклад, дрібні скляні голки для захисту від гризунів).</a:t>
            </a:r>
            <a:endParaRPr lang="ru-RU" sz="2400" dirty="0"/>
          </a:p>
          <a:p>
            <a:pPr lvl="0"/>
            <a:r>
              <a:rPr lang="uk-UA" sz="2400" b="1" dirty="0">
                <a:hlinkClick r:id="rId4" tooltip="Оптична муфта (ще не написана)"/>
              </a:rPr>
              <a:t>Оптична муфта</a:t>
            </a:r>
            <a:r>
              <a:rPr lang="uk-UA" sz="2400" dirty="0"/>
              <a:t> — пристрій, використовуваний для з'єднання двох і більше оптичних кабелів.</a:t>
            </a:r>
            <a:endParaRPr lang="ru-RU" sz="2400" dirty="0"/>
          </a:p>
          <a:p>
            <a:pPr lvl="0"/>
            <a:r>
              <a:rPr lang="uk-UA" sz="2400" b="1" dirty="0">
                <a:hlinkClick r:id="rId5" tooltip="Оптичний крос (ще не написана)"/>
              </a:rPr>
              <a:t>Оптичний крос</a:t>
            </a:r>
            <a:r>
              <a:rPr lang="uk-UA" sz="2400" dirty="0"/>
              <a:t> — пристрій, що призначений для </a:t>
            </a:r>
            <a:r>
              <a:rPr lang="uk-UA" sz="2400" dirty="0" err="1"/>
              <a:t>оконечування</a:t>
            </a:r>
            <a:r>
              <a:rPr lang="uk-UA" sz="2400" dirty="0"/>
              <a:t> оптичного кабелю і підключення до нього активного устаткування.</a:t>
            </a:r>
            <a:endParaRPr lang="ru-RU" sz="2400" dirty="0"/>
          </a:p>
          <a:p>
            <a:endParaRPr lang="ru-RU" dirty="0"/>
          </a:p>
        </p:txBody>
      </p:sp>
    </p:spTree>
    <p:extLst>
      <p:ext uri="{BB962C8B-B14F-4D97-AF65-F5344CB8AC3E}">
        <p14:creationId xmlns:p14="http://schemas.microsoft.com/office/powerpoint/2010/main" val="3510842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0304060" cy="6858000"/>
          </a:xfrm>
        </p:spPr>
        <p:txBody>
          <a:bodyPr>
            <a:normAutofit fontScale="92500"/>
          </a:bodyPr>
          <a:lstStyle/>
          <a:p>
            <a:r>
              <a:rPr lang="ru-RU" sz="2400" i="1" dirty="0"/>
              <a:t>Волоконно-</a:t>
            </a:r>
            <a:r>
              <a:rPr lang="ru-RU" sz="2400" i="1" dirty="0" err="1"/>
              <a:t>оптичні</a:t>
            </a:r>
            <a:r>
              <a:rPr lang="ru-RU" sz="2400" i="1" dirty="0"/>
              <a:t> </a:t>
            </a:r>
            <a:r>
              <a:rPr lang="ru-RU" sz="2400" i="1" dirty="0" err="1"/>
              <a:t>лінії</a:t>
            </a:r>
            <a:r>
              <a:rPr lang="ru-RU" sz="2400" i="1" dirty="0"/>
              <a:t> </a:t>
            </a:r>
            <a:r>
              <a:rPr lang="ru-RU" sz="2400" i="1" dirty="0" err="1"/>
              <a:t>володіють</a:t>
            </a:r>
            <a:r>
              <a:rPr lang="ru-RU" sz="2400" i="1" dirty="0"/>
              <a:t> рядом </a:t>
            </a:r>
            <a:r>
              <a:rPr lang="ru-RU" sz="2400" b="1" i="1" dirty="0" err="1"/>
              <a:t>переваг</a:t>
            </a:r>
            <a:r>
              <a:rPr lang="ru-RU" sz="2400" i="1" dirty="0"/>
              <a:t> перед </a:t>
            </a:r>
            <a:r>
              <a:rPr lang="ru-RU" sz="2400" i="1" dirty="0" err="1"/>
              <a:t>дротяними</a:t>
            </a:r>
            <a:r>
              <a:rPr lang="ru-RU" sz="2400" i="1" dirty="0"/>
              <a:t> (</a:t>
            </a:r>
            <a:r>
              <a:rPr lang="ru-RU" sz="2400" i="1" dirty="0" err="1"/>
              <a:t>мідними</a:t>
            </a:r>
            <a:r>
              <a:rPr lang="ru-RU" sz="2400" i="1" dirty="0"/>
              <a:t>) і </a:t>
            </a:r>
            <a:r>
              <a:rPr lang="ru-RU" sz="2400" i="1" dirty="0" err="1"/>
              <a:t>радіорелейними</a:t>
            </a:r>
            <a:r>
              <a:rPr lang="ru-RU" sz="2400" i="1" dirty="0"/>
              <a:t> системами </a:t>
            </a:r>
            <a:r>
              <a:rPr lang="ru-RU" sz="2400" i="1" dirty="0" err="1"/>
              <a:t>зв'язку</a:t>
            </a:r>
            <a:r>
              <a:rPr lang="ru-RU" sz="2400" i="1" dirty="0"/>
              <a:t>:</a:t>
            </a:r>
            <a:endParaRPr lang="ru-RU" sz="2400" dirty="0"/>
          </a:p>
          <a:p>
            <a:pPr lvl="0"/>
            <a:r>
              <a:rPr lang="uk-UA" sz="2400" dirty="0"/>
              <a:t>Мале загасання сигналу (0,15 </a:t>
            </a:r>
            <a:r>
              <a:rPr lang="uk-UA" sz="2400" dirty="0" err="1"/>
              <a:t>дБ</a:t>
            </a:r>
            <a:r>
              <a:rPr lang="uk-UA" sz="2400" dirty="0"/>
              <a:t>/км в третьому </a:t>
            </a:r>
            <a:r>
              <a:rPr lang="uk-UA" sz="2400" u="sng" dirty="0">
                <a:hlinkClick r:id="rId2" tooltip="Вікно прозорості кварцового волокна (ще не написана)"/>
              </a:rPr>
              <a:t>вікні прозорості</a:t>
            </a:r>
            <a:r>
              <a:rPr lang="uk-UA" sz="2400" dirty="0"/>
              <a:t>) дозволяє передавати інформацію на значно більшу відстань без використання підсилювачів. Підсилювачі у ВОЛП можуть ставитися через 40, 80 і 120 кілометрів, залежно від класу кінцевого устаткування.</a:t>
            </a:r>
            <a:endParaRPr lang="ru-RU" sz="2400" dirty="0"/>
          </a:p>
          <a:p>
            <a:pPr lvl="0"/>
            <a:r>
              <a:rPr lang="uk-UA" sz="2400" dirty="0"/>
              <a:t>Висока пропускна здатність оптичного волокна дозволяє передавати інформацію на високій швидкості, недосяжною для інших систем зв'язку.</a:t>
            </a:r>
            <a:endParaRPr lang="ru-RU" sz="2400" dirty="0"/>
          </a:p>
          <a:p>
            <a:pPr lvl="0"/>
            <a:r>
              <a:rPr lang="uk-UA" sz="2400" dirty="0"/>
              <a:t>Висока надійність оптичного середовища: оптичні волокна не окислюються, не намокають, не чутливі до слабкого електромагнітного впливу.</a:t>
            </a:r>
            <a:endParaRPr lang="ru-RU" sz="2400" dirty="0"/>
          </a:p>
          <a:p>
            <a:pPr lvl="0"/>
            <a:r>
              <a:rPr lang="uk-UA" sz="2400" dirty="0"/>
              <a:t>Висока захищеність від </a:t>
            </a:r>
            <a:r>
              <a:rPr lang="uk-UA" sz="2400" dirty="0" err="1"/>
              <a:t>міжволоконних</a:t>
            </a:r>
            <a:r>
              <a:rPr lang="uk-UA" sz="2400" dirty="0"/>
              <a:t> впливів - рівень захисту, випромінювання понад 100 </a:t>
            </a:r>
            <a:r>
              <a:rPr lang="uk-UA" sz="2400" dirty="0" err="1"/>
              <a:t>дБ</a:t>
            </a:r>
            <a:r>
              <a:rPr lang="uk-UA" sz="2400" dirty="0"/>
              <a:t>. Випромінювання в одному </a:t>
            </a:r>
            <a:r>
              <a:rPr lang="uk-UA" sz="2400" dirty="0" err="1"/>
              <a:t>волокні</a:t>
            </a:r>
            <a:r>
              <a:rPr lang="uk-UA" sz="2400" dirty="0"/>
              <a:t> абсолютно не впливає на сигнал в сусідньому </a:t>
            </a:r>
            <a:r>
              <a:rPr lang="uk-UA" sz="2400" dirty="0" err="1"/>
              <a:t>волокні</a:t>
            </a:r>
            <a:r>
              <a:rPr lang="uk-UA" sz="2400" dirty="0"/>
              <a:t>.</a:t>
            </a:r>
            <a:endParaRPr lang="ru-RU" sz="2400" dirty="0"/>
          </a:p>
          <a:p>
            <a:pPr lvl="0"/>
            <a:r>
              <a:rPr lang="uk-UA" sz="2400" dirty="0" err="1"/>
              <a:t>Пожежо</a:t>
            </a:r>
            <a:r>
              <a:rPr lang="uk-UA" sz="2400" dirty="0"/>
              <a:t>- та </a:t>
            </a:r>
            <a:r>
              <a:rPr lang="uk-UA" sz="2400" dirty="0" err="1"/>
              <a:t>вибухобезпечність</a:t>
            </a:r>
            <a:r>
              <a:rPr lang="uk-UA" sz="2400" dirty="0"/>
              <a:t> при вимірюванні фізичних і хімічних параметрів</a:t>
            </a:r>
            <a:endParaRPr lang="ru-RU" sz="2400" dirty="0"/>
          </a:p>
          <a:p>
            <a:pPr lvl="0"/>
            <a:r>
              <a:rPr lang="uk-UA" sz="2400" dirty="0"/>
              <a:t>Малі габарити і маса</a:t>
            </a:r>
            <a:endParaRPr lang="ru-RU" sz="2400" dirty="0"/>
          </a:p>
          <a:p>
            <a:endParaRPr lang="ru-RU" dirty="0"/>
          </a:p>
        </p:txBody>
      </p:sp>
    </p:spTree>
    <p:extLst>
      <p:ext uri="{BB962C8B-B14F-4D97-AF65-F5344CB8AC3E}">
        <p14:creationId xmlns:p14="http://schemas.microsoft.com/office/powerpoint/2010/main" val="1627943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0768084" cy="6858000"/>
          </a:xfrm>
        </p:spPr>
        <p:txBody>
          <a:bodyPr>
            <a:normAutofit/>
          </a:bodyPr>
          <a:lstStyle/>
          <a:p>
            <a:r>
              <a:rPr lang="uk-UA" sz="2400" b="1" i="1" dirty="0"/>
              <a:t>Недоліки ВОЛП</a:t>
            </a:r>
            <a:r>
              <a:rPr lang="uk-UA" sz="2400" i="1" dirty="0"/>
              <a:t>:</a:t>
            </a:r>
            <a:endParaRPr lang="ru-RU" sz="2400" dirty="0"/>
          </a:p>
          <a:p>
            <a:pPr lvl="0"/>
            <a:r>
              <a:rPr lang="uk-UA" sz="2400" dirty="0"/>
              <a:t>Відносна крихкість оптичного волокна. При сильному вигинанні кабелю (особливо, коли в якості силового елементу використовується склопластиковий пруток) можлива поломка волокон або їх </a:t>
            </a:r>
            <a:r>
              <a:rPr lang="uk-UA" sz="2400" dirty="0" err="1"/>
              <a:t>замутнення</a:t>
            </a:r>
            <a:r>
              <a:rPr lang="uk-UA" sz="2400" dirty="0"/>
              <a:t> через виникнення </a:t>
            </a:r>
            <a:r>
              <a:rPr lang="uk-UA" sz="2400" dirty="0" err="1"/>
              <a:t>мікротріщин</a:t>
            </a:r>
            <a:r>
              <a:rPr lang="uk-UA" sz="2400" dirty="0"/>
              <a:t>.</a:t>
            </a:r>
            <a:endParaRPr lang="ru-RU" sz="2400" dirty="0"/>
          </a:p>
          <a:p>
            <a:pPr lvl="0"/>
            <a:r>
              <a:rPr lang="uk-UA" sz="2400" dirty="0"/>
              <a:t>Складність з'єднання в випадку розриву;</a:t>
            </a:r>
            <a:endParaRPr lang="ru-RU" sz="2400" dirty="0"/>
          </a:p>
          <a:p>
            <a:pPr lvl="0"/>
            <a:r>
              <a:rPr lang="uk-UA" sz="2400" dirty="0"/>
              <a:t>Складна технологія виготовлення як самого волокна, так і компонентів ВОЛЗ.</a:t>
            </a:r>
            <a:endParaRPr lang="ru-RU" sz="2400" dirty="0"/>
          </a:p>
          <a:p>
            <a:pPr lvl="0"/>
            <a:r>
              <a:rPr lang="uk-UA" sz="2400" dirty="0"/>
              <a:t>Складність перетворення сигналу (у </a:t>
            </a:r>
            <a:r>
              <a:rPr lang="uk-UA" sz="2400" dirty="0" err="1"/>
              <a:t>інтерфейсному</a:t>
            </a:r>
            <a:r>
              <a:rPr lang="uk-UA" sz="2400" dirty="0"/>
              <a:t> устаткуванні).</a:t>
            </a:r>
            <a:endParaRPr lang="ru-RU" sz="2400" dirty="0"/>
          </a:p>
          <a:p>
            <a:pPr lvl="0"/>
            <a:r>
              <a:rPr lang="uk-UA" sz="2400" dirty="0"/>
              <a:t>Відносна висока вартість кінцевого рішення ВОЛС. Проте, устаткування є дорогим у абсолютних цифрах. Співвідношення ціни і пропускної спроможності для ВОЛП краще, ніж для інших систем.</a:t>
            </a:r>
            <a:endParaRPr lang="ru-RU" sz="2400" dirty="0"/>
          </a:p>
          <a:p>
            <a:r>
              <a:rPr lang="uk-UA" sz="2400" dirty="0"/>
              <a:t>Втрата прозорості волокна з часом, внаслідок старіння.</a:t>
            </a:r>
            <a:endParaRPr lang="ru-RU" sz="2400" dirty="0"/>
          </a:p>
        </p:txBody>
      </p:sp>
    </p:spTree>
    <p:extLst>
      <p:ext uri="{BB962C8B-B14F-4D97-AF65-F5344CB8AC3E}">
        <p14:creationId xmlns:p14="http://schemas.microsoft.com/office/powerpoint/2010/main" val="4244225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0222173" cy="6858000"/>
          </a:xfrm>
        </p:spPr>
        <p:txBody>
          <a:bodyPr/>
          <a:lstStyle/>
          <a:p>
            <a:pPr algn="ctr"/>
            <a:r>
              <a:rPr lang="uk-UA" sz="2400" b="1" i="1" dirty="0"/>
              <a:t>Застосування ВОЛП</a:t>
            </a:r>
            <a:endParaRPr lang="ru-RU" sz="2400" dirty="0"/>
          </a:p>
          <a:p>
            <a:r>
              <a:rPr lang="uk-UA" sz="2400" dirty="0"/>
              <a:t>Переваги </a:t>
            </a:r>
            <a:r>
              <a:rPr lang="uk-UA" sz="2400" dirty="0" err="1"/>
              <a:t>волоконно</a:t>
            </a:r>
            <a:r>
              <a:rPr lang="uk-UA" sz="2400" dirty="0"/>
              <a:t>-оптичних ліній зумовило їх широке вживання в телекомунікаційних мережах самих різних рівнів — від міжконтинентальних магістралей до корпоративних і домашніх комп'ютерних мереж.</a:t>
            </a:r>
            <a:endParaRPr lang="ru-RU" sz="2400" dirty="0"/>
          </a:p>
          <a:p>
            <a:r>
              <a:rPr lang="uk-UA" sz="2400" b="1" i="1" dirty="0"/>
              <a:t>Монтаж ВОЛП</a:t>
            </a:r>
            <a:endParaRPr lang="ru-RU" sz="2400" dirty="0"/>
          </a:p>
          <a:p>
            <a:pPr lvl="0"/>
            <a:r>
              <a:rPr lang="uk-UA" sz="2400" b="1" i="1" dirty="0"/>
              <a:t>Укладання кабелю</a:t>
            </a:r>
            <a:endParaRPr lang="ru-RU" sz="2400" dirty="0"/>
          </a:p>
          <a:p>
            <a:r>
              <a:rPr lang="uk-UA" sz="2400" dirty="0"/>
              <a:t>Оптичний кабель для ліній зв'язку може бути укладений таким чином:</a:t>
            </a:r>
            <a:endParaRPr lang="ru-RU" sz="2400" dirty="0"/>
          </a:p>
          <a:p>
            <a:pPr lvl="0"/>
            <a:r>
              <a:rPr lang="uk-UA" sz="2400" dirty="0"/>
              <a:t>У кабельну каналізацію або кабельний колектор;</a:t>
            </a:r>
            <a:endParaRPr lang="ru-RU" sz="2400" dirty="0"/>
          </a:p>
          <a:p>
            <a:pPr lvl="0"/>
            <a:r>
              <a:rPr lang="uk-UA" sz="2400" dirty="0">
                <a:hlinkClick r:id="rId2"/>
              </a:rPr>
              <a:t>Безпосередньо у ґрунт</a:t>
            </a:r>
            <a:r>
              <a:rPr lang="uk-UA" sz="2400" dirty="0"/>
              <a:t> — з використанням </a:t>
            </a:r>
            <a:r>
              <a:rPr lang="uk-UA" sz="2400" u="sng" dirty="0" err="1">
                <a:hlinkClick r:id="rId3" tooltip="Кабелеукладальника (ще не написана)"/>
              </a:rPr>
              <a:t>кабелеукладальника</a:t>
            </a:r>
            <a:r>
              <a:rPr lang="uk-UA" sz="2400" dirty="0"/>
              <a:t> (броньований кабель) або </a:t>
            </a:r>
            <a:r>
              <a:rPr lang="uk-UA" sz="2400" dirty="0">
                <a:hlinkClick r:id="rId4"/>
              </a:rPr>
              <a:t>задувається в раніше прокладену трубку</a:t>
            </a:r>
            <a:r>
              <a:rPr lang="uk-UA" sz="2400" dirty="0"/>
              <a:t> (полегшений або звичайний кабель);</a:t>
            </a:r>
            <a:endParaRPr lang="ru-RU" sz="2400" dirty="0"/>
          </a:p>
          <a:p>
            <a:endParaRPr lang="ru-RU" dirty="0"/>
          </a:p>
        </p:txBody>
      </p:sp>
    </p:spTree>
    <p:extLst>
      <p:ext uri="{BB962C8B-B14F-4D97-AF65-F5344CB8AC3E}">
        <p14:creationId xmlns:p14="http://schemas.microsoft.com/office/powerpoint/2010/main" val="593387339"/>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4629</TotalTime>
  <Words>1589</Words>
  <Application>Microsoft Office PowerPoint</Application>
  <PresentationFormat>Широкоэкранный</PresentationFormat>
  <Paragraphs>97</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Times New Roman</vt:lpstr>
      <vt:lpstr>Trebuchet MS</vt:lpstr>
      <vt:lpstr>Wingdings 3</vt:lpstr>
      <vt:lpstr>Аспект</vt:lpstr>
      <vt:lpstr>     </vt:lpstr>
      <vt:lpstr>Лекція 11:  «. Волоконно-оптичні канали зв’язку»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Маришка</dc:creator>
  <cp:lastModifiedBy>Маришка</cp:lastModifiedBy>
  <cp:revision>6</cp:revision>
  <dcterms:created xsi:type="dcterms:W3CDTF">2020-10-16T18:20:31Z</dcterms:created>
  <dcterms:modified xsi:type="dcterms:W3CDTF">2020-10-22T11:03:52Z</dcterms:modified>
</cp:coreProperties>
</file>