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72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1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6285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801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8432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264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441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17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34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92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60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45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72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59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58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FD9B3-56CE-4651-8AC8-33236F341C79}" type="datetimeFigureOut">
              <a:rPr lang="ru-RU" smtClean="0"/>
              <a:t>11.10.2020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6D5545-441F-4953-8015-584E917B7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54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6%D0%B8%D1%84%D1%80%D0%BE%D0%B2%D0%B8%D0%B9_%D1%81%D0%B8%D0%B3%D0%BD%D0%B0%D0%BB" TargetMode="External"/><Relationship Id="rId2" Type="http://schemas.openxmlformats.org/officeDocument/2006/relationships/hyperlink" Target="https://uk.wikipedia.org/wiki/%D0%95%D0%BB%D0%B5%D0%BA%D1%82%D1%80%D0%BE%D0%BC%D0%B0%D0%B3%D0%BD%D1%96%D1%82%D0%BD%D0%B0_%D1%85%D0%B2%D0%B8%D0%BB%D1%8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2%D0%B5%D0%BB%D0%B5%D0%B3%D1%80%D0%B0%D1%84" TargetMode="External"/><Relationship Id="rId2" Type="http://schemas.openxmlformats.org/officeDocument/2006/relationships/hyperlink" Target="https://uk.wikipedia.org/wiki/%D0%A2%D0%B5%D0%BB%D0%B5%D1%84%D0%BE%D0%BD%D0%BD%D0%B8%D0%B9_%D0%B7%D0%B2%27%D1%8F%D0%B7%D0%BE%D0%B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406" y="203745"/>
            <a:ext cx="11495964" cy="6456362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>
                <a:solidFill>
                  <a:schemeClr val="tx1"/>
                </a:solidFill>
                <a:latin typeface="Trebuchet MS" panose="020B0603020202020204" pitchFamily="34" charset="0"/>
              </a:rPr>
              <a:t>Навчальна дисципліна:</a:t>
            </a:r>
            <a:r>
              <a:rPr lang="ru-RU" sz="4000" i="1" dirty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ru-RU" sz="4000" i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uk-UA" sz="4000" i="1" dirty="0">
                <a:solidFill>
                  <a:schemeClr val="tx1"/>
                </a:solidFill>
                <a:latin typeface="Trebuchet MS" panose="020B0603020202020204" pitchFamily="34" charset="0"/>
              </a:rPr>
              <a:t>«Вступ до </a:t>
            </a:r>
            <a:r>
              <a:rPr lang="uk-UA" sz="4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телекомунікацій </a:t>
            </a:r>
            <a:r>
              <a:rPr lang="uk-UA" sz="4000" i="1" dirty="0">
                <a:solidFill>
                  <a:schemeClr val="tx1"/>
                </a:solidFill>
                <a:latin typeface="Trebuchet MS" panose="020B0603020202020204" pitchFamily="34" charset="0"/>
              </a:rPr>
              <a:t>та радіотехніки</a:t>
            </a:r>
            <a:r>
              <a:rPr lang="uk-UA" sz="4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»</a:t>
            </a:r>
          </a:p>
          <a:p>
            <a:endParaRPr lang="ru-RU" sz="40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59145" y="1502580"/>
            <a:ext cx="6448377" cy="5355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45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181230" cy="6858000"/>
          </a:xfrm>
        </p:spPr>
        <p:txBody>
          <a:bodyPr/>
          <a:lstStyle/>
          <a:p>
            <a:pPr algn="ctr"/>
            <a:r>
              <a:rPr lang="uk-UA" sz="4400" i="1" dirty="0">
                <a:latin typeface="Trebuchet MS" panose="020B0603020202020204" pitchFamily="34" charset="0"/>
              </a:rPr>
              <a:t>Лекція </a:t>
            </a:r>
            <a:r>
              <a:rPr lang="uk-UA" sz="4400" i="1" dirty="0" smtClean="0">
                <a:latin typeface="Trebuchet MS" panose="020B0603020202020204" pitchFamily="34" charset="0"/>
              </a:rPr>
              <a:t>10</a:t>
            </a:r>
            <a:endParaRPr lang="ru-RU" sz="4400" i="1" dirty="0">
              <a:latin typeface="Trebuchet MS" panose="020B0603020202020204" pitchFamily="34" charset="0"/>
            </a:endParaRPr>
          </a:p>
          <a:p>
            <a:pPr algn="ctr"/>
            <a:r>
              <a:rPr lang="uk-UA" sz="4400" b="1" i="1" dirty="0" smtClean="0">
                <a:latin typeface="Trebuchet MS" panose="020B0603020202020204" pitchFamily="34" charset="0"/>
              </a:rPr>
              <a:t>«</a:t>
            </a:r>
            <a:r>
              <a:rPr lang="uk-UA" sz="4000" b="1" dirty="0"/>
              <a:t>Канали зв’язку. Провідні та безпровідні канали</a:t>
            </a:r>
            <a:r>
              <a:rPr lang="uk-UA" sz="4400" b="1" i="1" dirty="0" smtClean="0">
                <a:latin typeface="Trebuchet MS" panose="020B0603020202020204" pitchFamily="34" charset="0"/>
              </a:rPr>
              <a:t>»</a:t>
            </a:r>
            <a:endParaRPr lang="ru-RU" sz="4400" b="1" i="1" dirty="0">
              <a:latin typeface="Trebuchet MS" panose="020B0603020202020204" pitchFamily="34" charset="0"/>
            </a:endParaRPr>
          </a:p>
          <a:p>
            <a:r>
              <a:rPr lang="uk-UA" sz="3600" dirty="0"/>
              <a:t>Визначення каналу </a:t>
            </a:r>
            <a:r>
              <a:rPr lang="uk-UA" sz="3600" dirty="0" smtClean="0"/>
              <a:t>зв’язку, їх класифікація. </a:t>
            </a:r>
          </a:p>
          <a:p>
            <a:r>
              <a:rPr lang="uk-UA" sz="3600" dirty="0" smtClean="0"/>
              <a:t>Огляд </a:t>
            </a:r>
            <a:r>
              <a:rPr lang="uk-UA" sz="3600" dirty="0"/>
              <a:t>провідних та безпровідних каналів зв’язку, їх призначення та характеристики.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57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45186"/>
            <a:ext cx="10249469" cy="6683160"/>
          </a:xfrm>
        </p:spPr>
        <p:txBody>
          <a:bodyPr>
            <a:normAutofit lnSpcReduction="10000"/>
          </a:bodyPr>
          <a:lstStyle/>
          <a:p>
            <a:r>
              <a:rPr lang="uk-UA" sz="2400" b="1" dirty="0" smtClean="0"/>
              <a:t>Канал зв’язку</a:t>
            </a:r>
            <a:r>
              <a:rPr lang="uk-UA" sz="2400" dirty="0" smtClean="0"/>
              <a:t>— частина комунікаційної системи, яка зв'язує між собою джерело та приймач повідомлень.</a:t>
            </a:r>
          </a:p>
          <a:p>
            <a:r>
              <a:rPr lang="uk-UA" sz="2400" dirty="0" smtClean="0"/>
              <a:t> </a:t>
            </a:r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r>
              <a:rPr lang="uk-UA" sz="2400" dirty="0" smtClean="0"/>
              <a:t>Канал поширення сигналу може бути </a:t>
            </a:r>
            <a:r>
              <a:rPr lang="uk-UA" sz="2400" i="1" dirty="0" smtClean="0"/>
              <a:t>штучним, природним і комбінованим</a:t>
            </a:r>
            <a:r>
              <a:rPr lang="uk-UA" sz="2400" dirty="0" smtClean="0"/>
              <a:t>. У першому і (або) третьому випадку – </a:t>
            </a:r>
            <a:r>
              <a:rPr lang="uk-UA" sz="2400" i="1" dirty="0" smtClean="0"/>
              <a:t>це сукупність технічних засобів та середовища розповсюдження, що забезпечує передавання повідомлень від відправника до одержувача</a:t>
            </a:r>
            <a:r>
              <a:rPr lang="uk-UA" sz="2400" dirty="0" smtClean="0"/>
              <a:t>.</a:t>
            </a:r>
          </a:p>
          <a:p>
            <a:endParaRPr lang="ru-RU" dirty="0"/>
          </a:p>
        </p:txBody>
      </p:sp>
      <p:pic>
        <p:nvPicPr>
          <p:cNvPr id="7" name="Рисунок 6" descr="Канал Зв язку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8286"/>
            <a:ext cx="10249468" cy="3451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024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044752" cy="6858000"/>
          </a:xfrm>
        </p:spPr>
        <p:txBody>
          <a:bodyPr>
            <a:normAutofit/>
          </a:bodyPr>
          <a:lstStyle/>
          <a:p>
            <a:r>
              <a:rPr lang="uk-UA" sz="2400" b="1" u="sng" dirty="0"/>
              <a:t>За середовищем розповсюдження сигналу</a:t>
            </a:r>
            <a:endParaRPr lang="ru-RU" sz="2400" b="1" u="sng" dirty="0"/>
          </a:p>
          <a:p>
            <a:pPr lvl="0"/>
            <a:r>
              <a:rPr lang="uk-UA" sz="2400" b="1" dirty="0"/>
              <a:t>Оптичні</a:t>
            </a:r>
            <a:endParaRPr lang="ru-RU" sz="2400" dirty="0"/>
          </a:p>
          <a:p>
            <a:pPr lvl="0"/>
            <a:r>
              <a:rPr lang="uk-UA" sz="2400" b="1" dirty="0"/>
              <a:t>Електричні</a:t>
            </a:r>
            <a:r>
              <a:rPr lang="uk-UA" sz="2400" dirty="0"/>
              <a:t>, які у своє чергу, можуть бути</a:t>
            </a:r>
            <a:endParaRPr lang="ru-RU" sz="2400" dirty="0"/>
          </a:p>
          <a:p>
            <a:pPr lvl="1"/>
            <a:r>
              <a:rPr lang="uk-UA" sz="2400" b="1" dirty="0"/>
              <a:t>дротовими (провідними)</a:t>
            </a:r>
            <a:r>
              <a:rPr lang="uk-UA" sz="2400" dirty="0"/>
              <a:t>- (електричні дроти, кабелі);</a:t>
            </a:r>
            <a:endParaRPr lang="ru-RU" sz="2400" dirty="0"/>
          </a:p>
          <a:p>
            <a:r>
              <a:rPr lang="uk-UA" sz="2400" b="1" dirty="0"/>
              <a:t>бездротовими (безпровідними)</a:t>
            </a:r>
            <a:r>
              <a:rPr lang="uk-UA" sz="2400" dirty="0"/>
              <a:t>, тобто такими, що використовують </a:t>
            </a:r>
            <a:r>
              <a:rPr lang="uk-UA" sz="2400" dirty="0">
                <a:hlinkClick r:id="rId2" tooltip="Електромагнітна хвиля"/>
              </a:rPr>
              <a:t>електромагнітні хвилі</a:t>
            </a:r>
            <a:r>
              <a:rPr lang="uk-UA" sz="2400" dirty="0"/>
              <a:t>, що поширюються в ефірі (радіоканали, інфрачервоні канали тощо</a:t>
            </a:r>
            <a:r>
              <a:rPr lang="uk-UA" sz="2400" dirty="0" smtClean="0"/>
              <a:t>).</a:t>
            </a:r>
          </a:p>
          <a:p>
            <a:r>
              <a:rPr lang="uk-UA" sz="2400" b="1" u="sng" dirty="0"/>
              <a:t>За формою сигналу, що підлягає передачі / прийому</a:t>
            </a:r>
            <a:endParaRPr lang="ru-RU" sz="2400" b="1" u="sng" dirty="0"/>
          </a:p>
          <a:p>
            <a:pPr lvl="0"/>
            <a:r>
              <a:rPr lang="uk-UA" sz="2400" b="1" dirty="0"/>
              <a:t>Аналогові - </a:t>
            </a:r>
            <a:r>
              <a:rPr lang="uk-UA" sz="2400" dirty="0"/>
              <a:t>амплітуда сигналу має безперервну в часі форму будь-якої фізичної природи.</a:t>
            </a:r>
            <a:endParaRPr lang="ru-RU" sz="2400" dirty="0"/>
          </a:p>
          <a:p>
            <a:pPr lvl="0"/>
            <a:r>
              <a:rPr lang="uk-UA" sz="2400" b="1" dirty="0">
                <a:hlinkClick r:id="rId3" tooltip="Цифровий сигнал"/>
              </a:rPr>
              <a:t>Цифрові</a:t>
            </a: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dirty="0"/>
              <a:t>- амплітуда у цифровій (дискретній, імпульсній) формі сигналів будь-якої фізичної природи.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5499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9662615" cy="6858000"/>
          </a:xfrm>
        </p:spPr>
        <p:txBody>
          <a:bodyPr>
            <a:normAutofit fontScale="92500" lnSpcReduction="10000"/>
          </a:bodyPr>
          <a:lstStyle/>
          <a:p>
            <a:r>
              <a:rPr lang="uk-UA" sz="2600" b="1" u="sng" dirty="0"/>
              <a:t>Щодо засобів </a:t>
            </a:r>
            <a:r>
              <a:rPr lang="uk-UA" sz="2600" b="1" u="sng" dirty="0" err="1"/>
              <a:t>каналоутворення</a:t>
            </a:r>
            <a:endParaRPr lang="ru-RU" sz="2600" b="1" u="sng" dirty="0"/>
          </a:p>
          <a:p>
            <a:pPr lvl="0"/>
            <a:r>
              <a:rPr lang="uk-UA" sz="2600" dirty="0"/>
              <a:t>радіо-</a:t>
            </a:r>
            <a:endParaRPr lang="ru-RU" sz="2600" b="1" dirty="0"/>
          </a:p>
          <a:p>
            <a:pPr lvl="0"/>
            <a:r>
              <a:rPr lang="uk-UA" sz="2600" dirty="0"/>
              <a:t>радіорелейні</a:t>
            </a:r>
            <a:endParaRPr lang="ru-RU" sz="2600" b="1" dirty="0"/>
          </a:p>
          <a:p>
            <a:pPr lvl="0"/>
            <a:r>
              <a:rPr lang="uk-UA" sz="2600" dirty="0"/>
              <a:t>тропосферні</a:t>
            </a:r>
            <a:endParaRPr lang="ru-RU" sz="2600" b="1" dirty="0"/>
          </a:p>
          <a:p>
            <a:pPr lvl="0"/>
            <a:r>
              <a:rPr lang="uk-UA" sz="2600" dirty="0"/>
              <a:t>проводові</a:t>
            </a:r>
            <a:endParaRPr lang="ru-RU" sz="2600" b="1" dirty="0"/>
          </a:p>
          <a:p>
            <a:pPr lvl="0"/>
            <a:r>
              <a:rPr lang="uk-UA" sz="2600" dirty="0"/>
              <a:t>космічні (супутникові), </a:t>
            </a:r>
            <a:r>
              <a:rPr lang="uk-UA" sz="2600" dirty="0" smtClean="0"/>
              <a:t>тощо</a:t>
            </a:r>
            <a:r>
              <a:rPr lang="uk-UA" sz="2600" dirty="0"/>
              <a:t> </a:t>
            </a:r>
            <a:endParaRPr lang="ru-RU" sz="2600" dirty="0"/>
          </a:p>
          <a:p>
            <a:r>
              <a:rPr lang="uk-UA" sz="2600" b="1" u="sng" dirty="0"/>
              <a:t>Щодо засекречування / кодування сигналу</a:t>
            </a:r>
            <a:endParaRPr lang="ru-RU" sz="2600" b="1" u="sng" dirty="0"/>
          </a:p>
          <a:p>
            <a:pPr lvl="0"/>
            <a:r>
              <a:rPr lang="uk-UA" sz="2600" dirty="0"/>
              <a:t>засекречені / закодовані:</a:t>
            </a:r>
            <a:endParaRPr lang="ru-RU" sz="2600" dirty="0"/>
          </a:p>
          <a:p>
            <a:pPr lvl="0"/>
            <a:r>
              <a:rPr lang="uk-UA" sz="2600" dirty="0"/>
              <a:t>тимчасової стійкості (</a:t>
            </a:r>
            <a:r>
              <a:rPr lang="uk-UA" sz="2600" dirty="0" err="1"/>
              <a:t>зашумлені</a:t>
            </a:r>
            <a:r>
              <a:rPr lang="uk-UA" sz="2600" dirty="0"/>
              <a:t>)</a:t>
            </a:r>
            <a:endParaRPr lang="ru-RU" sz="2600" dirty="0"/>
          </a:p>
          <a:p>
            <a:pPr lvl="0"/>
            <a:r>
              <a:rPr lang="uk-UA" sz="2600" dirty="0"/>
              <a:t>гарантованої стійкості</a:t>
            </a:r>
            <a:endParaRPr lang="ru-RU" sz="2600" dirty="0"/>
          </a:p>
          <a:p>
            <a:pPr lvl="0"/>
            <a:r>
              <a:rPr lang="uk-UA" sz="2600" dirty="0"/>
              <a:t>відкриті</a:t>
            </a:r>
            <a:endParaRPr lang="ru-RU" sz="2600" dirty="0"/>
          </a:p>
          <a:p>
            <a:r>
              <a:rPr lang="uk-UA" sz="2600" u="sng" dirty="0"/>
              <a:t> </a:t>
            </a:r>
            <a:r>
              <a:rPr lang="uk-UA" sz="2600" b="1" u="sng" dirty="0" smtClean="0"/>
              <a:t>За </a:t>
            </a:r>
            <a:r>
              <a:rPr lang="uk-UA" sz="2600" b="1" u="sng" dirty="0"/>
              <a:t>кінцевими джерелами сигналу</a:t>
            </a:r>
            <a:endParaRPr lang="ru-RU" sz="2600" b="1" u="sng" dirty="0"/>
          </a:p>
          <a:p>
            <a:pPr lvl="0"/>
            <a:r>
              <a:rPr lang="uk-UA" sz="2600" dirty="0">
                <a:hlinkClick r:id="rId2"/>
              </a:rPr>
              <a:t>телефонні</a:t>
            </a:r>
            <a:endParaRPr lang="ru-RU" sz="2600" dirty="0"/>
          </a:p>
          <a:p>
            <a:pPr lvl="0"/>
            <a:r>
              <a:rPr lang="uk-UA" sz="2600" dirty="0">
                <a:hlinkClick r:id="rId3" tooltip="Телеграф"/>
              </a:rPr>
              <a:t>телеграфні</a:t>
            </a:r>
            <a:endParaRPr lang="ru-RU" sz="2600" dirty="0"/>
          </a:p>
          <a:p>
            <a:pPr lvl="0"/>
            <a:r>
              <a:rPr lang="uk-UA" sz="2600" dirty="0"/>
              <a:t>відео</a:t>
            </a:r>
            <a:endParaRPr lang="ru-RU" sz="26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90400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9553433" cy="6858000"/>
          </a:xfrm>
        </p:spPr>
        <p:txBody>
          <a:bodyPr>
            <a:normAutofit lnSpcReduction="10000"/>
          </a:bodyPr>
          <a:lstStyle/>
          <a:p>
            <a:r>
              <a:rPr lang="uk-UA" sz="2400" b="1" u="sng" dirty="0"/>
              <a:t>За часом комутації</a:t>
            </a:r>
            <a:endParaRPr lang="ru-RU" sz="2400" b="1" u="sng" dirty="0"/>
          </a:p>
          <a:p>
            <a:pPr lvl="0"/>
            <a:r>
              <a:rPr lang="uk-UA" sz="2400" b="1" dirty="0"/>
              <a:t>Комутовані</a:t>
            </a:r>
            <a:r>
              <a:rPr lang="uk-UA" sz="2400" dirty="0"/>
              <a:t>— тимчасові, створюються лише тимчасово для передачі. Після закінчення передачі і роз'єднаності знищуються.</a:t>
            </a:r>
            <a:endParaRPr lang="ru-RU" sz="2400" dirty="0"/>
          </a:p>
          <a:p>
            <a:r>
              <a:rPr lang="uk-UA" sz="2400" b="1" dirty="0"/>
              <a:t>Некомутовані (оперативні)</a:t>
            </a:r>
            <a:r>
              <a:rPr lang="uk-UA" sz="2400" dirty="0"/>
              <a:t>— створюються на тривалий час з певними постійними характеристиками.</a:t>
            </a:r>
            <a:br>
              <a:rPr lang="uk-UA" sz="2400" dirty="0"/>
            </a:br>
            <a:r>
              <a:rPr lang="uk-UA" sz="2400" dirty="0"/>
              <a:t>Їх ще називають виділеними</a:t>
            </a:r>
            <a:r>
              <a:rPr lang="uk-UA" sz="2400" dirty="0" smtClean="0"/>
              <a:t>.</a:t>
            </a:r>
          </a:p>
          <a:p>
            <a:r>
              <a:rPr lang="uk-UA" sz="2400" b="1" u="sng" dirty="0"/>
              <a:t>Відносно швидкості передавання сигналу</a:t>
            </a:r>
            <a:endParaRPr lang="ru-RU" sz="2400" b="1" u="sng" dirty="0"/>
          </a:p>
          <a:p>
            <a:pPr lvl="0"/>
            <a:r>
              <a:rPr lang="uk-UA" sz="2400" b="1" dirty="0" err="1"/>
              <a:t>Середньошвидкісні</a:t>
            </a:r>
            <a:r>
              <a:rPr lang="uk-UA" sz="2400" b="1" dirty="0"/>
              <a:t> </a:t>
            </a:r>
            <a:r>
              <a:rPr lang="uk-UA" sz="2400" dirty="0"/>
              <a:t>(від 2400—9600 біт/с) використовують у телефонних (аналогових) каналах зв'язку, на нових станціях 14—56 </a:t>
            </a:r>
            <a:r>
              <a:rPr lang="uk-UA" sz="2400" dirty="0" err="1"/>
              <a:t>Кбіт</a:t>
            </a:r>
            <a:r>
              <a:rPr lang="uk-UA" sz="2400" dirty="0"/>
              <a:t>/с.</a:t>
            </a:r>
            <a:endParaRPr lang="ru-RU" sz="2400" dirty="0"/>
          </a:p>
          <a:p>
            <a:pPr lvl="0"/>
            <a:r>
              <a:rPr lang="uk-UA" sz="2400" b="1" dirty="0" err="1"/>
              <a:t>Середньошвидкісні</a:t>
            </a:r>
            <a:r>
              <a:rPr lang="uk-UA" sz="2400" dirty="0"/>
              <a:t> канали використовуються провідні лінії зв'язку(групи паралельних чи скручених дротів вита пара).</a:t>
            </a:r>
            <a:endParaRPr lang="ru-RU" sz="2400" dirty="0"/>
          </a:p>
          <a:p>
            <a:pPr lvl="0"/>
            <a:r>
              <a:rPr lang="uk-UA" sz="2400" b="1" dirty="0"/>
              <a:t>Високошвидкісні </a:t>
            </a:r>
            <a:r>
              <a:rPr lang="uk-UA" sz="2400" dirty="0"/>
              <a:t>(понад 56 </a:t>
            </a:r>
            <a:r>
              <a:rPr lang="uk-UA" sz="2400" dirty="0" err="1"/>
              <a:t>Кбіт</a:t>
            </a:r>
            <a:r>
              <a:rPr lang="uk-UA" sz="2400" dirty="0"/>
              <a:t>/с) називають широкосмуговими. Для передачі використовуються спеціальні кабелі: екрановані і неекрановані, коаксіальні, оптоволоконні, радіоканали.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2969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072048" cy="6858000"/>
          </a:xfrm>
        </p:spPr>
        <p:txBody>
          <a:bodyPr>
            <a:normAutofit/>
          </a:bodyPr>
          <a:lstStyle/>
          <a:p>
            <a:pPr algn="ctr"/>
            <a:r>
              <a:rPr lang="uk-UA" sz="2800" b="1" u="sng" dirty="0"/>
              <a:t>Бездротові лінії </a:t>
            </a:r>
            <a:r>
              <a:rPr lang="uk-UA" sz="2800" b="1" u="sng" dirty="0" smtClean="0"/>
              <a:t>зв'язку</a:t>
            </a:r>
            <a:endParaRPr lang="ru-RU" sz="2800" u="sng" dirty="0"/>
          </a:p>
          <a:p>
            <a:pPr lvl="0"/>
            <a:r>
              <a:rPr lang="uk-UA" sz="2400" dirty="0"/>
              <a:t>У бездротових каналах передача інформації здійснюється на основі поширення радіохвиль. Бездротові лінії зв'язку (радіоканали наземного і супутникового зв'язку) утворюються за допомогою передавача і приймача радіохвиль. </a:t>
            </a:r>
            <a:endParaRPr lang="ru-RU" sz="2400" dirty="0"/>
          </a:p>
          <a:p>
            <a:r>
              <a:rPr lang="uk-UA" sz="2400" dirty="0"/>
              <a:t>Існує велика кількість різних типів радіоканалів, що відрізняються як використовуваним частотним діапазоном, так і дальністю каналу.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343228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875</TotalTime>
  <Words>372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Маришка</dc:creator>
  <cp:lastModifiedBy>Маришка</cp:lastModifiedBy>
  <cp:revision>3</cp:revision>
  <dcterms:created xsi:type="dcterms:W3CDTF">2020-10-11T17:33:37Z</dcterms:created>
  <dcterms:modified xsi:type="dcterms:W3CDTF">2020-10-12T08:09:02Z</dcterms:modified>
</cp:coreProperties>
</file>